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4" r:id="rId2"/>
    <p:sldId id="263" r:id="rId3"/>
    <p:sldId id="264" r:id="rId4"/>
    <p:sldId id="317" r:id="rId5"/>
    <p:sldId id="350" r:id="rId6"/>
    <p:sldId id="267" r:id="rId7"/>
    <p:sldId id="268" r:id="rId8"/>
    <p:sldId id="295" r:id="rId9"/>
    <p:sldId id="335" r:id="rId10"/>
    <p:sldId id="336" r:id="rId11"/>
    <p:sldId id="337" r:id="rId12"/>
    <p:sldId id="352" r:id="rId13"/>
    <p:sldId id="356" r:id="rId14"/>
    <p:sldId id="357" r:id="rId15"/>
    <p:sldId id="358" r:id="rId16"/>
    <p:sldId id="265" r:id="rId17"/>
    <p:sldId id="340" r:id="rId18"/>
    <p:sldId id="353" r:id="rId19"/>
    <p:sldId id="266" r:id="rId20"/>
    <p:sldId id="269" r:id="rId21"/>
    <p:sldId id="339" r:id="rId22"/>
    <p:sldId id="344" r:id="rId23"/>
    <p:sldId id="360" r:id="rId24"/>
    <p:sldId id="270" r:id="rId25"/>
    <p:sldId id="345" r:id="rId26"/>
    <p:sldId id="346" r:id="rId27"/>
    <p:sldId id="271" r:id="rId28"/>
    <p:sldId id="348" r:id="rId29"/>
    <p:sldId id="349"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t>19</a:t>
            </a:fld>
            <a:endParaRPr lang="zh-CN" altLang="en-US"/>
          </a:p>
        </p:txBody>
      </p:sp>
    </p:spTree>
    <p:extLst>
      <p:ext uri="{BB962C8B-B14F-4D97-AF65-F5344CB8AC3E}">
        <p14:creationId xmlns:p14="http://schemas.microsoft.com/office/powerpoint/2010/main" val="7542370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6.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5</a:t>
            </a:r>
            <a:r>
              <a:rPr lang="zh-CN" altLang="zh-CN" sz="1600" dirty="0" smtClean="0"/>
              <a:t>　离　骚</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slide" Target="slide21.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离　骚</a:t>
            </a:r>
          </a:p>
        </p:txBody>
      </p:sp>
    </p:spTree>
    <p:extLst>
      <p:ext uri="{BB962C8B-B14F-4D97-AF65-F5344CB8AC3E}">
        <p14:creationId xmlns:p14="http://schemas.microsoft.com/office/powerpoint/2010/main" val="591445002"/>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30205081"/>
              </p:ext>
            </p:extLst>
          </p:nvPr>
        </p:nvGraphicFramePr>
        <p:xfrm>
          <a:off x="508000" y="3014581"/>
          <a:ext cx="8128000" cy="1082837"/>
        </p:xfrm>
        <a:graphic>
          <a:graphicData uri="http://schemas.openxmlformats.org/presentationml/2006/ole">
            <mc:AlternateContent xmlns:mc="http://schemas.openxmlformats.org/markup-compatibility/2006">
              <mc:Choice xmlns:v="urn:schemas-microsoft-com:vml" Requires="v">
                <p:oleObj spid="_x0000_s35846" name="文档" r:id="rId6" imgW="3837032" imgH="510822" progId="Word.Document.12">
                  <p:embed/>
                </p:oleObj>
              </mc:Choice>
              <mc:Fallback>
                <p:oleObj name="文档" r:id="rId6" imgW="3837032" imgH="510822" progId="Word.Document.12">
                  <p:embed/>
                  <p:pic>
                    <p:nvPicPr>
                      <p:cNvPr id="0" name=""/>
                      <p:cNvPicPr/>
                      <p:nvPr/>
                    </p:nvPicPr>
                    <p:blipFill>
                      <a:blip r:embed="rId7"/>
                      <a:stretch>
                        <a:fillRect/>
                      </a:stretch>
                    </p:blipFill>
                    <p:spPr>
                      <a:xfrm>
                        <a:off x="508000" y="3014581"/>
                        <a:ext cx="8128000" cy="1082837"/>
                      </a:xfrm>
                      <a:prstGeom prst="rect">
                        <a:avLst/>
                      </a:prstGeom>
                    </p:spPr>
                  </p:pic>
                </p:oleObj>
              </mc:Fallback>
            </mc:AlternateContent>
          </a:graphicData>
        </a:graphic>
      </p:graphicFrame>
      <p:sp>
        <p:nvSpPr>
          <p:cNvPr id="5" name="矩形 4"/>
          <p:cNvSpPr/>
          <p:nvPr/>
        </p:nvSpPr>
        <p:spPr>
          <a:xfrm>
            <a:off x="4826981" y="311270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84919" y="365572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81560227"/>
              </p:ext>
            </p:extLst>
          </p:nvPr>
        </p:nvGraphicFramePr>
        <p:xfrm>
          <a:off x="508000" y="1963691"/>
          <a:ext cx="8128000" cy="3184617"/>
        </p:xfrm>
        <a:graphic>
          <a:graphicData uri="http://schemas.openxmlformats.org/presentationml/2006/ole">
            <mc:AlternateContent xmlns:mc="http://schemas.openxmlformats.org/markup-compatibility/2006">
              <mc:Choice xmlns:v="urn:schemas-microsoft-com:vml" Requires="v">
                <p:oleObj spid="_x0000_s33801" name="文档" r:id="rId6" imgW="3837032" imgH="1503307" progId="Word.Document.12">
                  <p:embed/>
                </p:oleObj>
              </mc:Choice>
              <mc:Fallback>
                <p:oleObj name="文档" r:id="rId6" imgW="3837032" imgH="1503307" progId="Word.Document.12">
                  <p:embed/>
                  <p:pic>
                    <p:nvPicPr>
                      <p:cNvPr id="0" name=""/>
                      <p:cNvPicPr/>
                      <p:nvPr/>
                    </p:nvPicPr>
                    <p:blipFill>
                      <a:blip r:embed="rId7"/>
                      <a:stretch>
                        <a:fillRect/>
                      </a:stretch>
                    </p:blipFill>
                    <p:spPr>
                      <a:xfrm>
                        <a:off x="508000" y="1963691"/>
                        <a:ext cx="8128000" cy="3184617"/>
                      </a:xfrm>
                      <a:prstGeom prst="rect">
                        <a:avLst/>
                      </a:prstGeom>
                    </p:spPr>
                  </p:pic>
                </p:oleObj>
              </mc:Fallback>
            </mc:AlternateContent>
          </a:graphicData>
        </a:graphic>
      </p:graphicFrame>
      <p:sp>
        <p:nvSpPr>
          <p:cNvPr id="5" name="矩形 4"/>
          <p:cNvSpPr/>
          <p:nvPr/>
        </p:nvSpPr>
        <p:spPr>
          <a:xfrm>
            <a:off x="4333942" y="2309603"/>
            <a:ext cx="321242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514010" y="3174019"/>
            <a:ext cx="1800200" cy="0"/>
          </a:xfrm>
          <a:prstGeom prst="line">
            <a:avLst/>
          </a:prstGeom>
        </p:spPr>
        <p:style>
          <a:lnRef idx="2">
            <a:schemeClr val="dk1"/>
          </a:lnRef>
          <a:fillRef idx="0">
            <a:schemeClr val="dk1"/>
          </a:fillRef>
          <a:effectRef idx="1">
            <a:schemeClr val="dk1"/>
          </a:effectRef>
          <a:fontRef idx="minor">
            <a:schemeClr val="tx1"/>
          </a:fontRef>
        </p:style>
      </p:cxnSp>
      <p:cxnSp>
        <p:nvCxnSpPr>
          <p:cNvPr id="10" name="直接连接符 9"/>
          <p:cNvCxnSpPr/>
          <p:nvPr/>
        </p:nvCxnSpPr>
        <p:spPr>
          <a:xfrm>
            <a:off x="417570" y="3750083"/>
            <a:ext cx="1487768"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5514010" y="2811303"/>
            <a:ext cx="20823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7569" y="3392344"/>
            <a:ext cx="149221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04186" y="3787901"/>
            <a:ext cx="28560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85988" y="4234551"/>
            <a:ext cx="25742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804186" y="4688319"/>
            <a:ext cx="25742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116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1896696"/>
              </p:ext>
            </p:extLst>
          </p:nvPr>
        </p:nvGraphicFramePr>
        <p:xfrm>
          <a:off x="508000" y="1667757"/>
          <a:ext cx="8128000" cy="5223965"/>
        </p:xfrm>
        <a:graphic>
          <a:graphicData uri="http://schemas.openxmlformats.org/presentationml/2006/ole">
            <mc:AlternateContent xmlns:mc="http://schemas.openxmlformats.org/markup-compatibility/2006">
              <mc:Choice xmlns:v="urn:schemas-microsoft-com:vml" Requires="v">
                <p:oleObj spid="_x0000_s36870" name="文档" r:id="rId6" imgW="3910440" imgH="2513071" progId="Word.Document.12">
                  <p:embed/>
                </p:oleObj>
              </mc:Choice>
              <mc:Fallback>
                <p:oleObj name="文档" r:id="rId6" imgW="3910440" imgH="2513071" progId="Word.Document.12">
                  <p:embed/>
                  <p:pic>
                    <p:nvPicPr>
                      <p:cNvPr id="0" name=""/>
                      <p:cNvPicPr/>
                      <p:nvPr/>
                    </p:nvPicPr>
                    <p:blipFill>
                      <a:blip r:embed="rId7"/>
                      <a:stretch>
                        <a:fillRect/>
                      </a:stretch>
                    </p:blipFill>
                    <p:spPr>
                      <a:xfrm>
                        <a:off x="508000" y="1667757"/>
                        <a:ext cx="8128000" cy="5223965"/>
                      </a:xfrm>
                      <a:prstGeom prst="rect">
                        <a:avLst/>
                      </a:prstGeom>
                    </p:spPr>
                  </p:pic>
                </p:oleObj>
              </mc:Fallback>
            </mc:AlternateContent>
          </a:graphicData>
        </a:graphic>
      </p:graphicFrame>
    </p:spTree>
    <p:extLst>
      <p:ext uri="{BB962C8B-B14F-4D97-AF65-F5344CB8AC3E}">
        <p14:creationId xmlns:p14="http://schemas.microsoft.com/office/powerpoint/2010/main" val="1338130902"/>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謇朝谇而夕替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既替余以蕙纟襄兮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又申之以揽茝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不吾知其亦已兮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高余冠之岌岌兮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长余佩之陆离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虽体解吾犹未变兮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65790" y="235989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5683" y="2760508"/>
            <a:ext cx="190143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90544" y="3172136"/>
            <a:ext cx="190143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60859" y="357558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59266" y="397903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76807" y="436715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32502" y="477729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087600"/>
      </p:ext>
    </p:extLst>
  </p:cSld>
  <p:clrMapOvr>
    <a:masterClrMapping/>
  </p:clrMapOvr>
  <mc:AlternateContent xmlns:mc="http://schemas.openxmlformats.org/markup-compatibility/2006" xmlns:p14="http://schemas.microsoft.com/office/powerpoint/2010/main">
    <mc:Choice Requires="p14">
      <p:transition spd="slow" p14:dur="11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076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屈原在《离骚》中表现自己同情百姓的苦难生活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并因此流泪叹息的名句</a:t>
            </a:r>
            <a:r>
              <a:rPr lang="zh-CN" altLang="zh-CN" sz="2200" dirty="0" smtClean="0">
                <a:solidFill>
                  <a:srgbClr val="000000"/>
                </a:solidFill>
                <a:latin typeface="Times New Roman" panose="02020603050405020304" pitchFamily="18" charset="0"/>
                <a:cs typeface="Times New Roman" panose="02020603050405020304" pitchFamily="18" charset="0"/>
              </a:rPr>
              <a:t>是</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哀民生之多艰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芳与泽其杂糅兮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唯昭质其犹未亏。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日月忽其不淹兮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春与秋其代序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汩余若将不及兮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恐年岁之不吾与</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民生各有所乐兮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余独好修以为常。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93634" y="2608972"/>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26781" y="2608972"/>
            <a:ext cx="1656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53874" y="3013243"/>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96637" y="380274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95044" y="4620085"/>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64891" y="5423190"/>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5740333"/>
      </p:ext>
    </p:extLst>
  </p:cSld>
  <p:clrMapOvr>
    <a:masterClrMapping/>
  </p:clrMapOvr>
  <mc:AlternateContent xmlns:mc="http://schemas.openxmlformats.org/markup-compatibility/2006" xmlns:p14="http://schemas.microsoft.com/office/powerpoint/2010/main">
    <mc:Choice Requires="p14">
      <p:transition spd="slow" p14:dur="11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朝搴阰之木兰兮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夕揽洲之宿莽</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民生各有所乐兮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余独好修以为常</a:t>
            </a:r>
            <a:r>
              <a:rPr lang="zh-CN" altLang="zh-CN" sz="2200" dirty="0">
                <a:solidFill>
                  <a:srgbClr val="000000"/>
                </a:solidFill>
                <a:latin typeface="Times New Roman" panose="02020603050405020304" pitchFamily="18" charset="0"/>
                <a:cs typeface="Times New Roman" panose="02020603050405020304" pitchFamily="18" charset="0"/>
              </a:rPr>
              <a:t>。虽体解吾犹未变兮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岂余心之可惩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虽九死其犹未悔</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路曼曼其修远兮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吾将上下而求索</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既替余以蕙纟襄兮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又申之以揽茝</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高余冠之岌岌兮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长余佩之陆离</a:t>
            </a:r>
            <a:r>
              <a:rPr lang="zh-CN" altLang="zh-CN" sz="2200" dirty="0">
                <a:solidFill>
                  <a:srgbClr val="000000"/>
                </a:solidFill>
                <a:latin typeface="Times New Roman" panose="02020603050405020304" pitchFamily="18" charset="0"/>
                <a:cs typeface="Times New Roman" panose="02020603050405020304" pitchFamily="18" charset="0"/>
              </a:rPr>
              <a:t>。芳与泽其杂糅兮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唯昭质其犹未亏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固前圣之所厚</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96637" y="125923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74602" y="2051326"/>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13662" y="2453939"/>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92791" y="2865448"/>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30938" y="3663122"/>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44208" y="447125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5548" y="4880177"/>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28345" y="527938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25630" y="5670854"/>
            <a:ext cx="191767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321173" y="607649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2872731"/>
      </p:ext>
    </p:extLst>
  </p:cSld>
  <p:clrMapOvr>
    <a:masterClrMapping/>
  </p:clrMapOvr>
  <mc:AlternateContent xmlns:mc="http://schemas.openxmlformats.org/markup-compatibility/2006" xmlns:p14="http://schemas.microsoft.com/office/powerpoint/2010/main">
    <mc:Choice Requires="p14">
      <p:transition spd="slow" p14:dur="11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2937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哀民生之多艰。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这是课文节选部分的前两句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也是传诵千古的名句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表现了诗人极度苦闷、难以排解的心情。一个爱国诗人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国运、民生是他心之所系。但在那个特殊的年代里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人民的生活艰难悲惨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不能不使诗人哀叹不已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伤感有加。作为一个屡遭贬抑的士大夫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却只能仰天长叹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掩面哭泣。这两句为下面的抒情奠定了感伤的基调。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虽九死其犹未悔。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这两句表明诗人对美好德行的追求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至死不改。诗人最不能容忍的是那群无耻小人对他的恶毒诬蔑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一会儿说他穿着奇装异服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一会儿又说他面容姣好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肯定是个善淫之辈。这群人追名逐利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篡改法令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歪曲事实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混淆黑白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竞相谄媚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把朝廷弄得乌烟瘴气。诗人下决心不和他们同流合污。在这里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诗人清楚地预感到了自己的结局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但他并不后悔自己的选择。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怨灵修之浩荡兮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终不察夫民心。众女嫉余之蛾眉兮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谣诼谓余以善淫。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这四句诗中抒情主人公又幻化为一个美丽而遭逢不幸的女子形象。她有爱美的天性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喜欢用芳洁的东西修饰自己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还亲手栽培了许多芬芳的草木。起初与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缔结了婚约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后来却受到众女的嫉妒和谗毁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终于被抛弃。这一条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美人香草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式的寓意伏线和诗人的政治抒情叠合在一起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形成《离骚》全诗特有的写实与虚拟二重世界相互交融、迷离惝恍的艺术效果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给全诗增添了绰约的风姿和芳菲的情韵。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38541"/>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民生各有所乐兮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余独好修以为常。虽体解吾犹未变兮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岂余心之可惩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这四句诗所表现出的诗人的自知之明、自勉之严、自决之勇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令人感慨万分。作者重申自己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独好修以为常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字表现出诗人认定自己的原则是正确的并甘愿为之付出代价的自觉态度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带有一点自豪的味道。诗人意志更加坚定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信仰更加明确。即使被肢解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也改变不了自己。反省明志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斗志弥坚。</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这四句诗以退为进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更表现出诗人追求美政、美德而九死不悔的精神和品质。经过激烈的思想斗争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他不仅又回到了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而且感情更加深沉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意志更加坚定。</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通过这一段情感的抒发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诗人将构成自己心灵世界悲剧性冲突的两个方面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理想与现实的对立、进取与退隐的对立初步展现了出来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继之又更加坚定地做出了选择。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1846468"/>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节选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部分的第一节说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固前圣之所厚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第二节却又说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悔相道之不察兮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延伫乎吾将反。回朕车以复路兮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及行迷之未远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前后是否矛盾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试做分析。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前后并不矛盾。第一节写的是诗人因正道直行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因而遭到小人诬陷、倾轧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君主是非不分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疏远了他。虽然遭到来自多方面的沉重打击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但他心志弥坚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毫无变通、退缩的念头。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固前圣之所厚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等就是对这种心志的表白。第二节写诗人打算全身而退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高洁自守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不再在政治活动中积极进取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悔相道之不察兮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延伫乎吾将反。回朕车以复路兮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及行迷之未远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是就在政治活动中的进退来说的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并不意味着诗人就此放弃操守。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在中国诗歌的汤汤大河中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有一位峨冠博带的诗人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伫立在这条河流的源头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他以其炽热的爱国之情和特殊的表现手法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开浪漫主义的先河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影响了一代又一代诗人。他就是屈原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其代表作《离骚》是我国古代文学史上最早的一首浪漫主义政治抒情诗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是诗人高洁人格和政治理想的真实写照。学习这首长诗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重点是理解屈原的爱国情操和学习浪漫主义的表现手法。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pull dir="ru"/>
      </p:transition>
    </mc:Choice>
    <mc:Fallback xmlns="">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Y05.eps" descr="id:2147495590;FounderCES"/>
          <p:cNvPicPr/>
          <p:nvPr/>
        </p:nvPicPr>
        <p:blipFill>
          <a:blip r:embed="rId6"/>
          <a:stretch>
            <a:fillRect/>
          </a:stretch>
        </p:blipFill>
        <p:spPr>
          <a:xfrm>
            <a:off x="952857" y="1700808"/>
            <a:ext cx="7147535" cy="3708062"/>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pull dir="ld"/>
      </p:transition>
    </mc:Choice>
    <mc:Fallback xmlns="">
      <p:transition spd="slow">
        <p:pull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血泪凝结成的生命挽歌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浅析《离骚》中屈原的悲剧形象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屈原一生经历了楚威王、楚怀王、顷襄王三个时期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而主要活动于楚怀王时期。这个时期正是七雄纷争、各国存亡处于紧要关头的战国时代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诗人的理想就是使祖国强大、富裕。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众所周知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儒家高扬道德大旗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主张克己修身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齐家、治国、平天下。受儒家思想影响的屈原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卓越的才能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作为圣人的目标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而且具有强烈的以圣人自诩的倾向。他在诗中借香草喻内在的美德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用美人喻理想中的君王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用荃草喻现实中的君王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用采摘和披挂江离、秋兰喻修身养性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乘骐骥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喻追求和实现美好的政治理想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所有这些都刻画出高洁动人的抒情主人公形象。他试图以道德理想促成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通过高扬道德理想来整治政治秩序。然而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他发现现实中的楚王与理想中的圣王之间存在明显差距。于是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对楚王的怨愤和对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的鄙弃萦绕于怀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加上诗人最终遭谗见废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理想的幻灭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忧愁幽思而作《离骚》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。屈原悲剧性的人生结局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这位伟大的爱国诗人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在昏庸的君王面前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在奸邪的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既不能改变自己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也不能改变楚国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且又不愿离开自己的祖国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只能选择以死明志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去殉他所追求的道德理想和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理想。这是屈原悲剧性的一面。另一方面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崇尚圣人的德治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试图以此建立合理的社会政治秩序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又不能不说是一种局限。但是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屈原热爱祖国、坚持真理、宁死不屈的精神和与天地比寿、与日月齐光的峻洁人格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千百年来感召和哺育了无数中华儿女在民族危难之时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慷慨赴难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舍身救国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999781"/>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戴着花冠的诗人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当我们用现世的眼光审视屈原时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一定会觉得他很傻很傻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可人生如果可以重来的话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他一定会重新投入汨罗江。我想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执着和理想便是他的生命主题吧。当一个人过于强烈地期望一件不可能的事时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生命就演变成了一出悲剧。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可是执着却能在生命中开出艳丽的花朵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理想在黑暗中也能碰撞出浪漫的火花。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一个被楚国和世人都抛弃了的人依然可以写出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路曼曼其修远兮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吾将上下而求索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这样坚定的诗句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哀民生之多艰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这样动人的感叹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可以吼出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这样慷慨的誓言。一个不被爱的人依然爱着别人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希冀祖国强盛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这本身就是一种伟大。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诗和政治相遇本身便是一种错误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皎洁怎能和黑暗相融合呢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然而当诗人和政治家成为一个人时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那又是一种怎样的悲哀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当他内心的情感涨满得无法用言语诉说时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他选择来到汨罗江畔。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江水涤不尽世上的污秽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清风吹不散朝廷的腐朽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香草的诗句唤不醒昏庸的楚王。既然理想已死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肉体停留在世上又有什么用呢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在诗人和政治家身份的纠缠中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他选择了人生中的最后一次浪漫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在满是香草的岸边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将肉体抛入水中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将灵魂融入风里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留下一顶花冠守候如血的夕阳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在世人的眼中屈原疯了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可是在屈原的眼中世人疯了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于是他毫不吝惜丢下肉体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让灵魂追逐精神的家园。当然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如果灵魂也能作诗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屈原应当把告别写出来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给他所爱的和不爱他的人一个交代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可是灵魂终究缄默了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独留下深深的叹惋。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pull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068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诗人的浪漫注定了他的悲哀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他拆下肋骨当作火把点燃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照亮黑暗的路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我想如果人生是块金黄的麦田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那么屈原就是个疼痛的收割者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他用他的节操收割了他自己的生命。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两千多年前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这个浪漫的诗人用诗句开始了一条拯救自己、拯救世界的不归路。汨罗江在落日的余晖中翻腾着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生命在时光的车轮中轮回着。今天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回望历史仍然可以看见他的生命之舞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头戴花冠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挥洒毛笔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蘸着自己伤口流下的鲜血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在清风拂来的馨香空气中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抒写浪漫和执着。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本身就是一首长诗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是一座文化的丰碑。因此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对屈原的歌颂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人们多着眼于屈原诗人的气质和执着的理想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这篇文章也不例外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但本文能采用如诗如画的语言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生动地诠释为理想而生也为理想而死的屈原的心路历程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这是本文的高妙之处。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《离骚》是屈原忠君爱民理想的最好写照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表现了诗人坚持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理想、抨击黑暗现实、不与邪恶势力同流合污的斗争精神和至死不渝的爱国热情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也激励着人们为了美好的理想而努力奋斗。因此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屈原及其作品赢得了后人的无限推崇。下面的材料可用在以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坚守气节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尊重民族文学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长太息以掩涕兮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哀民生之多艰。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忧国忧民。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举世混浊而我独清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众人皆醉而我独醒。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信念坚定。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青云衣兮白霓裳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举长矢兮射天狼。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斗志昂扬。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屈原就是这样一个英雄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不畏强暴。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不管历史如何嬗变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不管时代如何变迁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从屈原投入汨罗江的那一刻起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他在楚国百姓心中就牢牢凝固和沉淀了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就注定他的灵魂将得到洗雪和超度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割之不断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挥之不去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进而升华成为伟大的民族精神。时至今日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已经不是生活在两千多年前的那个屈大夫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他所代表的是一种时代精神、百姓情结和民族文化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年年相继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代代相传。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举世皆浊我独清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众人皆醉我独醒。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即使身心俱焚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屈原仍不肯低下高贵的头颅。清白是他做人的准则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清醒是他为政的要务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伏清白以死直兮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。他始终不愿与世俗同流合污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用死来践行自己的气节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屈原的气节超脱了历史。笑傲人世是一份何等的情怀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众醉独醒是一种怎样的悲哀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坚守气节如李白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使我不得开心颜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在天子脚下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俯首称臣的李白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完全可凭借自己的才华博得玄宗重用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但他不愿做仅仅被皇帝用来写诗娱乐之人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他高尚的气节使他无法苟且而活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他辞官还乡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寄情于山水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成为了一代诗仙。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449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《离骚》是我国古代文学史上最长的一首浪漫主义政治抒情诗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出自战国时期楚国诗人屈原之手。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屈原生活在时代大动荡、社会大变革的战国中期。当时秦楚争霸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纵合则楚王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横成则秦帝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斗争异常激烈。屈原主张明法度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任贤能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联齐以抗秦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曾两度奉命出使齐国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推动了合纵联盟的形成。但屈原联齐抗秦的政治路线遭到楚国保守势力子兰、靳尚等人的诋毁和破坏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屈原也被怀王疏远。怀王贪而轻信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误中秦人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绝齐得地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的诡计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愤而与秦作战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兵败地削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最后又错误地放弃联齐政策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受骗入秦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客死异邦。怀王之死使立志振兴楚国的屈原受到极沉重的打击。顷襄王继位后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以其弟子兰为令尹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对秦采取妥协投降政策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子兰又加紧迫害屈原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策动上官大夫向顷襄王进谗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结果屈原被放逐到江南蛮荒之地。诗人受尽打击迫害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窜逐流浪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但始终眷恋祖国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写成了许多满怀激情的诗篇。《离骚》即其一。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Y04.eps" descr="id:2147495532;FounderCES"/>
          <p:cNvPicPr/>
          <p:nvPr/>
        </p:nvPicPr>
        <p:blipFill>
          <a:blip r:embed="rId4"/>
          <a:stretch>
            <a:fillRect/>
          </a:stretch>
        </p:blipFill>
        <p:spPr>
          <a:xfrm>
            <a:off x="3203848" y="1368504"/>
            <a:ext cx="2197704" cy="2852584"/>
          </a:xfrm>
          <a:prstGeom prst="rect">
            <a:avLst/>
          </a:prstGeom>
        </p:spPr>
      </p:pic>
      <p:sp>
        <p:nvSpPr>
          <p:cNvPr id="2" name="矩形 1"/>
          <p:cNvSpPr>
            <a:spLocks noChangeAspect="1"/>
          </p:cNvSpPr>
          <p:nvPr/>
        </p:nvSpPr>
        <p:spPr>
          <a:xfrm>
            <a:off x="508000" y="4243122"/>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340—</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278),</a:t>
            </a:r>
            <a:r>
              <a:rPr lang="zh-CN" altLang="zh-CN" sz="2200" dirty="0">
                <a:solidFill>
                  <a:srgbClr val="000000"/>
                </a:solidFill>
                <a:latin typeface="Times New Roman" panose="02020603050405020304" pitchFamily="18" charset="0"/>
                <a:cs typeface="Times New Roman" panose="02020603050405020304" pitchFamily="18" charset="0"/>
              </a:rPr>
              <a:t>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字原。战国时期楚国人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楚武王熊通之子屈瑕的后代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曾任楚国的左徒和三闾大夫。中国最伟大的浪漫主义诗人之一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也是我国已知最早的著名诗人。他开创了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也开创了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香草美人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的比兴手法。主要作品有《离骚》《九章》《九歌》《天问》。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战国时期诗人屈原创造的一种诗体。它运用楚地的诗歌形式、方言声韵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描写楚地风土人情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具有浓厚的地方色彩。汉代时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刘向把屈原的作品及宋玉等人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承袭屈赋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的作品编辑成集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名为《楚辞》。《楚辞》是继《诗经》之后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对我国文学具有深远影响的一部诗歌总集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也是我国第一部浪漫主义诗歌总集。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2455067"/>
      </p:ext>
    </p:extLst>
  </p:cSld>
  <p:clrMapOvr>
    <a:masterClrMapping/>
  </p:clrMapOvr>
  <p:transition spd="slow">
    <p:strips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18768294"/>
              </p:ext>
            </p:extLst>
          </p:nvPr>
        </p:nvGraphicFramePr>
        <p:xfrm>
          <a:off x="508000" y="1947359"/>
          <a:ext cx="8128000" cy="4672027"/>
        </p:xfrm>
        <a:graphic>
          <a:graphicData uri="http://schemas.openxmlformats.org/presentationml/2006/ole">
            <mc:AlternateContent xmlns:mc="http://schemas.openxmlformats.org/markup-compatibility/2006">
              <mc:Choice xmlns:v="urn:schemas-microsoft-com:vml" Requires="v">
                <p:oleObj spid="_x0000_s30735" name="文档" r:id="rId6" imgW="3893528" imgH="2238041" progId="Word.Document.12">
                  <p:embed/>
                </p:oleObj>
              </mc:Choice>
              <mc:Fallback>
                <p:oleObj name="文档" r:id="rId6" imgW="3893528" imgH="2238041" progId="Word.Document.12">
                  <p:embed/>
                  <p:pic>
                    <p:nvPicPr>
                      <p:cNvPr id="0" name=""/>
                      <p:cNvPicPr/>
                      <p:nvPr/>
                    </p:nvPicPr>
                    <p:blipFill>
                      <a:blip r:embed="rId7"/>
                      <a:stretch>
                        <a:fillRect/>
                      </a:stretch>
                    </p:blipFill>
                    <p:spPr>
                      <a:xfrm>
                        <a:off x="508000" y="1947359"/>
                        <a:ext cx="8128000" cy="4672027"/>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8434920"/>
              </p:ext>
            </p:extLst>
          </p:nvPr>
        </p:nvGraphicFramePr>
        <p:xfrm>
          <a:off x="508000" y="1903040"/>
          <a:ext cx="8128000" cy="3902224"/>
        </p:xfrm>
        <a:graphic>
          <a:graphicData uri="http://schemas.openxmlformats.org/presentationml/2006/ole">
            <mc:AlternateContent xmlns:mc="http://schemas.openxmlformats.org/markup-compatibility/2006">
              <mc:Choice xmlns:v="urn:schemas-microsoft-com:vml" Requires="v">
                <p:oleObj spid="_x0000_s34822" name="文档" r:id="rId6" imgW="3948224" imgH="1894973" progId="Word.Document.12">
                  <p:embed/>
                </p:oleObj>
              </mc:Choice>
              <mc:Fallback>
                <p:oleObj name="文档" r:id="rId6" imgW="3948224" imgH="1894973" progId="Word.Document.12">
                  <p:embed/>
                  <p:pic>
                    <p:nvPicPr>
                      <p:cNvPr id="0" name=""/>
                      <p:cNvPicPr/>
                      <p:nvPr/>
                    </p:nvPicPr>
                    <p:blipFill>
                      <a:blip r:embed="rId7"/>
                      <a:stretch>
                        <a:fillRect/>
                      </a:stretch>
                    </p:blipFill>
                    <p:spPr>
                      <a:xfrm>
                        <a:off x="508000" y="1903040"/>
                        <a:ext cx="8128000" cy="3902224"/>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wipe dir="d"/>
      </p:transition>
    </mc:Choice>
    <mc:Fallback xmlns="">
      <p:transition spd="slow">
        <p:wipe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偭规矩而改错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措施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忳郁邑余侘傺兮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郁悒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忧愁苦闷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何方圜之能周兮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圆凿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进不入以离尤兮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遭受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芳菲菲其弥章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明显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01894" y="275889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82143" y="27588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54151" y="316247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14452" y="316247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81119" y="3574511"/>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61368" y="35745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81119" y="3973975"/>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61368" y="397397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01894" y="438412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82143" y="438412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5735"/>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406273877"/>
              </p:ext>
            </p:extLst>
          </p:nvPr>
        </p:nvGraphicFramePr>
        <p:xfrm>
          <a:off x="508000" y="1553414"/>
          <a:ext cx="8128000" cy="5309936"/>
        </p:xfrm>
        <a:graphic>
          <a:graphicData uri="http://schemas.openxmlformats.org/presentationml/2006/ole">
            <mc:AlternateContent xmlns:mc="http://schemas.openxmlformats.org/markup-compatibility/2006">
              <mc:Choice xmlns:v="urn:schemas-microsoft-com:vml" Requires="v">
                <p:oleObj spid="_x0000_s32777" name="文档" r:id="rId6" imgW="3837032" imgH="2506591" progId="Word.Document.12">
                  <p:embed/>
                </p:oleObj>
              </mc:Choice>
              <mc:Fallback>
                <p:oleObj name="文档" r:id="rId6" imgW="3837032" imgH="2506591" progId="Word.Document.12">
                  <p:embed/>
                  <p:pic>
                    <p:nvPicPr>
                      <p:cNvPr id="0" name=""/>
                      <p:cNvPicPr/>
                      <p:nvPr/>
                    </p:nvPicPr>
                    <p:blipFill>
                      <a:blip r:embed="rId7"/>
                      <a:stretch>
                        <a:fillRect/>
                      </a:stretch>
                    </p:blipFill>
                    <p:spPr>
                      <a:xfrm>
                        <a:off x="508000" y="1553414"/>
                        <a:ext cx="8128000" cy="5309936"/>
                      </a:xfrm>
                      <a:prstGeom prst="rect">
                        <a:avLst/>
                      </a:prstGeom>
                    </p:spPr>
                  </p:pic>
                </p:oleObj>
              </mc:Fallback>
            </mc:AlternateContent>
          </a:graphicData>
        </a:graphic>
      </p:graphicFrame>
      <p:sp>
        <p:nvSpPr>
          <p:cNvPr id="6" name="矩形 5"/>
          <p:cNvSpPr/>
          <p:nvPr/>
        </p:nvSpPr>
        <p:spPr>
          <a:xfrm>
            <a:off x="4001842" y="163359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16492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0460" y="269625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97401" y="3192877"/>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49966" y="3768278"/>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06953" y="4275853"/>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67917" y="4801837"/>
            <a:ext cx="204539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63085" y="5315814"/>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476681" y="5910003"/>
            <a:ext cx="153257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01842" y="6425501"/>
            <a:ext cx="201031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6" grpId="0" animBg="1"/>
      <p:bldP spid="17" grpId="0" animBg="1"/>
      <p:bldP spid="1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280</TotalTime>
  <Words>3729</Words>
  <Application>Microsoft Office PowerPoint</Application>
  <PresentationFormat>全屏显示(4:3)</PresentationFormat>
  <Paragraphs>139</Paragraphs>
  <Slides>29</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43"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5　离　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38</cp:revision>
  <dcterms:created xsi:type="dcterms:W3CDTF">2015-04-23T00:36:31Z</dcterms:created>
  <dcterms:modified xsi:type="dcterms:W3CDTF">2017-03-01T08:27:23Z</dcterms:modified>
</cp:coreProperties>
</file>