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74" r:id="rId2"/>
    <p:sldId id="263" r:id="rId3"/>
    <p:sldId id="264" r:id="rId4"/>
    <p:sldId id="317" r:id="rId5"/>
    <p:sldId id="361" r:id="rId6"/>
    <p:sldId id="267" r:id="rId7"/>
    <p:sldId id="268" r:id="rId8"/>
    <p:sldId id="295" r:id="rId9"/>
    <p:sldId id="335" r:id="rId10"/>
    <p:sldId id="336" r:id="rId11"/>
    <p:sldId id="337" r:id="rId12"/>
    <p:sldId id="366" r:id="rId13"/>
    <p:sldId id="265" r:id="rId14"/>
    <p:sldId id="340" r:id="rId15"/>
    <p:sldId id="341" r:id="rId16"/>
    <p:sldId id="353" r:id="rId17"/>
    <p:sldId id="266" r:id="rId18"/>
    <p:sldId id="360" r:id="rId19"/>
    <p:sldId id="269" r:id="rId20"/>
    <p:sldId id="339" r:id="rId21"/>
    <p:sldId id="344" r:id="rId22"/>
    <p:sldId id="270" r:id="rId23"/>
    <p:sldId id="345" r:id="rId24"/>
    <p:sldId id="346" r:id="rId25"/>
    <p:sldId id="347" r:id="rId26"/>
    <p:sldId id="363" r:id="rId27"/>
    <p:sldId id="271" r:id="rId28"/>
    <p:sldId id="348"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2017-03-01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2.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2.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2.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3.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866378"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10</a:t>
            </a:r>
            <a:r>
              <a:rPr lang="zh-CN" altLang="zh-CN" sz="1600" dirty="0" smtClean="0"/>
              <a:t>　游褒禅山记</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3.emf"/><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9.xml"/></Relationships>
</file>

<file path=ppt/slides/_rels/slide1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9.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9.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6.xml"/><Relationship Id="rId6" Type="http://schemas.openxmlformats.org/officeDocument/2006/relationships/image" Target="../media/image14.jpeg"/><Relationship Id="rId5" Type="http://schemas.openxmlformats.org/officeDocument/2006/relationships/slide" Target="slide20.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9.xml"/></Relationships>
</file>

<file path=ppt/slides/_rels/slide22.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2.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10</a:t>
            </a:r>
            <a:r>
              <a:rPr lang="zh-CN" altLang="zh-CN" dirty="0"/>
              <a:t>　游褒禅山记</a:t>
            </a:r>
          </a:p>
        </p:txBody>
      </p:sp>
    </p:spTree>
    <p:extLst>
      <p:ext uri="{BB962C8B-B14F-4D97-AF65-F5344CB8AC3E}">
        <p14:creationId xmlns:p14="http://schemas.microsoft.com/office/powerpoint/2010/main" val="591445002"/>
      </p:ext>
    </p:extLst>
  </p:cSld>
  <p:clrMapOvr>
    <a:masterClrMapping/>
  </p:clrMapOvr>
  <p:transition spd="slow">
    <p:strips dir="l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797520348"/>
              </p:ext>
            </p:extLst>
          </p:nvPr>
        </p:nvGraphicFramePr>
        <p:xfrm>
          <a:off x="508000" y="1786228"/>
          <a:ext cx="8128000" cy="5171164"/>
        </p:xfrm>
        <a:graphic>
          <a:graphicData uri="http://schemas.openxmlformats.org/presentationml/2006/ole">
            <mc:AlternateContent xmlns:mc="http://schemas.openxmlformats.org/markup-compatibility/2006">
              <mc:Choice xmlns:v="urn:schemas-microsoft-com:vml" Requires="v">
                <p:oleObj spid="_x0000_s41988" name="文档" r:id="rId6" imgW="3910440" imgH="2487512" progId="Word.Document.12">
                  <p:embed/>
                </p:oleObj>
              </mc:Choice>
              <mc:Fallback>
                <p:oleObj name="文档" r:id="rId6" imgW="3910440" imgH="2487512" progId="Word.Document.12">
                  <p:embed/>
                  <p:pic>
                    <p:nvPicPr>
                      <p:cNvPr id="0" name=""/>
                      <p:cNvPicPr/>
                      <p:nvPr/>
                    </p:nvPicPr>
                    <p:blipFill>
                      <a:blip r:embed="rId7"/>
                      <a:stretch>
                        <a:fillRect/>
                      </a:stretch>
                    </p:blipFill>
                    <p:spPr>
                      <a:xfrm>
                        <a:off x="508000" y="1786228"/>
                        <a:ext cx="8128000" cy="5171164"/>
                      </a:xfrm>
                      <a:prstGeom prst="rect">
                        <a:avLst/>
                      </a:prstGeom>
                    </p:spPr>
                  </p:pic>
                </p:oleObj>
              </mc:Fallback>
            </mc:AlternateContent>
          </a:graphicData>
        </a:graphic>
      </p:graphicFrame>
      <p:sp>
        <p:nvSpPr>
          <p:cNvPr id="4" name="矩形 3"/>
          <p:cNvSpPr>
            <a:spLocks noChangeAspect="1"/>
          </p:cNvSpPr>
          <p:nvPr/>
        </p:nvSpPr>
        <p:spPr>
          <a:xfrm>
            <a:off x="508000" y="1268760"/>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44614046"/>
      </p:ext>
    </p:extLst>
  </p:cSld>
  <p:clrMapOvr>
    <a:masterClrMapping/>
  </p:clrMapOvr>
  <mc:AlternateContent xmlns:mc="http://schemas.openxmlformats.org/markup-compatibility/2006" xmlns:p14="http://schemas.microsoft.com/office/powerpoint/2010/main">
    <mc:Choice Requires="p14">
      <p:transition spd="slow" p14:dur="1100">
        <p:pull dir="lu"/>
      </p:transition>
    </mc:Choice>
    <mc:Fallback xmlns="">
      <p:transition spd="slow">
        <p:pull dir="l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唐浮图慧褒始舍于其址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介宾短语后置句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今所谓慧空禅院者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褒之庐冢也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所谓华山洞者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以其乃华山之阳名之也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今言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盖音谬也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此余之所得也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此所以学者不可以不深思而慎取之也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距洞百余步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有碑仆道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095884" y="2359897"/>
            <a:ext cx="191627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04048" y="2760508"/>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844110" y="3170403"/>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46162" y="3567016"/>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87824" y="3972013"/>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765085" y="4373524"/>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88877" y="4770707"/>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74984853"/>
      </p:ext>
    </p:extLst>
  </p:cSld>
  <p:clrMapOvr>
    <a:masterClrMapping/>
  </p:clrMapOvr>
  <mc:AlternateContent xmlns:mc="http://schemas.openxmlformats.org/markup-compatibility/2006" xmlns:p14="http://schemas.microsoft.com/office/powerpoint/2010/main">
    <mc:Choice Requires="p14">
      <p:transition spd="slow" p14:dur="110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夫夷以近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则游者众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险以远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则至者少</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王安石《游褒禅山记》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有志矣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不随以止也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然力不足者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亦不能至也</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王安石《游褒禅山记》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而世之奇伟、瑰怪、非常之观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常在于险远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而人之所罕至焉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故非有志者不能至也</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王安石《游褒禅山记》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有志与力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而又不随以怠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至于幽暗昏惑而无物以相之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亦不能至也。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王安石《游褒禅山记》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339339" y="214977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454618" y="214977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541155" y="2965396"/>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008505" y="2965396"/>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868904" y="3770436"/>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27784" y="4166003"/>
            <a:ext cx="252028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082669" y="4575036"/>
            <a:ext cx="252028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30880" y="4970603"/>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19381743"/>
      </p:ext>
    </p:extLst>
  </p:cSld>
  <p:clrMapOvr>
    <a:masterClrMapping/>
  </p:clrMapOvr>
  <mc:AlternateContent xmlns:mc="http://schemas.openxmlformats.org/markup-compatibility/2006" xmlns:p14="http://schemas.microsoft.com/office/powerpoint/2010/main">
    <mc:Choice Requires="p14">
      <p:transition spd="slow" p14:dur="11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par>
                                <p:cTn id="38" presetID="22" presetClass="exit" presetSubtype="4" fill="hold" grpId="0" nodeType="withEffect">
                                  <p:stCondLst>
                                    <p:cond delay="0"/>
                                  </p:stCondLst>
                                  <p:childTnLst>
                                    <p:animEffect transition="out" filter="wipe(down)">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距洞百余步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有碑仆道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其文漫灭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独其为文犹可识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花山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作者记游褒禅山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此句却写石碑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表面看游离于文章中心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实际上是作者行文丝丝入扣的表现。作者写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其文漫灭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仆碑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独其为文犹可识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不仅回应开头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褒禅山亦谓之华山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说明今人称褒禅山为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是错误的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也为后文的议论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此所以学者不可以不深思而慎取之也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埋下了伏笔。作者对碑文的考证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对褒禅山本名的探究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充分体现了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求思之深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主张的事实依据。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pull dir="rd"/>
      </p:transition>
    </mc:Choice>
    <mc:Fallback xmlns="">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既其出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则或咎其欲出者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而余亦悔其随之而不得极夫游之乐也。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出洞之后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作者不惜笔墨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字做起文章来。在此句前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余之力尚足以入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火尚足以明也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倘若真是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火且尽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倒也无可厚非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偏偏力尚足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火尚明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一切条件具备而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不得极夫游之乐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这就构成了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的直接原因是同游者的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就成了必然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懈怠者的欲出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是从客观上推卸责任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则是从主观上寻找原因。作者的高明之处就在于有科学求是的态度和严于自责的精神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由责生悔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由悔生思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由思生悟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由悟生叹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引发了下文的一段议论。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1521919"/>
      </p:ext>
    </p:extLst>
  </p:cSld>
  <p:clrMapOvr>
    <a:masterClrMapping/>
  </p:clrMapOvr>
  <mc:AlternateContent xmlns:mc="http://schemas.openxmlformats.org/markup-compatibility/2006" xmlns:p14="http://schemas.microsoft.com/office/powerpoint/2010/main">
    <mc:Choice Requires="p14">
      <p:transition spd="slow" p14:dur="2000">
        <p:pull dir="u"/>
      </p:transition>
    </mc:Choice>
    <mc:Fallback xmlns="">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23723"/>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于是余有叹焉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此余之所得也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本段主要是议论游山所得。先由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字承接上文的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领起全段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很自然地转入议论。作者先借托古人观于天地、山川、草木、虫鱼、鸟兽往往有得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求思之深而无不在也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是他们苦心探索、务求深入的结果。然后再写自己游褒禅山之所得。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要观赏到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首先要定立志向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因为非常之观常在于险远。有了志向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还要有能力、毅力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还要有辅助的物质条件。在有能力、有物力的情况下半途而废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会徒然让人讥笑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也给自己留下无穷遗憾。游山如此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个人修养、做学问、干事业也无不如此。在客观条件具备的情况下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事情成败的关键往往在于主观的认识和努力程度。王安石的一番感慨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自然与他改革事业的理想和后来百折不挠的经历紧密相连。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9122492"/>
      </p:ext>
    </p:extLst>
  </p:cSld>
  <p:clrMapOvr>
    <a:masterClrMapping/>
  </p:clrMapOvr>
  <mc:AlternateContent xmlns:mc="http://schemas.openxmlformats.org/markup-compatibility/2006" xmlns:p14="http://schemas.microsoft.com/office/powerpoint/2010/main">
    <mc:Choice Requires="p14">
      <p:transition spd="slow" p14:dur="2000">
        <p:cover dir="ru"/>
      </p:transition>
    </mc:Choice>
    <mc:Fallback xmlns="">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40768"/>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余于仆碑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此所以学者不可以不深思而慎取之也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此段主要是写作者认为治学不应当轻信盲从、以讹传讹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而应该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也就是要经过自己的认真辨析思考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然后谨慎地采纳其中的真理部分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摒弃那些谬误的东西。这一观点无疑是正确的。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不可以不深思而慎取之也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的双重否定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的重要性。这种治学态度是作者躬身实践而得来的。作者从第一段的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有碑仆道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其文漫灭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古书之不存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谬其传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何可胜道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自然地得出治学必须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的结论。前面提到的仆碑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为后面议论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的治学态度提供了具体的资料。前面是伏笔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后面是照应。有叙有议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照应紧密。结构严谨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逻辑严密。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91846468"/>
      </p:ext>
    </p:extLst>
  </p:cSld>
  <p:clrMapOvr>
    <a:masterClrMapping/>
  </p:clrMapOvr>
  <mc:AlternateContent xmlns:mc="http://schemas.openxmlformats.org/markup-compatibility/2006" xmlns:p14="http://schemas.microsoft.com/office/powerpoint/2010/main">
    <mc:Choice Requires="p14">
      <p:transition spd="slow" p14:dur="2000">
        <p:randomBar/>
      </p:transition>
    </mc:Choice>
    <mc:Fallback xmlns="">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216205"/>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本文由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不得极夫游之乐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生发出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仆碑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生发出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这两个观点彼此有联系吗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作者游褒禅山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本来是一次平常的游历活动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却从中悟出了人生哲理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从前洞后洞游人的多少悟出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夷以近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则游者众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险以远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则至者少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入之愈深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其进愈难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而其见愈奇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悟出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世之奇伟、瑰怪、非常之观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常在于险远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由此再引申一步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就得出了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非有志者不能至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的结论。然后将这次游山而未能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极夫游之乐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的教训升华到理论上来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具体分析了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的几个条件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最后得出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求思之深而无不在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的结果。由此可见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的观点是有联系的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的观点是在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的基础上产生的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有了这个观点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又能反过来促使人们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二者是相辅相成的。本文作者强调的是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将它置于主要位置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只是在文末略提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这种布局方式是恰当的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既突出了全文的主旨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又不忽略它的次要方面。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over dir="lu"/>
      </p:transition>
    </mc:Choice>
    <mc:Fallback xmlns="">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05471"/>
            <a:ext cx="8128000" cy="415498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2</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这篇文章所谈的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三者的辩证关系是什么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对我们有什么启示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在这篇文章中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作者重点揭示了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三者之间的辩证关系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虽然有矢志不渝的决心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但力量不足也不行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尽管志向坚定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力量充足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然而到了幽暗昏惑之境地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如果没有外物的帮助也不能至。既强调了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这两个客观条件的作用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反映了作者的朴素唯物主义观点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又强调了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这个主观因素的关键作用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强调只要尽己之志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虽不能达到目的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。作者在这里论述的既是游山之所得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又是治学处事之理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也是成就一切事业之道。这对于我们治学、处事、创业都有很大启发。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1275511"/>
      </p:ext>
    </p:extLst>
  </p:cSld>
  <p:clrMapOvr>
    <a:masterClrMapping/>
  </p:clrMapOvr>
  <mc:AlternateContent xmlns:mc="http://schemas.openxmlformats.org/markup-compatibility/2006" xmlns:p14="http://schemas.microsoft.com/office/powerpoint/2010/main">
    <mc:Choice Requires="p14">
      <p:transition spd="slow" p14:dur="16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8" name="16M08.eps" descr="id:2147497183;FounderCES"/>
          <p:cNvPicPr/>
          <p:nvPr/>
        </p:nvPicPr>
        <p:blipFill>
          <a:blip r:embed="rId6"/>
          <a:stretch>
            <a:fillRect/>
          </a:stretch>
        </p:blipFill>
        <p:spPr>
          <a:xfrm>
            <a:off x="1547664" y="1700808"/>
            <a:ext cx="5544616" cy="3668605"/>
          </a:xfrm>
          <a:prstGeom prst="rect">
            <a:avLst/>
          </a:prstGeom>
        </p:spPr>
      </p:pic>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cover dir="ld"/>
      </p:transition>
    </mc:Choice>
    <mc:Fallback xmlns="">
      <p:transition spd="slow">
        <p:cover dir="l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在诗人眼中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风雪雨露皆含情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一草一木可为诗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在哲人眼中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阴晴圆缺皆有道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一山一石可言理。王安石就是这样的诗人和哲人。他从一次未尽兴的游览中悟出了成就一番事业所必需的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他能在歪倒的石碑的模糊碑文中感悟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的治学道理。学习本文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一要掌握文中出现的重点词的意义和用法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二要学习叙议结合、因事说理的手法。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strips dir="ld"/>
      </p:transition>
    </mc:Choice>
    <mc:Fallback xmlns="">
      <p:transition spd="slow">
        <p:strips dir="l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277498"/>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藏墨于前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显旨于后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《游褒禅山记》是一篇游记体散文。第一、二段记游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第三、四段说理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记游只是个引子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是议论说理的铺垫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议论则以记游为依托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点出了记游之旨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是记游的升华。记游部分与说理部分前后照应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紧密结合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相映生辉。全文五个段落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前四段中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第一段与第四段遥相呼应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第二段与第三段更是呼应紧密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照应周全。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第一段与第四段的照应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作者从第一段的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有碑仆道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其文漫灭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古书之不存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盖音谬也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后世之谬其传而莫能名者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何可胜道也哉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从而得出治学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不可以不深思而慎取之也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的道理。缺了第一段的这些记叙则不知第四段议论的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少了第四段的议论则不知第一段有关仆碑及碑文记叙的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前叙后议语句的紧密呼应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使文章逻辑严密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构思严谨。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p:randomBar dir="vert"/>
      </p:transition>
    </mc:Choice>
    <mc:Fallback xmlns="">
      <p:transition spd="slow">
        <p:randomBar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233430"/>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第二段与第三段的照应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其下平旷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记游者甚众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窈然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好游者不能穷也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与第三段的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夫夷以近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则游者众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险以远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则至者少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的议论紧密呼应。第二段的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入之愈深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其进愈难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而其见愈奇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与第三段中的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而世之奇伟、瑰怪、非常之观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常在于险远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而余亦悔其随之而不得极夫游之乐也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与第三段的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然力足以至焉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于人为可讥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尽吾志也而不能至者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可以无悔矣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其孰能讥之乎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两相呼应。从以上内容不难看出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前面记游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处处与后面的体会有关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后面的心得体会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也时时紧扣游山的经历。藏墨于前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显旨于后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前呼后应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丝丝相扣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层次分明。最后水到渠成地归结出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尽吾志也而不能至者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可以无悔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既是游山之得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又是治学之理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更是成就一切事业之道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给读者以深深的启迪。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全文借游山之事说理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因事见理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叙议结合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前呼后应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行文严谨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浑然一体。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6446042"/>
      </p:ext>
    </p:extLst>
  </p:cSld>
  <p:clrMapOvr>
    <a:masterClrMapping/>
  </p:clrMapOvr>
  <mc:AlternateContent xmlns:mc="http://schemas.openxmlformats.org/markup-compatibility/2006" xmlns:p14="http://schemas.microsoft.com/office/powerpoint/2010/main">
    <mc:Choice Requires="p14">
      <p:transition spd="slow" p14:dur="1300">
        <p:checker/>
      </p:transition>
    </mc:Choice>
    <mc:Fallback xmlns="">
      <p:transition spd="slow">
        <p:checke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40396"/>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访王安石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朱正安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他依然如我想象中的那样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气宇轩昂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从容不迫。朝服和官帽穿戴得整整齐齐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左手置于胸前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右臂舒开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额头微微上扬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大有一种运筹帷幄、踌躇满志的气度。只是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我看他的眉宇间似乎透着一种忧郁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或者说是一种怨愤。我问他为什么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他默然不语。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王安石的这座塑像就坐落于古之临川今之江西省抚州市内的王安石纪念馆的院里。院不大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却是楼、台、亭、阁、水榭、碑廊一应俱全。院内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绿树环抱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繁花似锦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曲径通幽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是典型的江南宋式府第门楣。塑像就矗立在展馆之前。馆内展出了介绍王荆公生平的许多珍贵资料。所以我想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这位当年政治上的失败者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如今依然为后人所推崇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也该在九泉之下含笑瞑目了。可是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他为什么眉宇不展、郁郁寡欢呢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3068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也难怪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一位胸怀大志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有着经天纬地之才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也曾叱咤风云的人物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最后竟被赶到半山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金陵至钟山之半道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故名半山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其宅仅蔽风雨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又不设垣墙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的地步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任谁也是难消不平之气的。王安石当年倡导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变风俗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立法度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其目的只是要整顿当时的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贪鄙苟得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、腐败因循的政治局面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为的都是宋朝的江山和百姓。殊不知世上的改革从来都是充满艰难险阻的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所以他就无法避免两度拜相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两度罢相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最后被逐出朝廷的命运。其实这种结局已经不错了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这跟宋神宗对他有好感有关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古往今来的改革者有几个比他有更好的下场的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有专家认为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王安石变法的失败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其中一个重大的因素是用人不当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如张舜民《哀王荆公》中所说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恸哭一声唯有弟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故时宾客合如何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今日江湖从学者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人人讳道是门生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这恐怕是王安石生前所始料未及的。依我之见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更重要的原因怕是时机不成熟。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5098850"/>
      </p:ext>
    </p:extLst>
  </p:cSld>
  <p:clrMapOvr>
    <a:masterClrMapping/>
  </p:clrMapOvr>
  <p:transition spd="slow">
    <p:strips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不但在政治上有司马光一伙专门与他作对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而且在思想领域还有以程颢、程颐为首创立的北宋理学体系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这是比政治势力更难对付的。这可以从我国改革开放初期得到佐证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小岗村的几个农民就因为吃不饱肚子想闹分田到户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不也是把脑袋别在裤腰上的吗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这位大改革家完全可以开颜一笑了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因为在他之后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中国的改革就从来没有停止过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社会也正是在这种断断续续、艰难险阻的改革中不断前行的。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6004390"/>
      </p:ext>
    </p:extLst>
  </p:cSld>
  <p:clrMapOvr>
    <a:masterClrMapping/>
  </p:clrMapOvr>
  <p:transition spd="slow">
    <p:cu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19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好在王安石既是一位杰出的政治家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又是一位天才的文学家。他在政治上失意之后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就时常跨马骑驴出游山林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忘情于山水。虽然寂寞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如他在《半山春晚即事》中说的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春风取花去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酬我以清阴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唯有北山鸟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经过遗好音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内心很寂寞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不是滋味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却毕竟给后人留下了丰富的精神食粮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当之无愧地跻身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唐宋八大家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同时也为临川人、为江西父老赢来了骄傲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不愧为天之骄子。尤其是他的诗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晚年之作大大胜于早年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在宋诗之中可说是数一数二的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如《艇斋诗话》所言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绝句之妙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唐则杜牧之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本朝则荆公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此二人而已。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人生得失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不必强求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就凭这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介甫先生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你也该含笑九泉矣。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离抚州不远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如今的东乡县上池瑶田村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原属临川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是王安石的故里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那里还有不少与王安石有关的旧迹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如荆公山、荆公陂、荆公桥、平山书院等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可惜我无缘凭吊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只得留下一点遗憾了。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7224790"/>
      </p:ext>
    </p:extLst>
  </p:cSld>
  <p:clrMapOvr>
    <a:masterClrMapping/>
  </p:clrMapOvr>
  <p:transition spd="slow">
    <p:spli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这是一篇凭吊王安石的记游散文。文章由纪念馆里王安石雕像的神态写起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紧扣其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眉宇间似乎透着一种忧郁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推想他矢志改革却无功而退的人生遭遇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表达了对王安石的赞美与怀念之情。文章一线贯串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说古论今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极尽散文摇曳多姿之能事。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11948500"/>
      </p:ext>
    </p:extLst>
  </p:cSld>
  <p:clrMapOvr>
    <a:masterClrMapping/>
  </p:clrMapOvr>
  <p:transition spd="slow">
    <p:spli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王安石在《游褒禅山记》中向我们阐释了成就一番事业必须具备的三个条件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首先要有远大的志向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没有远大的志向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就不可能有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奇伟、瑰怪、非常之观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有了远大的志向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还要为之付出切实的努力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有真才实学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能够真抓实干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还要获得某些帮助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或者良好机遇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或者别人的指导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或者团队的力量。想一想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所有获得成功的事业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哪一件不是这样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这篇文章的有关语句和思想可以用来论述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请积累如下相关素材。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cover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251413"/>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志不强者智不达。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古之立大事者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不惟有超世之才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亦必有坚忍不拔之志。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有这样一个男孩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岁时成了他家的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家庭摄影师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先是用</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厘米摄影机记录家人的生活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就开始试验各种特殊效果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譬如夜空中的异光、玩具火车的撞毁等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后来更开始编排情节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自己搞起剪辑和配音来。为了满足这位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小导演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他爸爸、妈妈和三个妹妹都成了随唤随到的免费而忠实的演员。有一次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他母亲还用压力锅闷煮三十罐樱桃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让它爆开来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将厨房喷得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血淋淋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好让他能拍些非常恐怖的理想画面去参加摄影比赛。他就是后来成为国际知名导演的史蒂芬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斯皮尔伯格。他所拍的《大白鲨》《第三类接触》《</a:t>
            </a:r>
            <a:r>
              <a:rPr lang="en-US" altLang="zh-CN" sz="2200" dirty="0">
                <a:solidFill>
                  <a:srgbClr val="000000"/>
                </a:solidFill>
                <a:latin typeface="Times New Roman" panose="02020603050405020304" pitchFamily="18" charset="0"/>
                <a:cs typeface="Times New Roman" panose="02020603050405020304" pitchFamily="18" charset="0"/>
              </a:rPr>
              <a:t>E.T.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》《侏罗纪公园》《辛德勒名单》等电影充满想象力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叫好又叫座。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1024332"/>
      </p:ext>
    </p:extLst>
  </p:cSld>
  <p:clrMapOvr>
    <a:masterClrMapping/>
  </p:clrMapOvr>
  <p:transition spd="slow">
    <p:cover dir="l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褒禅山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旧称华山。因唐贞观年间慧褒禅师结庐山下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卒葬于此而得名。褒禅山多洞穴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常有游人。宋仁宗至和元年</a:t>
            </a:r>
            <a:r>
              <a:rPr lang="en-US" altLang="zh-CN" sz="2200" dirty="0">
                <a:solidFill>
                  <a:srgbClr val="000000"/>
                </a:solidFill>
                <a:latin typeface="Times New Roman" panose="02020603050405020304" pitchFamily="18" charset="0"/>
                <a:cs typeface="Times New Roman" panose="02020603050405020304" pitchFamily="18" charset="0"/>
              </a:rPr>
              <a:t>(1054)</a:t>
            </a:r>
            <a:r>
              <a:rPr lang="zh-CN" altLang="zh-CN" sz="2200" dirty="0">
                <a:solidFill>
                  <a:srgbClr val="000000"/>
                </a:solidFill>
                <a:latin typeface="Times New Roman" panose="02020603050405020304" pitchFamily="18" charset="0"/>
                <a:cs typeface="Times New Roman" panose="02020603050405020304" pitchFamily="18" charset="0"/>
              </a:rPr>
              <a:t>四月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王安石从舒州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今安徽潜山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通判任上辞职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在探亲途中游览了此山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同年七月以追记形式写下这篇游记。作者叙述他和几位同伴游褒禅山所见到的景物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以及游山经过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并以此为喻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说明要实现理想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成就一番事业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除了要有一定的物质条件外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更需要有坚定的志向和顽强的毅力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split orient="vert"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众所周知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王安石年轻时就有志于改变北宋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积贫积弱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推行富国强兵政策。但他也认识到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改革不可能一帆风顺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必将遇到重重阻碍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缺一不可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不可强求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一个人要想对社会有所贡献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思想正是王安石后来百折不挠实行变法的思想基础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也是他的文章应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有补于世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合用世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思想的具体体现。就在本文写作后的第四年</a:t>
            </a:r>
            <a:r>
              <a:rPr lang="en-US" altLang="zh-CN" sz="2200" dirty="0">
                <a:solidFill>
                  <a:srgbClr val="000000"/>
                </a:solidFill>
                <a:latin typeface="Times New Roman" panose="02020603050405020304" pitchFamily="18" charset="0"/>
                <a:cs typeface="Times New Roman" panose="02020603050405020304" pitchFamily="18" charset="0"/>
              </a:rPr>
              <a:t>(1058),</a:t>
            </a:r>
            <a:r>
              <a:rPr lang="zh-CN" altLang="zh-CN" sz="2200" dirty="0">
                <a:solidFill>
                  <a:srgbClr val="000000"/>
                </a:solidFill>
                <a:latin typeface="Times New Roman" panose="02020603050405020304" pitchFamily="18" charset="0"/>
                <a:cs typeface="Times New Roman" panose="02020603050405020304" pitchFamily="18" charset="0"/>
              </a:rPr>
              <a:t>他给宋仁宗上万言书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主张改革政治。又十二年后</a:t>
            </a:r>
            <a:r>
              <a:rPr lang="en-US" altLang="zh-CN" sz="2200" dirty="0">
                <a:solidFill>
                  <a:srgbClr val="000000"/>
                </a:solidFill>
                <a:latin typeface="Times New Roman" panose="02020603050405020304" pitchFamily="18" charset="0"/>
                <a:cs typeface="Times New Roman" panose="02020603050405020304" pitchFamily="18" charset="0"/>
              </a:rPr>
              <a:t>(1070)</a:t>
            </a:r>
            <a:r>
              <a:rPr lang="zh-CN" altLang="zh-CN" sz="2200" dirty="0">
                <a:solidFill>
                  <a:srgbClr val="000000"/>
                </a:solidFill>
                <a:latin typeface="Times New Roman" panose="02020603050405020304" pitchFamily="18" charset="0"/>
                <a:cs typeface="Times New Roman" panose="02020603050405020304" pitchFamily="18" charset="0"/>
              </a:rPr>
              <a:t>升任中书门下平章事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不顾保守派反对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积极推行新法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天变不足畏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祖宗不足法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人言不足恤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这与本文的观点也有相似的地方。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9638002"/>
      </p:ext>
    </p:extLst>
  </p:cSld>
  <p:clrMapOvr>
    <a:masterClrMapping/>
  </p:clrMapOvr>
  <p:transition spd="slow">
    <p:wipe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5" name="Y10.eps" descr="id:2147497109;FounderCES"/>
          <p:cNvPicPr/>
          <p:nvPr/>
        </p:nvPicPr>
        <p:blipFill>
          <a:blip r:embed="rId4"/>
          <a:stretch>
            <a:fillRect/>
          </a:stretch>
        </p:blipFill>
        <p:spPr>
          <a:xfrm>
            <a:off x="2799223" y="1351785"/>
            <a:ext cx="2564865" cy="3535197"/>
          </a:xfrm>
          <a:prstGeom prst="rect">
            <a:avLst/>
          </a:prstGeom>
        </p:spPr>
      </p:pic>
      <p:sp>
        <p:nvSpPr>
          <p:cNvPr id="2" name="矩形 1"/>
          <p:cNvSpPr>
            <a:spLocks noChangeAspect="1"/>
          </p:cNvSpPr>
          <p:nvPr/>
        </p:nvSpPr>
        <p:spPr>
          <a:xfrm>
            <a:off x="508000" y="4929833"/>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王安石</a:t>
            </a:r>
            <a:r>
              <a:rPr lang="en-US" altLang="zh-CN" sz="2200" dirty="0">
                <a:solidFill>
                  <a:srgbClr val="000000"/>
                </a:solidFill>
                <a:latin typeface="Times New Roman" panose="02020603050405020304" pitchFamily="18" charset="0"/>
                <a:cs typeface="Times New Roman" panose="02020603050405020304" pitchFamily="18" charset="0"/>
              </a:rPr>
              <a:t>(1021—1086),</a:t>
            </a:r>
            <a:r>
              <a:rPr lang="zh-CN" altLang="zh-CN" sz="2200" dirty="0">
                <a:solidFill>
                  <a:srgbClr val="000000"/>
                </a:solidFill>
                <a:latin typeface="Times New Roman" panose="02020603050405020304" pitchFamily="18" charset="0"/>
                <a:cs typeface="Times New Roman" panose="02020603050405020304" pitchFamily="18" charset="0"/>
              </a:rPr>
              <a:t>字介甫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号半山。北宋政治家、思想家、文学家。北宋诗文革新运动的积极参与者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务为有补于世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。他的散文雄健峭拔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唐宋八大家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中独树一帜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诗歌遒劲清新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虽不多却风格高峻。作品今存《王临川集》《临川集拾遗》等。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61892423"/>
      </p:ext>
    </p:extLst>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79777"/>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250322978"/>
              </p:ext>
            </p:extLst>
          </p:nvPr>
        </p:nvGraphicFramePr>
        <p:xfrm>
          <a:off x="508000" y="1803857"/>
          <a:ext cx="8128000" cy="4433455"/>
        </p:xfrm>
        <a:graphic>
          <a:graphicData uri="http://schemas.openxmlformats.org/presentationml/2006/ole">
            <mc:AlternateContent xmlns:mc="http://schemas.openxmlformats.org/markup-compatibility/2006">
              <mc:Choice xmlns:v="urn:schemas-microsoft-com:vml" Requires="v">
                <p:oleObj spid="_x0000_s30737" name="文档" r:id="rId6" imgW="3893887" imgH="2123925" progId="Word.Document.12">
                  <p:embed/>
                </p:oleObj>
              </mc:Choice>
              <mc:Fallback>
                <p:oleObj name="文档" r:id="rId6" imgW="3893887" imgH="2123925" progId="Word.Document.12">
                  <p:embed/>
                  <p:pic>
                    <p:nvPicPr>
                      <p:cNvPr id="0" name=""/>
                      <p:cNvPicPr/>
                      <p:nvPr/>
                    </p:nvPicPr>
                    <p:blipFill>
                      <a:blip r:embed="rId7"/>
                      <a:stretch>
                        <a:fillRect/>
                      </a:stretch>
                    </p:blipFill>
                    <p:spPr>
                      <a:xfrm>
                        <a:off x="508000" y="1803857"/>
                        <a:ext cx="8128000" cy="4433455"/>
                      </a:xfrm>
                      <a:prstGeom prst="rect">
                        <a:avLst/>
                      </a:prstGeom>
                    </p:spPr>
                  </p:pic>
                </p:oleObj>
              </mc:Fallback>
            </mc:AlternateContent>
          </a:graphicData>
        </a:graphic>
      </p:graphicFrame>
      <p:sp>
        <p:nvSpPr>
          <p:cNvPr id="8" name="矩形 7"/>
          <p:cNvSpPr>
            <a:spLocks noChangeAspect="1"/>
          </p:cNvSpPr>
          <p:nvPr/>
        </p:nvSpPr>
        <p:spPr>
          <a:xfrm>
            <a:off x="508000" y="577541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长乐王回深父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303796" y="6227790"/>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71561"/>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831298283"/>
              </p:ext>
            </p:extLst>
          </p:nvPr>
        </p:nvGraphicFramePr>
        <p:xfrm>
          <a:off x="508000" y="2225591"/>
          <a:ext cx="8128000" cy="3147625"/>
        </p:xfrm>
        <a:graphic>
          <a:graphicData uri="http://schemas.openxmlformats.org/presentationml/2006/ole">
            <mc:AlternateContent xmlns:mc="http://schemas.openxmlformats.org/markup-compatibility/2006">
              <mc:Choice xmlns:v="urn:schemas-microsoft-com:vml" Requires="v">
                <p:oleObj spid="_x0000_s35848" name="文档" r:id="rId6" imgW="3837032" imgH="1485307" progId="Word.Document.12">
                  <p:embed/>
                </p:oleObj>
              </mc:Choice>
              <mc:Fallback>
                <p:oleObj name="文档" r:id="rId6" imgW="3837032" imgH="1485307" progId="Word.Document.12">
                  <p:embed/>
                  <p:pic>
                    <p:nvPicPr>
                      <p:cNvPr id="0" name=""/>
                      <p:cNvPicPr/>
                      <p:nvPr/>
                    </p:nvPicPr>
                    <p:blipFill>
                      <a:blip r:embed="rId7"/>
                      <a:stretch>
                        <a:fillRect/>
                      </a:stretch>
                    </p:blipFill>
                    <p:spPr>
                      <a:xfrm>
                        <a:off x="508000" y="2225591"/>
                        <a:ext cx="8128000" cy="3147625"/>
                      </a:xfrm>
                      <a:prstGeom prst="rect">
                        <a:avLst/>
                      </a:prstGeom>
                    </p:spPr>
                  </p:pic>
                </p:oleObj>
              </mc:Fallback>
            </mc:AlternateContent>
          </a:graphicData>
        </a:graphic>
      </p:graphicFrame>
      <p:sp>
        <p:nvSpPr>
          <p:cNvPr id="6" name="矩形 5"/>
          <p:cNvSpPr/>
          <p:nvPr/>
        </p:nvSpPr>
        <p:spPr>
          <a:xfrm>
            <a:off x="4837998" y="2303697"/>
            <a:ext cx="175022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83968" y="2841919"/>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38898" y="3383373"/>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10058" y="3874489"/>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860032" y="4407964"/>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126030" y="4954165"/>
            <a:ext cx="175022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94052892"/>
      </p:ext>
    </p:extLst>
  </p:cSld>
  <p:clrMapOvr>
    <a:masterClrMapping/>
  </p:clrMapOvr>
  <mc:AlternateContent xmlns:mc="http://schemas.openxmlformats.org/markup-compatibility/2006" xmlns:p14="http://schemas.microsoft.com/office/powerpoint/2010/main">
    <mc:Choice Requires="p14">
      <p:transition spd="slow" p14:dur="1100">
        <p:pull dir="lu"/>
      </p:transition>
    </mc:Choice>
    <mc:Fallback xmlns="">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223560427"/>
              </p:ext>
            </p:extLst>
          </p:nvPr>
        </p:nvGraphicFramePr>
        <p:xfrm>
          <a:off x="508000" y="1429838"/>
          <a:ext cx="8128000" cy="4768517"/>
        </p:xfrm>
        <a:graphic>
          <a:graphicData uri="http://schemas.openxmlformats.org/presentationml/2006/ole">
            <mc:AlternateContent xmlns:mc="http://schemas.openxmlformats.org/markup-compatibility/2006">
              <mc:Choice xmlns:v="urn:schemas-microsoft-com:vml" Requires="v">
                <p:oleObj spid="_x0000_s39940" name="文档" r:id="rId6" imgW="3837032" imgH="2251000" progId="Word.Document.12">
                  <p:embed/>
                </p:oleObj>
              </mc:Choice>
              <mc:Fallback>
                <p:oleObj name="文档" r:id="rId6" imgW="3837032" imgH="2251000" progId="Word.Document.12">
                  <p:embed/>
                  <p:pic>
                    <p:nvPicPr>
                      <p:cNvPr id="0" name=""/>
                      <p:cNvPicPr/>
                      <p:nvPr/>
                    </p:nvPicPr>
                    <p:blipFill>
                      <a:blip r:embed="rId7"/>
                      <a:stretch>
                        <a:fillRect/>
                      </a:stretch>
                    </p:blipFill>
                    <p:spPr>
                      <a:xfrm>
                        <a:off x="508000" y="1429838"/>
                        <a:ext cx="8128000" cy="4768517"/>
                      </a:xfrm>
                      <a:prstGeom prst="rect">
                        <a:avLst/>
                      </a:prstGeom>
                    </p:spPr>
                  </p:pic>
                </p:oleObj>
              </mc:Fallback>
            </mc:AlternateContent>
          </a:graphicData>
        </a:graphic>
      </p:graphicFrame>
      <p:sp>
        <p:nvSpPr>
          <p:cNvPr id="5" name="矩形 4"/>
          <p:cNvSpPr/>
          <p:nvPr/>
        </p:nvSpPr>
        <p:spPr>
          <a:xfrm>
            <a:off x="3159780" y="1528532"/>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23923" y="2065639"/>
            <a:ext cx="123605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23923" y="259526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99190" y="3124883"/>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32991" y="3662970"/>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012858" y="4201057"/>
            <a:ext cx="1711269"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727110" y="471044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281411" y="5251080"/>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571036" y="577148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5805196"/>
      </p:ext>
    </p:extLst>
  </p:cSld>
  <p:clrMapOvr>
    <a:masterClrMapping/>
  </p:clrMapOvr>
  <mc:AlternateContent xmlns:mc="http://schemas.openxmlformats.org/markup-compatibility/2006" xmlns:p14="http://schemas.microsoft.com/office/powerpoint/2010/main">
    <mc:Choice Requires="p14">
      <p:transition spd="slow" p14:dur="11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1" grpId="0" animBg="1"/>
      <p:bldP spid="12" grpId="0" animBg="1"/>
      <p:bldP spid="13" grpId="0" animBg="1"/>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556494615"/>
              </p:ext>
            </p:extLst>
          </p:nvPr>
        </p:nvGraphicFramePr>
        <p:xfrm>
          <a:off x="508000" y="1844824"/>
          <a:ext cx="8128000" cy="1573812"/>
        </p:xfrm>
        <a:graphic>
          <a:graphicData uri="http://schemas.openxmlformats.org/presentationml/2006/ole">
            <mc:AlternateContent xmlns:mc="http://schemas.openxmlformats.org/markup-compatibility/2006">
              <mc:Choice xmlns:v="urn:schemas-microsoft-com:vml" Requires="v">
                <p:oleObj spid="_x0000_s40964" name="文档" r:id="rId6" imgW="3837032" imgH="742654" progId="Word.Document.12">
                  <p:embed/>
                </p:oleObj>
              </mc:Choice>
              <mc:Fallback>
                <p:oleObj name="文档" r:id="rId6" imgW="3837032" imgH="742654" progId="Word.Document.12">
                  <p:embed/>
                  <p:pic>
                    <p:nvPicPr>
                      <p:cNvPr id="0" name=""/>
                      <p:cNvPicPr/>
                      <p:nvPr/>
                    </p:nvPicPr>
                    <p:blipFill>
                      <a:blip r:embed="rId7"/>
                      <a:stretch>
                        <a:fillRect/>
                      </a:stretch>
                    </p:blipFill>
                    <p:spPr>
                      <a:xfrm>
                        <a:off x="508000" y="1844824"/>
                        <a:ext cx="8128000" cy="1573812"/>
                      </a:xfrm>
                      <a:prstGeom prst="rect">
                        <a:avLst/>
                      </a:prstGeom>
                    </p:spPr>
                  </p:pic>
                </p:oleObj>
              </mc:Fallback>
            </mc:AlternateContent>
          </a:graphicData>
        </a:graphic>
      </p:graphicFrame>
      <p:sp>
        <p:nvSpPr>
          <p:cNvPr id="4" name="矩形 3"/>
          <p:cNvSpPr>
            <a:spLocks noChangeAspect="1"/>
          </p:cNvSpPr>
          <p:nvPr/>
        </p:nvSpPr>
        <p:spPr>
          <a:xfrm>
            <a:off x="508000" y="3432431"/>
            <a:ext cx="8128000" cy="21236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辨活用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其下平旷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有泉侧出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名词作状语</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从旁边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则其至又加少矣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动词用作名词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到达的人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而世之奇伟、瑰怪、非常之观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常在于险</a:t>
            </a:r>
            <a:r>
              <a:rPr lang="zh-CN" altLang="zh-CN" sz="2200" dirty="0" smtClean="0">
                <a:solidFill>
                  <a:srgbClr val="000000"/>
                </a:solidFill>
                <a:latin typeface="Times New Roman" panose="02020603050405020304" pitchFamily="18" charset="0"/>
                <a:cs typeface="Times New Roman" panose="02020603050405020304" pitchFamily="18" charset="0"/>
              </a:rPr>
              <a:t>远</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险远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形容词用作名词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险远的地方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153874" y="1916832"/>
            <a:ext cx="28582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30889" y="2457058"/>
            <a:ext cx="1728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95936" y="300707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04336" y="3879180"/>
            <a:ext cx="22680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851920" y="4292878"/>
            <a:ext cx="2836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835696" y="5094701"/>
            <a:ext cx="34200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6180347"/>
      </p:ext>
    </p:extLst>
  </p:cSld>
  <p:clrMapOvr>
    <a:masterClrMapping/>
  </p:clrMapOvr>
  <mc:AlternateContent xmlns:mc="http://schemas.openxmlformats.org/markup-compatibility/2006" xmlns:p14="http://schemas.microsoft.com/office/powerpoint/2010/main">
    <mc:Choice Requires="p14">
      <p:transition spd="slow" p14:dur="1100">
        <p:pull dir="ld"/>
      </p:transition>
    </mc:Choice>
    <mc:Fallback xmlns="">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280</TotalTime>
  <Words>4009</Words>
  <Application>Microsoft Office PowerPoint</Application>
  <PresentationFormat>全屏显示(4:3)</PresentationFormat>
  <Paragraphs>130</Paragraphs>
  <Slides>28</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42"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10　游褒禅山记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39</cp:revision>
  <dcterms:created xsi:type="dcterms:W3CDTF">2015-04-23T00:36:31Z</dcterms:created>
  <dcterms:modified xsi:type="dcterms:W3CDTF">2017-03-01T08:38:24Z</dcterms:modified>
</cp:coreProperties>
</file>