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4" r:id="rId2"/>
    <p:sldId id="263" r:id="rId3"/>
    <p:sldId id="264" r:id="rId4"/>
    <p:sldId id="361" r:id="rId5"/>
    <p:sldId id="317" r:id="rId6"/>
    <p:sldId id="362" r:id="rId7"/>
    <p:sldId id="267" r:id="rId8"/>
    <p:sldId id="363" r:id="rId9"/>
    <p:sldId id="268" r:id="rId10"/>
    <p:sldId id="295" r:id="rId11"/>
    <p:sldId id="335" r:id="rId12"/>
    <p:sldId id="336" r:id="rId13"/>
    <p:sldId id="337" r:id="rId14"/>
    <p:sldId id="364" r:id="rId15"/>
    <p:sldId id="365" r:id="rId16"/>
    <p:sldId id="366" r:id="rId17"/>
    <p:sldId id="367" r:id="rId18"/>
    <p:sldId id="265" r:id="rId19"/>
    <p:sldId id="340" r:id="rId20"/>
    <p:sldId id="341" r:id="rId21"/>
    <p:sldId id="266" r:id="rId22"/>
    <p:sldId id="343" r:id="rId23"/>
    <p:sldId id="269" r:id="rId24"/>
    <p:sldId id="339" r:id="rId25"/>
    <p:sldId id="344" r:id="rId26"/>
    <p:sldId id="270" r:id="rId27"/>
    <p:sldId id="345" r:id="rId28"/>
    <p:sldId id="346" r:id="rId29"/>
    <p:sldId id="347" r:id="rId30"/>
    <p:sldId id="271" r:id="rId31"/>
    <p:sldId id="348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6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8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9</a:t>
            </a:r>
            <a:r>
              <a:rPr lang="zh-CN" altLang="zh-CN" sz="1600" dirty="0" smtClean="0"/>
              <a:t>　赤壁赋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18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1.xml"/><Relationship Id="rId9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</a:t>
            </a:r>
            <a:r>
              <a:rPr lang="zh-CN" altLang="zh-CN" dirty="0"/>
              <a:t>　赤壁赋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9875657"/>
              </p:ext>
            </p:extLst>
          </p:nvPr>
        </p:nvGraphicFramePr>
        <p:xfrm>
          <a:off x="508000" y="1468795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文档" r:id="rId6" imgW="3837032" imgH="2251360" progId="Word.Document.12">
                  <p:embed/>
                </p:oleObj>
              </mc:Choice>
              <mc:Fallback>
                <p:oleObj name="文档" r:id="rId6" imgW="3837032" imgH="2251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68795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160968" y="1545775"/>
            <a:ext cx="1728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9557" y="2087673"/>
            <a:ext cx="126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2934" y="2624233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3942" y="3145759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3044" y="3667285"/>
            <a:ext cx="25533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1591" y="418452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00574" y="4728086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31531" y="5262251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4624" y="5796740"/>
            <a:ext cx="145669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58485"/>
              </p:ext>
            </p:extLst>
          </p:nvPr>
        </p:nvGraphicFramePr>
        <p:xfrm>
          <a:off x="508000" y="2229358"/>
          <a:ext cx="8128000" cy="265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文档" r:id="rId6" imgW="3837032" imgH="1253116" progId="Word.Document.12">
                  <p:embed/>
                </p:oleObj>
              </mc:Choice>
              <mc:Fallback>
                <p:oleObj name="文档" r:id="rId6" imgW="3837032" imgH="12531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9358"/>
                        <a:ext cx="8128000" cy="265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549966" y="2302665"/>
            <a:ext cx="284136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9589" y="2841919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2952" y="3397125"/>
            <a:ext cx="225428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24544" y="3925726"/>
            <a:ext cx="138275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8949" y="4458534"/>
            <a:ext cx="19772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嫠妇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起舞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哭泣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方其破荆州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下江陵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顺流而东也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向东进军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侣鱼虾而友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麋鹿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1694" y="2969012"/>
            <a:ext cx="48465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0874" y="3371566"/>
            <a:ext cx="25592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7628" y="3779518"/>
            <a:ext cx="28637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4331" y="4575454"/>
            <a:ext cx="48539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31571"/>
              </p:ext>
            </p:extLst>
          </p:nvPr>
        </p:nvGraphicFramePr>
        <p:xfrm>
          <a:off x="508000" y="1916832"/>
          <a:ext cx="8128000" cy="4811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文档" r:id="rId6" imgW="3910440" imgH="2314718" progId="Word.Document.12">
                  <p:embed/>
                </p:oleObj>
              </mc:Choice>
              <mc:Fallback>
                <p:oleObj name="文档" r:id="rId6" imgW="3910440" imgH="23147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16832"/>
                        <a:ext cx="8128000" cy="4811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苏子与客泛舟游于赤壁之下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凌万顷之茫然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5024" y="2071865"/>
            <a:ext cx="19331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4839" y="2473358"/>
            <a:ext cx="193319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792" y="287847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328619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5232" y="368901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1916" y="408127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2488" y="44885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8999" y="4893653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5232" y="529908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66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1240396"/>
            <a:ext cx="8312472" cy="5334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旌旗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两句概括了曹操的军队在攻破荆州后顺流东下时的军容之盛。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东望武昌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湖北、重庆高考、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知不可乎骤得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而吾与子之所共适。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264" y="170080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949" y="210491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6153" y="290802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16560" y="291314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1202" y="4116029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2951" y="4117657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7800" y="4117308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717" y="4519081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13885" y="4925740"/>
            <a:ext cx="24535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6955" y="572280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5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而不知其所止。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歌窈窕之章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水光接天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纵一苇之所如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凌万顷之茫然。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一毫而莫取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3874" y="1436305"/>
            <a:ext cx="22102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2311" y="223791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3755" y="223791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6070" y="3050542"/>
            <a:ext cx="21822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6162" y="3851526"/>
            <a:ext cx="19221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37598" y="42541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27785" y="4251453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09366" y="4649824"/>
            <a:ext cx="19429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21694" y="545773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1176" y="5856733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1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544" y="2123213"/>
            <a:ext cx="838448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水波不兴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举酒属客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窈窕之章。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(14)(2010·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客亦知夫水与月乎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而卒莫消长也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35040" y="2189187"/>
            <a:ext cx="25129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4343" y="2580783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7984" y="29874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5040" y="298743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4190" y="2982409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65630" y="379406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41059" y="420118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4052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击空明兮溯流光。渺渺兮予怀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望美人兮天一方。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这是作者兴之所至而吟唱的歌词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它显然是有意模拟屈原的《九章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思美人》及《九歌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湘君》中的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桂棹兮兰枻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等诗句而创作的。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是全篇的主旨句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写出了作者忠君之殷切。这里的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实际是借屈原之句指他心目中的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圣明天子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宋神宗。他思念君王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但君王已经与他政见不合、分道扬镳了。作者失声哀叹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望美人兮天一方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的可悲现实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说明他政治理想的幻灭。他无所作为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只有把满腔的幽怨和悲愤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寄托于山水中。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不绝如缕。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前面由于想望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而不得见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已流露出了失意和哀伤的情绪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这里继续写客吹洞箫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倚其歌而和之的情况。但箫的音调悲凉、幽怨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如泣如诉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不绝如缕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竟引得潜藏在沟壑里的蛟龙起舞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使独处在孤舟中的寡妇悲泣。这里将抽象而不易捉摸的声、情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写得具体可感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诉诸读者的视觉和听觉。一曲洞箫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凄切婉转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其悲咽低回的音调感人至深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致使作者的感情骤然变化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由欢乐转入悲凉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文章也因之波澜起伏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文气为之一振。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有这样一位文人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他满腹经纶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却被一贬再贬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他饱经忧患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却能从容淡定并怡然自乐。因其卓绝的品行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无论是荒凉的黄州还是蛮俗草莽的儋州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都成了中国文化中耳熟能详的字眼和富有诗意的天堂。他就是苏轼。苏轼不幸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被贬到了赤壁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因了苏轼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那一缕清风明月和浩渺江水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传唱了千年。学习本文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一要了解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学习本文写景、议论、抒情相结合的写法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鉴赏文章的表达技巧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二要体悟苏轼从容豁达的人生态度。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举匏樽以相属。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以江渚的广大反衬渔樵者的渺小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吾与子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只不过是茫茫人海中的一分子。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侣鱼虾而友麋鹿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以鱼虾和麋鹿的繁多衬托人的平凡。更进一步的是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看到了鱼虾、麋鹿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蓦然感到人和这些动物没有什么区别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同生同灭于苍茫天地间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彼此都茫然地生存在这个世界上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这就更点出了人渺小得如尘埃般微不足道。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江面万顷无垠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天地乃至宇宙浩瀚无穷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舟之飘摇、孤独而渺小便被生动地点染出来。舟尚且如此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又何况舟中之人呢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举匏樽以相属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这是写舟中之人的行为。他们饮酒相劝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怡然自得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殊不知须臾就要灰飞烟灭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极写人生苦短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这几个句子都以阔大的背景凸显了人的微不足道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就像天地间的蜉蝣和沧海里的一粟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在这篇赋中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贯串全文的主线是什么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本文以作者的感情变化为线索贯串全文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于是饮酒乐甚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也就是由乐而悲、由悲而喜。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课文一开头便展现了一个诗情画意的境界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主客秋夜荡舟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把酒诵诗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如此良辰美景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作者油然而生飘飘欲仙之喜。接下来由饮酒放歌的欢乐中伴入了悲凉的箫声。箫声起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悲意生。哀怨、爱慕、哭泣、申诉、潜龙舞、嫠妇泣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渲染了箫声的悲凉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由欢乐转入悲哀。紧接着写客人感慨人生短促无常的悲观情绪。作者在此借主客问答的形式抚今追昔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畅述对天地人生的感触。想到自己被贬谪黄州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年华虚度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不禁悲从中来。最后以明月江水作比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完成了由悲转喜的过渡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主客开怀畅饮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兴尽入睡。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你认为当初的月夜泛舟真有这么一番主客问答吗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对这场人生观讨论的意义当如何认识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据说东坡泛舟赤壁确有一乐师相随。但主客问答肯定是虚拟的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这是赋体的一种传统表现手法。客之言与苏子之言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各代表了苏轼被贬谪黄州后的思想中的一个方面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主客对话所表现的忧伤与喜乐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都是作者内心矛盾和复杂情感的真实反映。作者抒发哀怨之情时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但他并不甘心消沉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而能主动地从消极、哀怨中解脱出来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因而胸襟豁达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表现出一种洒脱、豪迈的气度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使文章具有某些积极进取、达观超然的感情基调。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56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995186"/>
              </p:ext>
            </p:extLst>
          </p:nvPr>
        </p:nvGraphicFramePr>
        <p:xfrm>
          <a:off x="508000" y="1504983"/>
          <a:ext cx="8128000" cy="4516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文档" r:id="rId8" imgW="3837032" imgH="2131485" progId="Word.Document.12">
                  <p:embed/>
                </p:oleObj>
              </mc:Choice>
              <mc:Fallback>
                <p:oleObj name="文档" r:id="rId8" imgW="3837032" imgH="21314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504983"/>
                        <a:ext cx="8128000" cy="4516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写胸怀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《赤壁赋》通篇以景贯串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山川、江水辅之。首段以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水波不兴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极凝练简洁地点出风月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写出江景。接着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文章反复再现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的形象。如歌中的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客引曹操的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托遗响于悲风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苏轼应答的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都紧紧扣住了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。这种景物的连贯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不仅在结构上使全文浑然一体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而且还贯通了全篇的感情脉络。星空澄净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月移船行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无边的风月渺渺入怀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人好像升入仙境。正当主客陶然其中感到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扣舷而歌却又引出了缠绵悲凉的洞箫声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刹那间情绪转向了莫名的惆怅。这是借景生情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景是情的外现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情由景生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情是景的内涵。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乌鹊南飞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再从客的口中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用曹操这个历史人物来抒发感情。最后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仍从眼前的明月、清风引出议论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即由人们常见的山川、风月的变与不变、有穷与无穷来感叹人生。可见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这惯常的景色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写来极似闲笔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在《赤壁赋》中却因为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愀然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而读者则是在不知不觉中为这常景打动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为这感情的抑扬起伏所吸引。因为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这景、这情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有历史人物的业绩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有古战场的空寂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有作者的旷达和惆怅。文章正是由于景物的反复穿插、悲喜之情的不断消长、作者情感的痛快吐纳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使景情融合达到完美统一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使常景产生如此感人的魅力。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读懂苏轼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黎文雄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在险峻陡峭的石壁下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在奔腾怒吼的大江边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一个人捋着胡须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昂首挺胸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眺望着那江水与天的边际。他在想些什么呢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每当我看见这幅名为《赤壁赋》的国画时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心中就有种想读懂苏轼的欲望。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这位不羁的东坡居士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他的经历是很苦的。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故天将降大任于是人也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劳其筋骨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饿其体肤。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他被贬黄州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来到这个叫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开始了他曲折的经历。诚然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正是他的不平经历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才促使他写下一系列豪放派诗词。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937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首先要读他的胸襟。要排遣心中的郁闷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自然要饮酒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障泥未解玉骢骄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我欲醉眠芳草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酒酣胸胆尚开张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。苏轼的饮酒是遣怀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并非消沉。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就是在这里写下的。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小舟从此逝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江海寄余生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枝上柳绵吹又少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天涯何处无芳草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苏轼才高八斗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厚积薄发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是金子总会发光的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这一句一句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字里行间不都透露出他的志存高远、他的豁达胸襟吗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我常常想起苏轼举酒临江的这一幕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这是一种豪迈气概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是豪放派的力量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不能不读他的多情。《水调歌头》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明月几时有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但愿人长久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千里共婵娟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赤壁怀古》里的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故国神游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多情应笑我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早生华发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脍炙人口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他思念亡妻的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十年生死两茫茫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不思量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自难忘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更是感人肺腑。文人便是多情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寄情于文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才使文学作品有生命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活到永远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更要读他的爱国。尽管他屡次被贬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但这丝毫未削弱他的精忠报国之心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反而激起他的报国激情。在他想起周瑜当年的飒爽英姿时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多么渴望自己能够像他那样为国家建立奇功呀。只可惜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报国无门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在官场失意、心中的压抑再度被触动了的时候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他又回到现实中来了。他是一个无处施展能力的人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故作小红桃杏色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尚余孤瘦雪霜姿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做傲霜挺立的自己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休对故人思故国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且将新火试新茶。诗酒趁年华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趁着年轻气盛的时候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喝我的酒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作我的诗。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卷起江水撼动着石壁。明朗的月光下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一叶扁舟渐渐远去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只留下那读不尽的苏轼的背影。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摘自《美文》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苏轼是一个品读不尽的文化符号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更是一个活生生的有情感、有风骨的文化名人。作者由画而思人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观其形貌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睹其风神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读其品格。条理井然的结构清晰地显示了作者的行文思路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多处引用苏轼诗文中的语句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文章首尾相合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开阖自如。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2479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熙宁九年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王安石变法受挫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变法动向发生逆转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一些投机新法的分子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结党营私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倾轧报复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耿直敢言的苏轼成了官僚们政治倾轧的牺牲品。元丰二年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苏东坡由徐州调任湖州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作《湖州谢上表》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七月二十八日突然遭到逮捕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被投入大狱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罪证是苏轼的《湖州谢上表》中的语句和此前所作诗句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指斥乘舆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包藏祸心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。这就是著名的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。一时亲友惊散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家人震恐。苏轼在狱中遭受诟辱折磨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幸亏亲友的营救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同年年底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结案出狱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以水部员外郎黄州团练副使的身份被贬谪到黄州。在黄州期间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他经常来赤鼻矶游览眺望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或泛舟江中。元丰五年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(1082)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苏轼又来到赤鼻矶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这时他已年近半百。站在矶头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望着滚滚东去的江水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想起自己建功立业的抱负也付之东流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他不禁俯仰古今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写下了名作《念奴娇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赤壁怀古》。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你会觉得自己处于一种月光水色的笼罩之中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仿佛聆听一位哲人向你阐述人生的道理。令我们折服的是作者在到达流放地而几乎丧失人身自由的情况下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一点也不灰心丧气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反而是那么坦荡、旷达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具有强烈的生活信念。作者融情于大自然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得人生旷达胸怀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在大自然里寻找精神的愉悦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感悟自我生命的意义。本文的有关语言和思想可以用在以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直面挫折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乐观人生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生命的本色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卓绝千古的《赤壁赋》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给我们展示的是苏子的旷达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让我们思考的却是人生的意义。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人在茫茫无垠、苍苍浩渺的宇宙中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一个生命置身于宇宙之中如同芥子或米粒般微小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仅仅是一个个体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是微不足道的一个点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是茫茫幽邃、无始无终的自然中的一个无限小的部分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这是一种多么弱小的存在啊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人生又是多么有幸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目遇之而成色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用之不竭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我们又何必在意那微不足道的得失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在古往今来的人物中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苏轼算是比较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他一生宦海沉浮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仕途坎坷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屡遭贬谪。不论是新党当政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还是旧党得势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无罪的他却总是被越贬越远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但他并没有因此消沉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而是尽情享受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。面对人生的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他能坦然地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吟啸且徐行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一蓑烟雨任平生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。这是何等的气魄与心胸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这是何等的智慧与人格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这种乐观旷达的情怀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是我们人生的借鉴。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243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这年七月十六日和十月十五日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苏轼又两次舟游赤鼻矶之下的长江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写下了著名的《前赤壁赋》《后赤壁赋》。本文是前一篇。其实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苏轼所游的并非三国时周瑜大破曹军的赤壁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作者在这里只是触景生情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采用当时的传说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以抒发自己被贬谪后内心的苦闷和对宇宙、人生的一种感悟。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258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26.eps" descr="id:214749686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92067" y="1484784"/>
            <a:ext cx="4568165" cy="283615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365104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(1037—1101),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北宋文学家、书画家。字子瞻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号东坡居士。眉州眉山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今属四川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人。与父苏洵、弟苏辙合称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之一。词开豪放一派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与辛弃疾并称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。代表作有《东坡七集》《东坡乐府》等。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唐宋时期八大散文作家的合称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唐代的韩愈、柳宗元和宋代的苏洵、苏轼、苏辙、欧阳修、王安石、曾巩。元末明初时人朱右最初将八个作家的散文作品编选在一起刊行《八先生文集》。明朝中叶的唐顺之在《文编》一书中也选录了这八位唐宋作家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同时代的古文家茅坤在前人基础上加以整理和编选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取名《唐宋八大家文钞》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从此得名。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18839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681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859631"/>
              </p:ext>
            </p:extLst>
          </p:nvPr>
        </p:nvGraphicFramePr>
        <p:xfrm>
          <a:off x="508000" y="2041915"/>
          <a:ext cx="8128000" cy="4433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文档" r:id="rId6" imgW="3893887" imgH="2123925" progId="Word.Document.12">
                  <p:embed/>
                </p:oleObj>
              </mc:Choice>
              <mc:Fallback>
                <p:oleObj name="文档" r:id="rId6" imgW="3893887" imgH="21239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41915"/>
                        <a:ext cx="8128000" cy="4433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674459"/>
              </p:ext>
            </p:extLst>
          </p:nvPr>
        </p:nvGraphicFramePr>
        <p:xfrm>
          <a:off x="508000" y="1700808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文档" r:id="rId6" imgW="3894607" imgH="1894973" progId="Word.Document.12">
                  <p:embed/>
                </p:oleObj>
              </mc:Choice>
              <mc:Fallback>
                <p:oleObj name="文档" r:id="rId6" imgW="3894607" imgH="1894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22729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56857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457" y="5682363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945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466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243818"/>
              </p:ext>
            </p:extLst>
          </p:nvPr>
        </p:nvGraphicFramePr>
        <p:xfrm>
          <a:off x="508000" y="1784767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84767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66993" y="1838598"/>
            <a:ext cx="28083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6953" y="2392948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0006" y="2929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21490" y="3481735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4277" y="4027404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55976" y="4525364"/>
            <a:ext cx="8856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4901" y="505479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56443" y="5588920"/>
            <a:ext cx="117416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94985" y="6115010"/>
            <a:ext cx="18002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278</TotalTime>
  <Words>3959</Words>
  <Application>Microsoft Office PowerPoint</Application>
  <PresentationFormat>全屏显示(4:3)</PresentationFormat>
  <Paragraphs>146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9　赤壁赋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38</cp:revision>
  <dcterms:created xsi:type="dcterms:W3CDTF">2015-04-23T00:36:31Z</dcterms:created>
  <dcterms:modified xsi:type="dcterms:W3CDTF">2017-03-01T08:36:46Z</dcterms:modified>
</cp:coreProperties>
</file>