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3" r:id="rId9"/>
    <p:sldId id="264" r:id="rId10"/>
    <p:sldId id="268" r:id="rId11"/>
    <p:sldId id="262" r:id="rId12"/>
    <p:sldId id="266" r:id="rId13"/>
    <p:sldId id="267" r:id="rId14"/>
    <p:sldId id="270" r:id="rId15"/>
    <p:sldId id="269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1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8.jpeg"/><Relationship Id="rId2" Type="http://schemas.openxmlformats.org/officeDocument/2006/relationships/hyperlink" Target="http://image.baidu.com/i?ct=503316480&amp;z=0&amp;tn=baiduimagedetail&amp;word=%D1%AA%BA%EC%B5%B0%B0%D7&amp;in=25721&amp;cl=2&amp;cm=1&amp;sc=0&amp;lm=-1&amp;pn=5&amp;rn=1&amp;di=2759081724&amp;ln=514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jsie.edu.cn/web/chemonnet/chap8/8_1_5.htm" TargetMode="External"/><Relationship Id="rId5" Type="http://schemas.openxmlformats.org/officeDocument/2006/relationships/image" Target="../media/image7.jpeg"/><Relationship Id="rId4" Type="http://schemas.openxmlformats.org/officeDocument/2006/relationships/hyperlink" Target="http://www.zszx.info/imagematerial/index.asp?page=6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6000" b="1" dirty="0" smtClean="0">
                <a:latin typeface="+mn-ea"/>
                <a:ea typeface="+mn-ea"/>
              </a:rPr>
              <a:t>蛋白质的结构和功能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/>
            </a:r>
            <a:br>
              <a:rPr lang="zh-CN" altLang="en-US" b="1" dirty="0" smtClean="0">
                <a:latin typeface="宋体" pitchFamily="2" charset="-122"/>
                <a:ea typeface="宋体" pitchFamily="2" charset="-122"/>
              </a:rPr>
            </a:b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</a:rPr>
              <a:t>延川中学生物组    侯小军</a:t>
            </a:r>
            <a:endParaRPr lang="zh-CN" altLang="en-US" sz="2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1285860"/>
            <a:ext cx="79296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活动</a:t>
            </a:r>
            <a:r>
              <a:rPr lang="zh-CN" altLang="en-US" sz="32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想象一下你和你的同学就是一个个的氨基酸，你们怎样组成多肽链和蛋白质呢？尝试角色扮演，加深对知识的理解。同时思考，脱去的水分子数、肽键数、氨基酸数、多肽链数之间的关系。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7" name="Text Box 21"/>
          <p:cNvSpPr txBox="1">
            <a:spLocks noChangeArrowheads="1"/>
          </p:cNvSpPr>
          <p:nvPr/>
        </p:nvSpPr>
        <p:spPr bwMode="auto">
          <a:xfrm>
            <a:off x="1979613" y="1268413"/>
            <a:ext cx="12969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氨基酸</a:t>
            </a:r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755650" y="2492375"/>
            <a:ext cx="1828800" cy="936625"/>
            <a:chOff x="476" y="1570"/>
            <a:chExt cx="1152" cy="590"/>
          </a:xfrm>
        </p:grpSpPr>
        <p:sp>
          <p:nvSpPr>
            <p:cNvPr id="16451" name="Oval 12"/>
            <p:cNvSpPr>
              <a:spLocks noChangeArrowheads="1"/>
            </p:cNvSpPr>
            <p:nvPr/>
          </p:nvSpPr>
          <p:spPr bwMode="auto">
            <a:xfrm>
              <a:off x="748" y="1979"/>
              <a:ext cx="136" cy="1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16452" name="Oval 17"/>
            <p:cNvSpPr>
              <a:spLocks noChangeArrowheads="1"/>
            </p:cNvSpPr>
            <p:nvPr/>
          </p:nvSpPr>
          <p:spPr bwMode="auto">
            <a:xfrm>
              <a:off x="1020" y="1706"/>
              <a:ext cx="136" cy="136"/>
            </a:xfrm>
            <a:prstGeom prst="ellipse">
              <a:avLst/>
            </a:prstGeom>
            <a:solidFill>
              <a:srgbClr val="9933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16453" name="Oval 22"/>
            <p:cNvSpPr>
              <a:spLocks noChangeArrowheads="1"/>
            </p:cNvSpPr>
            <p:nvPr/>
          </p:nvSpPr>
          <p:spPr bwMode="auto">
            <a:xfrm>
              <a:off x="748" y="1752"/>
              <a:ext cx="136" cy="136"/>
            </a:xfrm>
            <a:prstGeom prst="ellipse">
              <a:avLst/>
            </a:prstGeom>
            <a:solidFill>
              <a:srgbClr val="0099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16454" name="Line 23"/>
            <p:cNvSpPr>
              <a:spLocks noChangeShapeType="1"/>
            </p:cNvSpPr>
            <p:nvPr/>
          </p:nvSpPr>
          <p:spPr bwMode="auto">
            <a:xfrm>
              <a:off x="884" y="1797"/>
              <a:ext cx="1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5" name="Oval 24"/>
            <p:cNvSpPr>
              <a:spLocks noChangeArrowheads="1"/>
            </p:cNvSpPr>
            <p:nvPr/>
          </p:nvSpPr>
          <p:spPr bwMode="auto">
            <a:xfrm>
              <a:off x="476" y="2024"/>
              <a:ext cx="136" cy="13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b="1"/>
            </a:p>
          </p:txBody>
        </p:sp>
        <p:sp>
          <p:nvSpPr>
            <p:cNvPr id="16456" name="Line 26"/>
            <p:cNvSpPr>
              <a:spLocks noChangeShapeType="1"/>
            </p:cNvSpPr>
            <p:nvPr/>
          </p:nvSpPr>
          <p:spPr bwMode="auto">
            <a:xfrm>
              <a:off x="612" y="2069"/>
              <a:ext cx="1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7" name="Oval 28"/>
            <p:cNvSpPr>
              <a:spLocks noChangeArrowheads="1"/>
            </p:cNvSpPr>
            <p:nvPr/>
          </p:nvSpPr>
          <p:spPr bwMode="auto">
            <a:xfrm>
              <a:off x="1247" y="1570"/>
              <a:ext cx="136" cy="13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b="1"/>
            </a:p>
          </p:txBody>
        </p:sp>
        <p:sp>
          <p:nvSpPr>
            <p:cNvPr id="16458" name="Oval 29"/>
            <p:cNvSpPr>
              <a:spLocks noChangeArrowheads="1"/>
            </p:cNvSpPr>
            <p:nvPr/>
          </p:nvSpPr>
          <p:spPr bwMode="auto">
            <a:xfrm>
              <a:off x="1492" y="1661"/>
              <a:ext cx="136" cy="136"/>
            </a:xfrm>
            <a:prstGeom prst="ellipse">
              <a:avLst/>
            </a:prstGeom>
            <a:solidFill>
              <a:srgbClr val="0066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16459" name="Line 30"/>
            <p:cNvSpPr>
              <a:spLocks noChangeShapeType="1"/>
            </p:cNvSpPr>
            <p:nvPr/>
          </p:nvSpPr>
          <p:spPr bwMode="auto">
            <a:xfrm>
              <a:off x="1383" y="1661"/>
              <a:ext cx="113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86"/>
          <p:cNvGrpSpPr>
            <a:grpSpLocks/>
          </p:cNvGrpSpPr>
          <p:nvPr/>
        </p:nvGrpSpPr>
        <p:grpSpPr bwMode="auto">
          <a:xfrm>
            <a:off x="395288" y="981075"/>
            <a:ext cx="1512887" cy="1368425"/>
            <a:chOff x="249" y="618"/>
            <a:chExt cx="953" cy="862"/>
          </a:xfrm>
        </p:grpSpPr>
        <p:sp>
          <p:nvSpPr>
            <p:cNvPr id="16440" name="Oval 10"/>
            <p:cNvSpPr>
              <a:spLocks noChangeArrowheads="1"/>
            </p:cNvSpPr>
            <p:nvPr/>
          </p:nvSpPr>
          <p:spPr bwMode="auto">
            <a:xfrm>
              <a:off x="340" y="754"/>
              <a:ext cx="136" cy="1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16441" name="Oval 11"/>
            <p:cNvSpPr>
              <a:spLocks noChangeArrowheads="1"/>
            </p:cNvSpPr>
            <p:nvPr/>
          </p:nvSpPr>
          <p:spPr bwMode="auto">
            <a:xfrm>
              <a:off x="295" y="1344"/>
              <a:ext cx="136" cy="136"/>
            </a:xfrm>
            <a:prstGeom prst="ellipse">
              <a:avLst/>
            </a:prstGeom>
            <a:solidFill>
              <a:srgbClr val="0099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16442" name="Oval 13"/>
            <p:cNvSpPr>
              <a:spLocks noChangeArrowheads="1"/>
            </p:cNvSpPr>
            <p:nvPr/>
          </p:nvSpPr>
          <p:spPr bwMode="auto">
            <a:xfrm>
              <a:off x="930" y="1026"/>
              <a:ext cx="136" cy="136"/>
            </a:xfrm>
            <a:prstGeom prst="ellipse">
              <a:avLst/>
            </a:prstGeom>
            <a:solidFill>
              <a:srgbClr val="0099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16443" name="Oval 14"/>
            <p:cNvSpPr>
              <a:spLocks noChangeArrowheads="1"/>
            </p:cNvSpPr>
            <p:nvPr/>
          </p:nvSpPr>
          <p:spPr bwMode="auto">
            <a:xfrm>
              <a:off x="521" y="890"/>
              <a:ext cx="136" cy="136"/>
            </a:xfrm>
            <a:prstGeom prst="ellipse">
              <a:avLst/>
            </a:prstGeom>
            <a:solidFill>
              <a:srgbClr val="0066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16444" name="Oval 15"/>
            <p:cNvSpPr>
              <a:spLocks noChangeArrowheads="1"/>
            </p:cNvSpPr>
            <p:nvPr/>
          </p:nvSpPr>
          <p:spPr bwMode="auto">
            <a:xfrm>
              <a:off x="476" y="1117"/>
              <a:ext cx="136" cy="13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b="1"/>
            </a:p>
          </p:txBody>
        </p:sp>
        <p:sp>
          <p:nvSpPr>
            <p:cNvPr id="16445" name="Oval 16"/>
            <p:cNvSpPr>
              <a:spLocks noChangeArrowheads="1"/>
            </p:cNvSpPr>
            <p:nvPr/>
          </p:nvSpPr>
          <p:spPr bwMode="auto">
            <a:xfrm>
              <a:off x="612" y="663"/>
              <a:ext cx="136" cy="13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16446" name="Oval 18"/>
            <p:cNvSpPr>
              <a:spLocks noChangeArrowheads="1"/>
            </p:cNvSpPr>
            <p:nvPr/>
          </p:nvSpPr>
          <p:spPr bwMode="auto">
            <a:xfrm>
              <a:off x="249" y="1026"/>
              <a:ext cx="136" cy="136"/>
            </a:xfrm>
            <a:prstGeom prst="ellipse">
              <a:avLst/>
            </a:prstGeom>
            <a:solidFill>
              <a:srgbClr val="9933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16447" name="Oval 19"/>
            <p:cNvSpPr>
              <a:spLocks noChangeArrowheads="1"/>
            </p:cNvSpPr>
            <p:nvPr/>
          </p:nvSpPr>
          <p:spPr bwMode="auto">
            <a:xfrm>
              <a:off x="1066" y="799"/>
              <a:ext cx="136" cy="13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b="1"/>
            </a:p>
          </p:txBody>
        </p:sp>
        <p:sp>
          <p:nvSpPr>
            <p:cNvPr id="16448" name="Oval 25"/>
            <p:cNvSpPr>
              <a:spLocks noChangeArrowheads="1"/>
            </p:cNvSpPr>
            <p:nvPr/>
          </p:nvSpPr>
          <p:spPr bwMode="auto">
            <a:xfrm>
              <a:off x="748" y="1207"/>
              <a:ext cx="136" cy="136"/>
            </a:xfrm>
            <a:prstGeom prst="ellipse">
              <a:avLst/>
            </a:prstGeom>
            <a:solidFill>
              <a:srgbClr val="9933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16449" name="Oval 27"/>
            <p:cNvSpPr>
              <a:spLocks noChangeArrowheads="1"/>
            </p:cNvSpPr>
            <p:nvPr/>
          </p:nvSpPr>
          <p:spPr bwMode="auto">
            <a:xfrm>
              <a:off x="748" y="890"/>
              <a:ext cx="136" cy="1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16450" name="Oval 41"/>
            <p:cNvSpPr>
              <a:spLocks noChangeArrowheads="1"/>
            </p:cNvSpPr>
            <p:nvPr/>
          </p:nvSpPr>
          <p:spPr bwMode="auto">
            <a:xfrm>
              <a:off x="839" y="618"/>
              <a:ext cx="136" cy="136"/>
            </a:xfrm>
            <a:prstGeom prst="ellipse">
              <a:avLst/>
            </a:prstGeom>
            <a:solidFill>
              <a:srgbClr val="0099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</p:grpSp>
      <p:grpSp>
        <p:nvGrpSpPr>
          <p:cNvPr id="4" name="Group 51"/>
          <p:cNvGrpSpPr>
            <a:grpSpLocks/>
          </p:cNvGrpSpPr>
          <p:nvPr/>
        </p:nvGrpSpPr>
        <p:grpSpPr bwMode="auto">
          <a:xfrm>
            <a:off x="755650" y="3789363"/>
            <a:ext cx="2289175" cy="1223962"/>
            <a:chOff x="567" y="2614"/>
            <a:chExt cx="1442" cy="771"/>
          </a:xfrm>
        </p:grpSpPr>
        <p:sp>
          <p:nvSpPr>
            <p:cNvPr id="16425" name="Oval 20"/>
            <p:cNvSpPr>
              <a:spLocks noChangeArrowheads="1"/>
            </p:cNvSpPr>
            <p:nvPr/>
          </p:nvSpPr>
          <p:spPr bwMode="auto">
            <a:xfrm>
              <a:off x="1501" y="3067"/>
              <a:ext cx="136" cy="136"/>
            </a:xfrm>
            <a:prstGeom prst="ellipse">
              <a:avLst/>
            </a:prstGeom>
            <a:solidFill>
              <a:srgbClr val="0099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16426" name="Oval 35"/>
            <p:cNvSpPr>
              <a:spLocks noChangeArrowheads="1"/>
            </p:cNvSpPr>
            <p:nvPr/>
          </p:nvSpPr>
          <p:spPr bwMode="auto">
            <a:xfrm>
              <a:off x="748" y="2795"/>
              <a:ext cx="136" cy="136"/>
            </a:xfrm>
            <a:prstGeom prst="ellipse">
              <a:avLst/>
            </a:prstGeom>
            <a:solidFill>
              <a:srgbClr val="9933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16427" name="Oval 36"/>
            <p:cNvSpPr>
              <a:spLocks noChangeArrowheads="1"/>
            </p:cNvSpPr>
            <p:nvPr/>
          </p:nvSpPr>
          <p:spPr bwMode="auto">
            <a:xfrm>
              <a:off x="1020" y="2705"/>
              <a:ext cx="136" cy="1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16428" name="Oval 37"/>
            <p:cNvSpPr>
              <a:spLocks noChangeArrowheads="1"/>
            </p:cNvSpPr>
            <p:nvPr/>
          </p:nvSpPr>
          <p:spPr bwMode="auto">
            <a:xfrm>
              <a:off x="1292" y="2614"/>
              <a:ext cx="136" cy="136"/>
            </a:xfrm>
            <a:prstGeom prst="ellipse">
              <a:avLst/>
            </a:prstGeom>
            <a:solidFill>
              <a:srgbClr val="9933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16429" name="Oval 38"/>
            <p:cNvSpPr>
              <a:spLocks noChangeArrowheads="1"/>
            </p:cNvSpPr>
            <p:nvPr/>
          </p:nvSpPr>
          <p:spPr bwMode="auto">
            <a:xfrm>
              <a:off x="567" y="3249"/>
              <a:ext cx="136" cy="136"/>
            </a:xfrm>
            <a:prstGeom prst="ellipse">
              <a:avLst/>
            </a:prstGeom>
            <a:solidFill>
              <a:srgbClr val="0099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16430" name="Oval 39"/>
            <p:cNvSpPr>
              <a:spLocks noChangeArrowheads="1"/>
            </p:cNvSpPr>
            <p:nvPr/>
          </p:nvSpPr>
          <p:spPr bwMode="auto">
            <a:xfrm>
              <a:off x="839" y="3249"/>
              <a:ext cx="136" cy="1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16431" name="Oval 40"/>
            <p:cNvSpPr>
              <a:spLocks noChangeArrowheads="1"/>
            </p:cNvSpPr>
            <p:nvPr/>
          </p:nvSpPr>
          <p:spPr bwMode="auto">
            <a:xfrm>
              <a:off x="1111" y="3249"/>
              <a:ext cx="136" cy="13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b="1"/>
            </a:p>
          </p:txBody>
        </p:sp>
        <p:sp>
          <p:nvSpPr>
            <p:cNvPr id="16432" name="Oval 42"/>
            <p:cNvSpPr>
              <a:spLocks noChangeArrowheads="1"/>
            </p:cNvSpPr>
            <p:nvPr/>
          </p:nvSpPr>
          <p:spPr bwMode="auto">
            <a:xfrm>
              <a:off x="1673" y="2850"/>
              <a:ext cx="136" cy="136"/>
            </a:xfrm>
            <a:prstGeom prst="ellipse">
              <a:avLst/>
            </a:prstGeom>
            <a:solidFill>
              <a:srgbClr val="0066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16433" name="Oval 43"/>
            <p:cNvSpPr>
              <a:spLocks noChangeArrowheads="1"/>
            </p:cNvSpPr>
            <p:nvPr/>
          </p:nvSpPr>
          <p:spPr bwMode="auto">
            <a:xfrm>
              <a:off x="1873" y="2650"/>
              <a:ext cx="136" cy="13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b="1"/>
            </a:p>
          </p:txBody>
        </p:sp>
        <p:sp>
          <p:nvSpPr>
            <p:cNvPr id="16434" name="Line 44"/>
            <p:cNvSpPr>
              <a:spLocks noChangeShapeType="1"/>
            </p:cNvSpPr>
            <p:nvPr/>
          </p:nvSpPr>
          <p:spPr bwMode="auto">
            <a:xfrm flipV="1">
              <a:off x="884" y="2795"/>
              <a:ext cx="136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5" name="Line 45"/>
            <p:cNvSpPr>
              <a:spLocks noChangeShapeType="1"/>
            </p:cNvSpPr>
            <p:nvPr/>
          </p:nvSpPr>
          <p:spPr bwMode="auto">
            <a:xfrm flipV="1">
              <a:off x="1156" y="2704"/>
              <a:ext cx="136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6" name="Line 46"/>
            <p:cNvSpPr>
              <a:spLocks noChangeShapeType="1"/>
            </p:cNvSpPr>
            <p:nvPr/>
          </p:nvSpPr>
          <p:spPr bwMode="auto">
            <a:xfrm>
              <a:off x="703" y="3321"/>
              <a:ext cx="1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7" name="Line 47"/>
            <p:cNvSpPr>
              <a:spLocks noChangeShapeType="1"/>
            </p:cNvSpPr>
            <p:nvPr/>
          </p:nvSpPr>
          <p:spPr bwMode="auto">
            <a:xfrm>
              <a:off x="975" y="3321"/>
              <a:ext cx="1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8" name="Line 48"/>
            <p:cNvSpPr>
              <a:spLocks noChangeShapeType="1"/>
            </p:cNvSpPr>
            <p:nvPr/>
          </p:nvSpPr>
          <p:spPr bwMode="auto">
            <a:xfrm flipV="1">
              <a:off x="1610" y="2976"/>
              <a:ext cx="91" cy="11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9" name="Line 49"/>
            <p:cNvSpPr>
              <a:spLocks noChangeShapeType="1"/>
            </p:cNvSpPr>
            <p:nvPr/>
          </p:nvSpPr>
          <p:spPr bwMode="auto">
            <a:xfrm flipV="1">
              <a:off x="1791" y="2750"/>
              <a:ext cx="91" cy="11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48" name="Text Box 52"/>
          <p:cNvSpPr txBox="1">
            <a:spLocks noChangeArrowheads="1"/>
          </p:cNvSpPr>
          <p:nvPr/>
        </p:nvSpPr>
        <p:spPr bwMode="auto">
          <a:xfrm>
            <a:off x="3203575" y="4365625"/>
            <a:ext cx="12969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三肽</a:t>
            </a:r>
          </a:p>
        </p:txBody>
      </p:sp>
      <p:sp>
        <p:nvSpPr>
          <p:cNvPr id="4149" name="Text Box 53"/>
          <p:cNvSpPr txBox="1">
            <a:spLocks noChangeArrowheads="1"/>
          </p:cNvSpPr>
          <p:nvPr/>
        </p:nvSpPr>
        <p:spPr bwMode="auto">
          <a:xfrm>
            <a:off x="2987675" y="2492375"/>
            <a:ext cx="12969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二肽</a:t>
            </a:r>
          </a:p>
        </p:txBody>
      </p:sp>
      <p:sp>
        <p:nvSpPr>
          <p:cNvPr id="4157" name="Line 61"/>
          <p:cNvSpPr>
            <a:spLocks noChangeShapeType="1"/>
          </p:cNvSpPr>
          <p:nvPr/>
        </p:nvSpPr>
        <p:spPr bwMode="auto">
          <a:xfrm>
            <a:off x="1403350" y="2205038"/>
            <a:ext cx="215900" cy="3603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58" name="Line 62"/>
          <p:cNvSpPr>
            <a:spLocks noChangeShapeType="1"/>
          </p:cNvSpPr>
          <p:nvPr/>
        </p:nvSpPr>
        <p:spPr bwMode="auto">
          <a:xfrm>
            <a:off x="1763713" y="3284538"/>
            <a:ext cx="215900" cy="3603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59" name="Line 63"/>
          <p:cNvSpPr>
            <a:spLocks noChangeShapeType="1"/>
          </p:cNvSpPr>
          <p:nvPr/>
        </p:nvSpPr>
        <p:spPr bwMode="auto">
          <a:xfrm>
            <a:off x="2268538" y="4941888"/>
            <a:ext cx="215900" cy="3603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" name="Group 85"/>
          <p:cNvGrpSpPr>
            <a:grpSpLocks/>
          </p:cNvGrpSpPr>
          <p:nvPr/>
        </p:nvGrpSpPr>
        <p:grpSpPr bwMode="auto">
          <a:xfrm>
            <a:off x="106363" y="4725988"/>
            <a:ext cx="4105275" cy="1655762"/>
            <a:chOff x="22" y="2931"/>
            <a:chExt cx="2586" cy="1043"/>
          </a:xfrm>
        </p:grpSpPr>
        <p:sp>
          <p:nvSpPr>
            <p:cNvPr id="16406" name="Oval 54"/>
            <p:cNvSpPr>
              <a:spLocks noChangeArrowheads="1"/>
            </p:cNvSpPr>
            <p:nvPr/>
          </p:nvSpPr>
          <p:spPr bwMode="auto">
            <a:xfrm>
              <a:off x="521" y="3793"/>
              <a:ext cx="136" cy="13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b="1"/>
            </a:p>
          </p:txBody>
        </p:sp>
        <p:sp>
          <p:nvSpPr>
            <p:cNvPr id="16407" name="Oval 55"/>
            <p:cNvSpPr>
              <a:spLocks noChangeArrowheads="1"/>
            </p:cNvSpPr>
            <p:nvPr/>
          </p:nvSpPr>
          <p:spPr bwMode="auto">
            <a:xfrm>
              <a:off x="748" y="3748"/>
              <a:ext cx="136" cy="13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b="1"/>
            </a:p>
          </p:txBody>
        </p:sp>
        <p:sp>
          <p:nvSpPr>
            <p:cNvPr id="16408" name="Oval 56"/>
            <p:cNvSpPr>
              <a:spLocks noChangeArrowheads="1"/>
            </p:cNvSpPr>
            <p:nvPr/>
          </p:nvSpPr>
          <p:spPr bwMode="auto">
            <a:xfrm>
              <a:off x="975" y="3702"/>
              <a:ext cx="136" cy="136"/>
            </a:xfrm>
            <a:prstGeom prst="ellipse">
              <a:avLst/>
            </a:prstGeom>
            <a:solidFill>
              <a:srgbClr val="9933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16409" name="Oval 57"/>
            <p:cNvSpPr>
              <a:spLocks noChangeArrowheads="1"/>
            </p:cNvSpPr>
            <p:nvPr/>
          </p:nvSpPr>
          <p:spPr bwMode="auto">
            <a:xfrm>
              <a:off x="1202" y="3657"/>
              <a:ext cx="136" cy="136"/>
            </a:xfrm>
            <a:prstGeom prst="ellipse">
              <a:avLst/>
            </a:prstGeom>
            <a:solidFill>
              <a:srgbClr val="0099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16410" name="Oval 58"/>
            <p:cNvSpPr>
              <a:spLocks noChangeArrowheads="1"/>
            </p:cNvSpPr>
            <p:nvPr/>
          </p:nvSpPr>
          <p:spPr bwMode="auto">
            <a:xfrm>
              <a:off x="1429" y="3612"/>
              <a:ext cx="136" cy="1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16411" name="Oval 59"/>
            <p:cNvSpPr>
              <a:spLocks noChangeArrowheads="1"/>
            </p:cNvSpPr>
            <p:nvPr/>
          </p:nvSpPr>
          <p:spPr bwMode="auto">
            <a:xfrm>
              <a:off x="1646" y="3521"/>
              <a:ext cx="136" cy="13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b="1"/>
            </a:p>
          </p:txBody>
        </p:sp>
        <p:sp>
          <p:nvSpPr>
            <p:cNvPr id="16412" name="Oval 60"/>
            <p:cNvSpPr>
              <a:spLocks noChangeArrowheads="1"/>
            </p:cNvSpPr>
            <p:nvPr/>
          </p:nvSpPr>
          <p:spPr bwMode="auto">
            <a:xfrm>
              <a:off x="295" y="3838"/>
              <a:ext cx="136" cy="136"/>
            </a:xfrm>
            <a:prstGeom prst="ellipse">
              <a:avLst/>
            </a:prstGeom>
            <a:solidFill>
              <a:srgbClr val="9933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16413" name="Line 64"/>
            <p:cNvSpPr>
              <a:spLocks noChangeShapeType="1"/>
            </p:cNvSpPr>
            <p:nvPr/>
          </p:nvSpPr>
          <p:spPr bwMode="auto">
            <a:xfrm rot="-1200000">
              <a:off x="431" y="3884"/>
              <a:ext cx="9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4" name="Line 65"/>
            <p:cNvSpPr>
              <a:spLocks noChangeShapeType="1"/>
            </p:cNvSpPr>
            <p:nvPr/>
          </p:nvSpPr>
          <p:spPr bwMode="auto">
            <a:xfrm rot="-1200000">
              <a:off x="657" y="3838"/>
              <a:ext cx="9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5" name="Line 66"/>
            <p:cNvSpPr>
              <a:spLocks noChangeShapeType="1"/>
            </p:cNvSpPr>
            <p:nvPr/>
          </p:nvSpPr>
          <p:spPr bwMode="auto">
            <a:xfrm rot="1200000" flipV="1">
              <a:off x="882" y="3767"/>
              <a:ext cx="91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6" name="Line 67"/>
            <p:cNvSpPr>
              <a:spLocks noChangeShapeType="1"/>
            </p:cNvSpPr>
            <p:nvPr/>
          </p:nvSpPr>
          <p:spPr bwMode="auto">
            <a:xfrm rot="1200000" flipV="1">
              <a:off x="1120" y="3730"/>
              <a:ext cx="91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7" name="Line 68"/>
            <p:cNvSpPr>
              <a:spLocks noChangeShapeType="1"/>
            </p:cNvSpPr>
            <p:nvPr/>
          </p:nvSpPr>
          <p:spPr bwMode="auto">
            <a:xfrm rot="-1200000">
              <a:off x="1338" y="3702"/>
              <a:ext cx="9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8" name="Line 69"/>
            <p:cNvSpPr>
              <a:spLocks noChangeShapeType="1"/>
            </p:cNvSpPr>
            <p:nvPr/>
          </p:nvSpPr>
          <p:spPr bwMode="auto">
            <a:xfrm rot="-1200000">
              <a:off x="1556" y="3630"/>
              <a:ext cx="9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9" name="Line 70"/>
            <p:cNvSpPr>
              <a:spLocks noChangeShapeType="1"/>
            </p:cNvSpPr>
            <p:nvPr/>
          </p:nvSpPr>
          <p:spPr bwMode="auto">
            <a:xfrm rot="-1200000">
              <a:off x="1782" y="3548"/>
              <a:ext cx="9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0" name="Oval 71"/>
            <p:cNvSpPr>
              <a:spLocks noChangeArrowheads="1"/>
            </p:cNvSpPr>
            <p:nvPr/>
          </p:nvSpPr>
          <p:spPr bwMode="auto">
            <a:xfrm>
              <a:off x="1864" y="3439"/>
              <a:ext cx="136" cy="136"/>
            </a:xfrm>
            <a:prstGeom prst="ellipse">
              <a:avLst/>
            </a:prstGeom>
            <a:solidFill>
              <a:srgbClr val="0066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16421" name="Line 72"/>
            <p:cNvSpPr>
              <a:spLocks noChangeShapeType="1"/>
            </p:cNvSpPr>
            <p:nvPr/>
          </p:nvSpPr>
          <p:spPr bwMode="auto">
            <a:xfrm rot="-1200000">
              <a:off x="1991" y="3457"/>
              <a:ext cx="9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2" name="Oval 73"/>
            <p:cNvSpPr>
              <a:spLocks noChangeArrowheads="1"/>
            </p:cNvSpPr>
            <p:nvPr/>
          </p:nvSpPr>
          <p:spPr bwMode="auto">
            <a:xfrm>
              <a:off x="2064" y="3339"/>
              <a:ext cx="136" cy="136"/>
            </a:xfrm>
            <a:prstGeom prst="ellipse">
              <a:avLst/>
            </a:prstGeom>
            <a:solidFill>
              <a:srgbClr val="0099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16423" name="Freeform 78"/>
            <p:cNvSpPr>
              <a:spLocks/>
            </p:cNvSpPr>
            <p:nvPr/>
          </p:nvSpPr>
          <p:spPr bwMode="auto">
            <a:xfrm>
              <a:off x="2200" y="2931"/>
              <a:ext cx="408" cy="454"/>
            </a:xfrm>
            <a:custGeom>
              <a:avLst/>
              <a:gdLst>
                <a:gd name="T0" fmla="*/ 0 w 408"/>
                <a:gd name="T1" fmla="*/ 454 h 454"/>
                <a:gd name="T2" fmla="*/ 226 w 408"/>
                <a:gd name="T3" fmla="*/ 272 h 454"/>
                <a:gd name="T4" fmla="*/ 408 w 408"/>
                <a:gd name="T5" fmla="*/ 0 h 454"/>
                <a:gd name="T6" fmla="*/ 0 60000 65536"/>
                <a:gd name="T7" fmla="*/ 0 60000 65536"/>
                <a:gd name="T8" fmla="*/ 0 60000 65536"/>
                <a:gd name="T9" fmla="*/ 0 w 408"/>
                <a:gd name="T10" fmla="*/ 0 h 454"/>
                <a:gd name="T11" fmla="*/ 408 w 408"/>
                <a:gd name="T12" fmla="*/ 454 h 45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8" h="454">
                  <a:moveTo>
                    <a:pt x="0" y="454"/>
                  </a:moveTo>
                  <a:cubicBezTo>
                    <a:pt x="79" y="401"/>
                    <a:pt x="158" y="348"/>
                    <a:pt x="226" y="272"/>
                  </a:cubicBezTo>
                  <a:cubicBezTo>
                    <a:pt x="294" y="196"/>
                    <a:pt x="351" y="98"/>
                    <a:pt x="408" y="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4" name="Freeform 81"/>
            <p:cNvSpPr>
              <a:spLocks/>
            </p:cNvSpPr>
            <p:nvPr/>
          </p:nvSpPr>
          <p:spPr bwMode="auto">
            <a:xfrm>
              <a:off x="22" y="3884"/>
              <a:ext cx="273" cy="52"/>
            </a:xfrm>
            <a:custGeom>
              <a:avLst/>
              <a:gdLst>
                <a:gd name="T0" fmla="*/ 273 w 273"/>
                <a:gd name="T1" fmla="*/ 45 h 52"/>
                <a:gd name="T2" fmla="*/ 136 w 273"/>
                <a:gd name="T3" fmla="*/ 45 h 52"/>
                <a:gd name="T4" fmla="*/ 0 w 273"/>
                <a:gd name="T5" fmla="*/ 0 h 52"/>
                <a:gd name="T6" fmla="*/ 0 60000 65536"/>
                <a:gd name="T7" fmla="*/ 0 60000 65536"/>
                <a:gd name="T8" fmla="*/ 0 60000 65536"/>
                <a:gd name="T9" fmla="*/ 0 w 273"/>
                <a:gd name="T10" fmla="*/ 0 h 52"/>
                <a:gd name="T11" fmla="*/ 273 w 273"/>
                <a:gd name="T12" fmla="*/ 52 h 5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3" h="52">
                  <a:moveTo>
                    <a:pt x="273" y="45"/>
                  </a:moveTo>
                  <a:cubicBezTo>
                    <a:pt x="227" y="48"/>
                    <a:pt x="181" y="52"/>
                    <a:pt x="136" y="45"/>
                  </a:cubicBezTo>
                  <a:cubicBezTo>
                    <a:pt x="91" y="38"/>
                    <a:pt x="45" y="19"/>
                    <a:pt x="0" y="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78" name="Text Box 82"/>
          <p:cNvSpPr txBox="1">
            <a:spLocks noChangeArrowheads="1"/>
          </p:cNvSpPr>
          <p:nvPr/>
        </p:nvSpPr>
        <p:spPr bwMode="auto">
          <a:xfrm>
            <a:off x="3276600" y="5805488"/>
            <a:ext cx="12969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多肽</a:t>
            </a:r>
          </a:p>
        </p:txBody>
      </p:sp>
      <p:pic>
        <p:nvPicPr>
          <p:cNvPr id="4184" name="Picture 88" descr="u=1344487178,2592067707&amp;fm=0&amp;gp=-2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638" y="260350"/>
            <a:ext cx="2952750" cy="257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86" name="Picture 90" descr="SI2619E8391KB2FC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0F7A9"/>
              </a:clrFrom>
              <a:clrTo>
                <a:srgbClr val="F0F7A9">
                  <a:alpha val="0"/>
                </a:srgbClr>
              </a:clrTo>
            </a:clrChange>
          </a:blip>
          <a:srcRect r="45895"/>
          <a:stretch>
            <a:fillRect/>
          </a:stretch>
        </p:blipFill>
        <p:spPr bwMode="auto">
          <a:xfrm>
            <a:off x="5003800" y="4149725"/>
            <a:ext cx="1223963" cy="248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88" name="Picture 92" descr="8_1_2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77000" y="2636838"/>
            <a:ext cx="2667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89" name="Line 93"/>
          <p:cNvSpPr>
            <a:spLocks noChangeShapeType="1"/>
          </p:cNvSpPr>
          <p:nvPr/>
        </p:nvSpPr>
        <p:spPr bwMode="auto">
          <a:xfrm>
            <a:off x="4211638" y="5734050"/>
            <a:ext cx="5048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90" name="Line 94"/>
          <p:cNvSpPr>
            <a:spLocks noChangeShapeType="1"/>
          </p:cNvSpPr>
          <p:nvPr/>
        </p:nvSpPr>
        <p:spPr bwMode="auto">
          <a:xfrm flipV="1">
            <a:off x="6516688" y="5661025"/>
            <a:ext cx="576262" cy="5048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91" name="Line 95"/>
          <p:cNvSpPr>
            <a:spLocks noChangeShapeType="1"/>
          </p:cNvSpPr>
          <p:nvPr/>
        </p:nvSpPr>
        <p:spPr bwMode="auto">
          <a:xfrm flipH="1" flipV="1">
            <a:off x="7164388" y="1844675"/>
            <a:ext cx="431800" cy="6477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92" name="Text Box 96"/>
          <p:cNvSpPr txBox="1">
            <a:spLocks noChangeArrowheads="1"/>
          </p:cNvSpPr>
          <p:nvPr/>
        </p:nvSpPr>
        <p:spPr bwMode="auto">
          <a:xfrm>
            <a:off x="7164388" y="1125538"/>
            <a:ext cx="17287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血红蛋白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500034" y="285728"/>
            <a:ext cx="3571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氨基酸形成蛋白质过程示意图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4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4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4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500"/>
                                        <p:tgtEl>
                                          <p:spTgt spid="4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500"/>
                                        <p:tgtEl>
                                          <p:spTgt spid="4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500"/>
                                        <p:tgtEl>
                                          <p:spTgt spid="4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4" dur="500"/>
                                        <p:tgtEl>
                                          <p:spTgt spid="4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8" dur="500"/>
                                        <p:tgtEl>
                                          <p:spTgt spid="4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3" dur="500"/>
                                        <p:tgtEl>
                                          <p:spTgt spid="4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7" dur="500"/>
                                        <p:tgtEl>
                                          <p:spTgt spid="4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4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7" grpId="0"/>
      <p:bldP spid="4148" grpId="0"/>
      <p:bldP spid="4149" grpId="0"/>
      <p:bldP spid="4157" grpId="0" animBg="1"/>
      <p:bldP spid="4158" grpId="0" animBg="1"/>
      <p:bldP spid="4159" grpId="0" animBg="1"/>
      <p:bldP spid="4178" grpId="0"/>
      <p:bldP spid="4189" grpId="0" animBg="1"/>
      <p:bldP spid="4190" grpId="0" animBg="1"/>
      <p:bldP spid="4191" grpId="0" animBg="1"/>
      <p:bldP spid="419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8625" y="1000125"/>
            <a:ext cx="8429625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、下列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几种物质中，不属于构成蛋白质的氨基酸的是 （  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）</a:t>
            </a:r>
            <a:r>
              <a:rPr lang="zh-CN" sz="2400" b="1" dirty="0">
                <a:latin typeface="+mn-ea"/>
                <a:ea typeface="+mn-ea"/>
              </a:rPr>
              <a:t>　</a:t>
            </a:r>
            <a:r>
              <a:rPr lang="zh-CN" sz="2400" dirty="0">
                <a:latin typeface="+mn-ea"/>
                <a:ea typeface="+mn-ea"/>
              </a:rPr>
              <a:t>　　　</a:t>
            </a:r>
          </a:p>
          <a:p>
            <a:pPr>
              <a:defRPr/>
            </a:pPr>
            <a:r>
              <a:rPr lang="zh-CN" sz="2400" dirty="0">
                <a:latin typeface="+mn-ea"/>
                <a:ea typeface="+mn-ea"/>
              </a:rPr>
              <a:t>　</a:t>
            </a:r>
          </a:p>
        </p:txBody>
      </p:sp>
      <p:pic>
        <p:nvPicPr>
          <p:cNvPr id="25603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071678"/>
            <a:ext cx="7100887" cy="1571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4143380"/>
            <a:ext cx="702786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28596" y="357166"/>
            <a:ext cx="2143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练一练：</a:t>
            </a:r>
            <a:endParaRPr lang="zh-CN" altLang="en-US" sz="32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00166" y="1357298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itchFamily="2" charset="-122"/>
                <a:ea typeface="宋体" pitchFamily="2" charset="-122"/>
              </a:rPr>
              <a:t>D</a:t>
            </a:r>
            <a:endParaRPr lang="zh-CN" altLang="en-US" sz="32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"/>
          <p:cNvSpPr>
            <a:spLocks noChangeArrowheads="1"/>
          </p:cNvSpPr>
          <p:nvPr/>
        </p:nvSpPr>
        <p:spPr bwMode="auto">
          <a:xfrm>
            <a:off x="285750" y="357188"/>
            <a:ext cx="850106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CN" sz="2400" b="1" dirty="0">
                <a:latin typeface="Times New Roman" pitchFamily="18" charset="0"/>
                <a:cs typeface="Times New Roman" pitchFamily="18" charset="0"/>
              </a:rPr>
              <a:t>下图为一种人工合成的化合物的结构简式，请根据此化合物的结构分析回答。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                             </a:t>
            </a:r>
            <a:endParaRPr lang="zh-CN" sz="2400" b="1" dirty="0"/>
          </a:p>
        </p:txBody>
      </p:sp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2">
            <a:lum bright="12000"/>
          </a:blip>
          <a:srcRect/>
          <a:stretch>
            <a:fillRect/>
          </a:stretch>
        </p:blipFill>
        <p:spPr bwMode="auto">
          <a:xfrm>
            <a:off x="500034" y="1357298"/>
            <a:ext cx="8188574" cy="3143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Rectangle 3"/>
          <p:cNvSpPr>
            <a:spLocks noChangeArrowheads="1"/>
          </p:cNvSpPr>
          <p:nvPr/>
        </p:nvSpPr>
        <p:spPr bwMode="auto">
          <a:xfrm>
            <a:off x="142844" y="4572008"/>
            <a:ext cx="864403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266700" eaLnBrk="0" hangingPunct="0"/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该化合物有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_________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个氨基、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_________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个羧基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266700" eaLnBrk="0" hangingPunct="0"/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_________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个肽键。</a:t>
            </a:r>
            <a:endParaRPr lang="zh-CN" altLang="en-US" sz="2400" b="1" dirty="0" smtClean="0"/>
          </a:p>
          <a:p>
            <a:pPr indent="266700" eaLnBrk="0" hangingPunct="0"/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该化合物是由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_________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个氨基酸失去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_________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分子水而</a:t>
            </a:r>
            <a:endParaRPr lang="en-US" altLang="zh-CN" sz="2400" b="1" dirty="0">
              <a:latin typeface="Times New Roman" pitchFamily="18" charset="0"/>
              <a:cs typeface="Times New Roman" pitchFamily="18" charset="0"/>
            </a:endParaRPr>
          </a:p>
          <a:p>
            <a:pPr indent="266700" eaLnBrk="0" hangingPunct="0"/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形成的，这样的反应叫做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_________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，该化合物叫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______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肽。</a:t>
            </a:r>
            <a:endParaRPr lang="zh-CN" altLang="en-US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000364" y="4429132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00694" y="4500570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2976" y="4857760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14678" y="5214950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29388" y="5214950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00496" y="5643578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脱水缩合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58082" y="5572140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五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700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928670"/>
            <a:ext cx="2428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小  结：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00166" y="2285992"/>
            <a:ext cx="5357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、氨基酸的结构通式。</a:t>
            </a:r>
            <a:endParaRPr lang="zh-CN" altLang="en-US" sz="28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00166" y="3357562"/>
            <a:ext cx="62151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、氨基酸脱水缩合形成蛋白质的过程。</a:t>
            </a:r>
            <a:endParaRPr lang="zh-CN" altLang="en-US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48132" name="Picture 4" descr="花朵6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5400"/>
            <a:ext cx="9144000" cy="6883400"/>
          </a:xfrm>
          <a:prstGeom prst="rect">
            <a:avLst/>
          </a:prstGeom>
          <a:noFill/>
        </p:spPr>
      </p:pic>
      <p:sp>
        <p:nvSpPr>
          <p:cNvPr id="48133" name="WordArt 5"/>
          <p:cNvSpPr>
            <a:spLocks noChangeArrowheads="1" noChangeShapeType="1" noTextEdit="1"/>
          </p:cNvSpPr>
          <p:nvPr/>
        </p:nvSpPr>
        <p:spPr bwMode="auto">
          <a:xfrm>
            <a:off x="838200" y="3009900"/>
            <a:ext cx="7315200" cy="12192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zh-CN" altLang="en-US" sz="9600" b="1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宋体"/>
                <a:ea typeface="宋体"/>
              </a:rPr>
              <a:t>欢迎批评指正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Group 2"/>
          <p:cNvGraphicFramePr>
            <a:graphicFrameLocks noGrp="1"/>
          </p:cNvGraphicFramePr>
          <p:nvPr/>
        </p:nvGraphicFramePr>
        <p:xfrm>
          <a:off x="34925" y="1000107"/>
          <a:ext cx="9001125" cy="4085654"/>
        </p:xfrm>
        <a:graphic>
          <a:graphicData uri="http://schemas.openxmlformats.org/drawingml/2006/table">
            <a:tbl>
              <a:tblPr/>
              <a:tblGrid>
                <a:gridCol w="2089150"/>
                <a:gridCol w="4319588"/>
                <a:gridCol w="1081087"/>
                <a:gridCol w="1511300"/>
              </a:tblGrid>
              <a:tr h="7883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物质名称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化学式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原子个数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相对分子质量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717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H</a:t>
                      </a:r>
                      <a:r>
                        <a:rPr kumimoji="0" lang="en-US" altLang="zh-CN" sz="28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18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782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硫酸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H</a:t>
                      </a:r>
                      <a:r>
                        <a:rPr kumimoji="0" lang="en-US" altLang="zh-CN" sz="2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SO</a:t>
                      </a:r>
                      <a:r>
                        <a:rPr kumimoji="0" lang="en-US" altLang="zh-CN" sz="2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98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781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牛奶乳蛋白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C</a:t>
                      </a:r>
                      <a:r>
                        <a:rPr kumimoji="0" lang="en-US" altLang="zh-CN" sz="2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1642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H</a:t>
                      </a:r>
                      <a:r>
                        <a:rPr kumimoji="0" lang="en-US" altLang="zh-CN" sz="2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2652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O</a:t>
                      </a:r>
                      <a:r>
                        <a:rPr kumimoji="0" lang="en-US" altLang="zh-CN" sz="2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492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N</a:t>
                      </a:r>
                      <a:r>
                        <a:rPr kumimoji="0" lang="en-US" altLang="zh-CN" sz="2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420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S</a:t>
                      </a:r>
                      <a:r>
                        <a:rPr kumimoji="0" lang="en-US" altLang="zh-CN" sz="2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5224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ea typeface="宋体" pitchFamily="2" charset="-122"/>
                        </a:rPr>
                        <a:t>36684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460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人血红蛋白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C</a:t>
                      </a:r>
                      <a:r>
                        <a:rPr kumimoji="0" lang="en-US" altLang="zh-CN" sz="28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3032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H</a:t>
                      </a:r>
                      <a:r>
                        <a:rPr kumimoji="0" lang="en-US" altLang="zh-CN" sz="28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4816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O</a:t>
                      </a:r>
                      <a:r>
                        <a:rPr kumimoji="0" lang="en-US" altLang="zh-CN" sz="28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872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N</a:t>
                      </a:r>
                      <a:r>
                        <a:rPr kumimoji="0" lang="en-US" altLang="zh-CN" sz="28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780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S</a:t>
                      </a:r>
                      <a:r>
                        <a:rPr kumimoji="0" lang="en-US" altLang="zh-CN" sz="28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8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Fe</a:t>
                      </a:r>
                      <a:r>
                        <a:rPr kumimoji="0" lang="en-US" altLang="zh-CN" sz="28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800" b="1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9512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ea typeface="宋体" pitchFamily="2" charset="-122"/>
                        </a:rPr>
                        <a:t>64500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28596" y="357166"/>
            <a:ext cx="4357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蛋白质是一种什么样的物质呢？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5286388"/>
            <a:ext cx="8429684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 smtClean="0"/>
              <a:t>        </a:t>
            </a:r>
            <a:r>
              <a:rPr lang="zh-CN" altLang="en-US" b="1" dirty="0" smtClean="0">
                <a:solidFill>
                  <a:srgbClr val="FF0000"/>
                </a:solidFill>
              </a:rPr>
              <a:t>蛋白质</a:t>
            </a:r>
            <a:r>
              <a:rPr lang="zh-CN" altLang="en-US" b="1" dirty="0" smtClean="0">
                <a:solidFill>
                  <a:srgbClr val="FF0000"/>
                </a:solidFill>
              </a:rPr>
              <a:t>占</a:t>
            </a:r>
            <a:r>
              <a:rPr lang="zh-CN" altLang="en-US" b="1" dirty="0" smtClean="0">
                <a:solidFill>
                  <a:srgbClr val="FF0000"/>
                </a:solidFill>
              </a:rPr>
              <a:t>细胞干重</a:t>
            </a:r>
            <a:r>
              <a:rPr lang="en-US" altLang="zh-CN" b="1" dirty="0" smtClean="0">
                <a:solidFill>
                  <a:srgbClr val="FF0000"/>
                </a:solidFill>
              </a:rPr>
              <a:t>50%</a:t>
            </a:r>
            <a:r>
              <a:rPr lang="zh-CN" altLang="en-US" b="1" dirty="0" smtClean="0">
                <a:solidFill>
                  <a:srgbClr val="FF0000"/>
                </a:solidFill>
              </a:rPr>
              <a:t>以上，是细胞中含量最多的有机化合物；是一种高分子化合物，其相对分子质量由几千一直到一百万以上。</a:t>
            </a:r>
          </a:p>
          <a:p>
            <a:pPr>
              <a:lnSpc>
                <a:spcPct val="120000"/>
              </a:lnSpc>
            </a:pP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142976" y="1785926"/>
            <a:ext cx="7000924" cy="193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所有蛋白质都含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C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、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H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、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O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、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N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元素，大多数蛋白质含有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S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元素，有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的还含有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P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Fe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Cu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800" b="1" dirty="0" err="1" smtClean="0">
                <a:latin typeface="宋体" pitchFamily="2" charset="-122"/>
                <a:ea typeface="宋体" pitchFamily="2" charset="-122"/>
              </a:rPr>
              <a:t>Mn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等元素。</a:t>
            </a: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228600" y="1066800"/>
            <a:ext cx="1847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228600" y="3683000"/>
            <a:ext cx="1847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9227" name="Picture 11" descr="line0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9067800" y="0"/>
            <a:ext cx="76200" cy="6858000"/>
          </a:xfrm>
          <a:prstGeom prst="rect">
            <a:avLst/>
          </a:prstGeom>
          <a:noFill/>
        </p:spPr>
      </p:pic>
      <p:sp>
        <p:nvSpPr>
          <p:cNvPr id="12" name="矩形 11"/>
          <p:cNvSpPr/>
          <p:nvPr/>
        </p:nvSpPr>
        <p:spPr>
          <a:xfrm>
            <a:off x="214282" y="1142984"/>
            <a:ext cx="35004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一、组成元素：</a:t>
            </a:r>
            <a:endParaRPr lang="zh-CN" altLang="en-US" sz="32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285720" y="3714752"/>
            <a:ext cx="38924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二、基本</a:t>
            </a:r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组成单位：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929058" y="3714752"/>
            <a:ext cx="3124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氨基酸</a:t>
            </a: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928662" y="4572008"/>
            <a:ext cx="742955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组成蛋白质的氨基酸种类：大约</a:t>
            </a:r>
            <a:r>
              <a:rPr lang="en-US" altLang="zh-CN" sz="4800" b="1" dirty="0">
                <a:latin typeface="Comic Sans MS" pitchFamily="66" charset="0"/>
              </a:rPr>
              <a:t>20</a:t>
            </a:r>
            <a:r>
              <a:rPr lang="zh-CN" altLang="en-US" sz="4800" b="1" dirty="0">
                <a:latin typeface="Comic Sans MS" pitchFamily="66" charset="0"/>
              </a:rPr>
              <a:t>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2" grpId="0"/>
      <p:bldP spid="922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239963" y="188913"/>
            <a:ext cx="4419600" cy="6289675"/>
            <a:chOff x="1230" y="196"/>
            <a:chExt cx="2784" cy="3962"/>
          </a:xfrm>
        </p:grpSpPr>
        <p:sp>
          <p:nvSpPr>
            <p:cNvPr id="11267" name="Text Box 3"/>
            <p:cNvSpPr txBox="1">
              <a:spLocks noChangeArrowheads="1"/>
            </p:cNvSpPr>
            <p:nvPr/>
          </p:nvSpPr>
          <p:spPr bwMode="auto">
            <a:xfrm>
              <a:off x="1230" y="605"/>
              <a:ext cx="2784" cy="3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3200" b="1" dirty="0">
                  <a:latin typeface="Times New Roman" pitchFamily="18" charset="0"/>
                </a:rPr>
                <a:t>①NH</a:t>
              </a:r>
              <a:r>
                <a:rPr kumimoji="1" lang="en-US" altLang="zh-CN" sz="3200" b="1" baseline="-25000" dirty="0">
                  <a:latin typeface="Times New Roman" pitchFamily="18" charset="0"/>
                </a:rPr>
                <a:t>2</a:t>
              </a:r>
              <a:r>
                <a:rPr kumimoji="1" lang="en-US" altLang="zh-CN" sz="3200" b="1" dirty="0">
                  <a:latin typeface="Times New Roman" pitchFamily="18" charset="0"/>
                </a:rPr>
                <a:t>—C—COOH</a:t>
              </a:r>
            </a:p>
            <a:p>
              <a:pPr>
                <a:spcBef>
                  <a:spcPct val="50000"/>
                </a:spcBef>
              </a:pPr>
              <a:endParaRPr kumimoji="1" lang="en-US" altLang="zh-CN" sz="3200" b="1" dirty="0">
                <a:latin typeface="Times New Roman" pitchFamily="18" charset="0"/>
              </a:endParaRPr>
            </a:p>
            <a:p>
              <a:pPr>
                <a:spcBef>
                  <a:spcPct val="50000"/>
                </a:spcBef>
              </a:pPr>
              <a:r>
                <a:rPr kumimoji="1" lang="en-US" altLang="zh-CN" sz="3200" b="1" dirty="0">
                  <a:latin typeface="Times New Roman" pitchFamily="18" charset="0"/>
                </a:rPr>
                <a:t>                 </a:t>
              </a:r>
              <a:r>
                <a:rPr kumimoji="1" lang="en-US" altLang="zh-CN" sz="3200" b="1" dirty="0">
                  <a:solidFill>
                    <a:srgbClr val="FF0000"/>
                  </a:solidFill>
                  <a:latin typeface="Times New Roman" pitchFamily="18" charset="0"/>
                </a:rPr>
                <a:t>CH</a:t>
              </a:r>
              <a:r>
                <a:rPr kumimoji="1" lang="en-US" altLang="zh-CN" sz="3200" b="1" baseline="-25000" dirty="0">
                  <a:solidFill>
                    <a:srgbClr val="FF0000"/>
                  </a:solidFill>
                  <a:latin typeface="Times New Roman" pitchFamily="18" charset="0"/>
                </a:rPr>
                <a:t>3</a:t>
              </a:r>
              <a:r>
                <a:rPr kumimoji="1" lang="en-US" altLang="zh-CN" sz="3200" b="1" dirty="0">
                  <a:latin typeface="Times New Roman" pitchFamily="18" charset="0"/>
                </a:rPr>
                <a:t>                              </a:t>
              </a:r>
            </a:p>
            <a:p>
              <a:pPr>
                <a:spcBef>
                  <a:spcPct val="50000"/>
                </a:spcBef>
              </a:pPr>
              <a:r>
                <a:rPr kumimoji="1" lang="en-US" altLang="zh-CN" sz="3200" b="1" dirty="0">
                  <a:latin typeface="Comic Sans MS" pitchFamily="66" charset="0"/>
                </a:rPr>
                <a:t>②</a:t>
              </a:r>
              <a:r>
                <a:rPr kumimoji="1" lang="en-US" altLang="zh-CN" dirty="0">
                  <a:latin typeface="Comic Sans MS" pitchFamily="66" charset="0"/>
                </a:rPr>
                <a:t> </a:t>
              </a:r>
              <a:r>
                <a:rPr kumimoji="1" lang="en-US" altLang="zh-CN" sz="3200" b="1" dirty="0">
                  <a:latin typeface="Times New Roman" pitchFamily="18" charset="0"/>
                </a:rPr>
                <a:t>NH</a:t>
              </a:r>
              <a:r>
                <a:rPr kumimoji="1" lang="en-US" altLang="zh-CN" sz="3200" b="1" baseline="-25000" dirty="0">
                  <a:latin typeface="Times New Roman" pitchFamily="18" charset="0"/>
                </a:rPr>
                <a:t>2</a:t>
              </a:r>
              <a:r>
                <a:rPr kumimoji="1" lang="en-US" altLang="zh-CN" sz="3200" b="1" dirty="0">
                  <a:latin typeface="Times New Roman" pitchFamily="18" charset="0"/>
                </a:rPr>
                <a:t>—C—COOH</a:t>
              </a:r>
            </a:p>
            <a:p>
              <a:pPr>
                <a:spcBef>
                  <a:spcPct val="50000"/>
                </a:spcBef>
              </a:pPr>
              <a:endParaRPr kumimoji="1" lang="en-US" altLang="zh-CN" sz="3200" b="1" dirty="0">
                <a:latin typeface="Times New Roman" pitchFamily="18" charset="0"/>
              </a:endParaRPr>
            </a:p>
            <a:p>
              <a:pPr>
                <a:spcBef>
                  <a:spcPct val="50000"/>
                </a:spcBef>
              </a:pPr>
              <a:r>
                <a:rPr kumimoji="1" lang="en-US" altLang="zh-CN" sz="3200" b="1" dirty="0">
                  <a:latin typeface="Times New Roman" pitchFamily="18" charset="0"/>
                </a:rPr>
                <a:t>               </a:t>
              </a:r>
              <a:r>
                <a:rPr kumimoji="1" lang="en-US" altLang="zh-CN" sz="3200" b="1" dirty="0">
                  <a:solidFill>
                    <a:srgbClr val="FF0000"/>
                  </a:solidFill>
                  <a:latin typeface="Times New Roman" pitchFamily="18" charset="0"/>
                </a:rPr>
                <a:t> CH</a:t>
              </a:r>
              <a:r>
                <a:rPr kumimoji="1" lang="en-US" altLang="zh-CN" sz="3200" b="1" baseline="-25000" dirty="0">
                  <a:solidFill>
                    <a:srgbClr val="FF0000"/>
                  </a:solidFill>
                  <a:latin typeface="Times New Roman" pitchFamily="18" charset="0"/>
                </a:rPr>
                <a:t>2</a:t>
              </a:r>
              <a:r>
                <a:rPr kumimoji="1" lang="en-US" altLang="zh-CN" sz="3200" b="1" dirty="0">
                  <a:solidFill>
                    <a:srgbClr val="FF0000"/>
                  </a:solidFill>
                  <a:latin typeface="Times New Roman" pitchFamily="18" charset="0"/>
                </a:rPr>
                <a:t>-SH  </a:t>
              </a:r>
              <a:r>
                <a:rPr kumimoji="1" lang="en-US" altLang="zh-CN" sz="3200" b="1" dirty="0">
                  <a:latin typeface="Times New Roman" pitchFamily="18" charset="0"/>
                </a:rPr>
                <a:t>                            </a:t>
              </a:r>
            </a:p>
            <a:p>
              <a:pPr>
                <a:spcBef>
                  <a:spcPct val="50000"/>
                </a:spcBef>
              </a:pPr>
              <a:r>
                <a:rPr kumimoji="1" lang="en-US" altLang="zh-CN" sz="3200" b="1" dirty="0">
                  <a:latin typeface="Times New Roman" pitchFamily="18" charset="0"/>
                </a:rPr>
                <a:t>③NH</a:t>
              </a:r>
              <a:r>
                <a:rPr kumimoji="1" lang="en-US" altLang="zh-CN" sz="3200" b="1" baseline="-25000" dirty="0">
                  <a:latin typeface="Times New Roman" pitchFamily="18" charset="0"/>
                </a:rPr>
                <a:t>2</a:t>
              </a:r>
              <a:r>
                <a:rPr kumimoji="1" lang="en-US" altLang="zh-CN" sz="3200" b="1" dirty="0">
                  <a:latin typeface="Times New Roman" pitchFamily="18" charset="0"/>
                </a:rPr>
                <a:t>—C—COOH</a:t>
              </a:r>
            </a:p>
          </p:txBody>
        </p:sp>
        <p:sp>
          <p:nvSpPr>
            <p:cNvPr id="11268" name="Line 4"/>
            <p:cNvSpPr>
              <a:spLocks noChangeShapeType="1"/>
            </p:cNvSpPr>
            <p:nvPr/>
          </p:nvSpPr>
          <p:spPr bwMode="auto">
            <a:xfrm>
              <a:off x="2409" y="1829"/>
              <a:ext cx="0" cy="24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1269" name="Line 5"/>
            <p:cNvSpPr>
              <a:spLocks noChangeShapeType="1"/>
            </p:cNvSpPr>
            <p:nvPr/>
          </p:nvSpPr>
          <p:spPr bwMode="auto">
            <a:xfrm>
              <a:off x="2364" y="3222"/>
              <a:ext cx="0" cy="24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1270" name="Line 6"/>
            <p:cNvSpPr>
              <a:spLocks noChangeShapeType="1"/>
            </p:cNvSpPr>
            <p:nvPr/>
          </p:nvSpPr>
          <p:spPr bwMode="auto">
            <a:xfrm>
              <a:off x="2409" y="2270"/>
              <a:ext cx="0" cy="24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1271" name="Line 7"/>
            <p:cNvSpPr>
              <a:spLocks noChangeShapeType="1"/>
            </p:cNvSpPr>
            <p:nvPr/>
          </p:nvSpPr>
          <p:spPr bwMode="auto">
            <a:xfrm>
              <a:off x="2364" y="3644"/>
              <a:ext cx="0" cy="24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1272" name="Line 8"/>
            <p:cNvSpPr>
              <a:spLocks noChangeShapeType="1"/>
            </p:cNvSpPr>
            <p:nvPr/>
          </p:nvSpPr>
          <p:spPr bwMode="auto">
            <a:xfrm>
              <a:off x="2364" y="469"/>
              <a:ext cx="0" cy="24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1273" name="Line 9"/>
            <p:cNvSpPr>
              <a:spLocks noChangeShapeType="1"/>
            </p:cNvSpPr>
            <p:nvPr/>
          </p:nvSpPr>
          <p:spPr bwMode="auto">
            <a:xfrm>
              <a:off x="2364" y="922"/>
              <a:ext cx="0" cy="24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1274" name="Text Box 10"/>
            <p:cNvSpPr txBox="1">
              <a:spLocks noChangeArrowheads="1"/>
            </p:cNvSpPr>
            <p:nvPr/>
          </p:nvSpPr>
          <p:spPr bwMode="auto">
            <a:xfrm>
              <a:off x="2219" y="196"/>
              <a:ext cx="318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3200" b="1">
                  <a:solidFill>
                    <a:srgbClr val="FF0000"/>
                  </a:solidFill>
                  <a:latin typeface="Times New Roman" pitchFamily="18" charset="0"/>
                </a:rPr>
                <a:t>H</a:t>
              </a:r>
            </a:p>
          </p:txBody>
        </p:sp>
        <p:sp>
          <p:nvSpPr>
            <p:cNvPr id="11275" name="Text Box 11"/>
            <p:cNvSpPr txBox="1">
              <a:spLocks noChangeArrowheads="1"/>
            </p:cNvSpPr>
            <p:nvPr/>
          </p:nvSpPr>
          <p:spPr bwMode="auto">
            <a:xfrm>
              <a:off x="2200" y="1071"/>
              <a:ext cx="318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3200" b="1">
                  <a:latin typeface="Times New Roman" pitchFamily="18" charset="0"/>
                </a:rPr>
                <a:t>H</a:t>
              </a:r>
            </a:p>
          </p:txBody>
        </p:sp>
        <p:sp>
          <p:nvSpPr>
            <p:cNvPr id="11276" name="Text Box 12"/>
            <p:cNvSpPr txBox="1">
              <a:spLocks noChangeArrowheads="1"/>
            </p:cNvSpPr>
            <p:nvPr/>
          </p:nvSpPr>
          <p:spPr bwMode="auto">
            <a:xfrm>
              <a:off x="2245" y="2432"/>
              <a:ext cx="318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3200" b="1">
                  <a:latin typeface="Times New Roman" pitchFamily="18" charset="0"/>
                </a:rPr>
                <a:t>H</a:t>
              </a:r>
            </a:p>
          </p:txBody>
        </p:sp>
        <p:sp>
          <p:nvSpPr>
            <p:cNvPr id="11277" name="Text Box 13"/>
            <p:cNvSpPr txBox="1">
              <a:spLocks noChangeArrowheads="1"/>
            </p:cNvSpPr>
            <p:nvPr/>
          </p:nvSpPr>
          <p:spPr bwMode="auto">
            <a:xfrm>
              <a:off x="2200" y="3793"/>
              <a:ext cx="318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3200" b="1">
                  <a:latin typeface="Times New Roman" pitchFamily="18" charset="0"/>
                </a:rPr>
                <a:t>H</a:t>
              </a: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6000760" y="714356"/>
            <a:ext cx="2786082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n-ea"/>
              </a:rPr>
              <a:t>活动：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</a:rPr>
              <a:t>观察、思考不同氨基酸结构的相同基团和不同基团，尝试归纳氨基酸结构通式（不同基团也称为可变基团用</a:t>
            </a:r>
            <a:r>
              <a:rPr lang="en-US" altLang="zh-CN" sz="2000" b="1" dirty="0" smtClean="0">
                <a:solidFill>
                  <a:srgbClr val="0033CC"/>
                </a:solidFill>
              </a:rPr>
              <a:t>R </a:t>
            </a:r>
            <a:r>
              <a:rPr lang="zh-CN" altLang="en-US" sz="2000" b="1" dirty="0" smtClean="0">
                <a:solidFill>
                  <a:srgbClr val="0033CC"/>
                </a:solidFill>
              </a:rPr>
              <a:t>表示</a:t>
            </a:r>
            <a:r>
              <a:rPr lang="zh-CN" altLang="en-US" sz="2000" b="1" dirty="0" smtClean="0"/>
              <a:t>）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0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62200" y="1438275"/>
            <a:ext cx="4229100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699" name="Line 3"/>
          <p:cNvSpPr>
            <a:spLocks noChangeShapeType="1"/>
          </p:cNvSpPr>
          <p:nvPr/>
        </p:nvSpPr>
        <p:spPr bwMode="auto">
          <a:xfrm flipH="1">
            <a:off x="1619250" y="3429000"/>
            <a:ext cx="1079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9700" name="Line 4"/>
          <p:cNvSpPr>
            <a:spLocks noChangeShapeType="1"/>
          </p:cNvSpPr>
          <p:nvPr/>
        </p:nvSpPr>
        <p:spPr bwMode="auto">
          <a:xfrm>
            <a:off x="4572000" y="2205038"/>
            <a:ext cx="1511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9701" name="Line 5"/>
          <p:cNvSpPr>
            <a:spLocks noChangeShapeType="1"/>
          </p:cNvSpPr>
          <p:nvPr/>
        </p:nvSpPr>
        <p:spPr bwMode="auto">
          <a:xfrm>
            <a:off x="4500563" y="4508500"/>
            <a:ext cx="1368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9702" name="Line 6"/>
          <p:cNvSpPr>
            <a:spLocks noChangeShapeType="1"/>
          </p:cNvSpPr>
          <p:nvPr/>
        </p:nvSpPr>
        <p:spPr bwMode="auto">
          <a:xfrm>
            <a:off x="6156325" y="3500438"/>
            <a:ext cx="11509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9703" name="Line 7"/>
          <p:cNvSpPr>
            <a:spLocks noChangeShapeType="1"/>
          </p:cNvSpPr>
          <p:nvPr/>
        </p:nvSpPr>
        <p:spPr bwMode="auto">
          <a:xfrm flipV="1">
            <a:off x="4572000" y="2708275"/>
            <a:ext cx="935038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9704" name="Line 8"/>
          <p:cNvSpPr>
            <a:spLocks noChangeShapeType="1"/>
          </p:cNvSpPr>
          <p:nvPr/>
        </p:nvSpPr>
        <p:spPr bwMode="auto">
          <a:xfrm>
            <a:off x="5508625" y="2708275"/>
            <a:ext cx="1152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584200" y="3103563"/>
            <a:ext cx="13001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33CC"/>
                </a:solidFill>
              </a:rPr>
              <a:t>氨基</a:t>
            </a:r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6027738" y="1871663"/>
            <a:ext cx="14017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33CC"/>
                </a:solidFill>
              </a:rPr>
              <a:t>R</a:t>
            </a:r>
            <a:r>
              <a:rPr lang="zh-CN" altLang="en-US" sz="3600" b="1" dirty="0">
                <a:solidFill>
                  <a:srgbClr val="0033CC"/>
                </a:solidFill>
              </a:rPr>
              <a:t>基</a:t>
            </a:r>
          </a:p>
        </p:txBody>
      </p:sp>
      <p:sp>
        <p:nvSpPr>
          <p:cNvPr id="29707" name="Text Box 11"/>
          <p:cNvSpPr txBox="1">
            <a:spLocks noChangeArrowheads="1"/>
          </p:cNvSpPr>
          <p:nvPr/>
        </p:nvSpPr>
        <p:spPr bwMode="auto">
          <a:xfrm>
            <a:off x="6786578" y="2357430"/>
            <a:ext cx="1701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33CC"/>
                </a:solidFill>
              </a:rPr>
              <a:t>C</a:t>
            </a:r>
            <a:r>
              <a:rPr lang="zh-CN" altLang="en-US" sz="3600" b="1" dirty="0">
                <a:solidFill>
                  <a:srgbClr val="0033CC"/>
                </a:solidFill>
              </a:rPr>
              <a:t>原子</a:t>
            </a:r>
          </a:p>
        </p:txBody>
      </p:sp>
      <p:sp>
        <p:nvSpPr>
          <p:cNvPr id="29708" name="Text Box 12"/>
          <p:cNvSpPr txBox="1">
            <a:spLocks noChangeArrowheads="1"/>
          </p:cNvSpPr>
          <p:nvPr/>
        </p:nvSpPr>
        <p:spPr bwMode="auto">
          <a:xfrm>
            <a:off x="7258050" y="3175000"/>
            <a:ext cx="1200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33CC"/>
                </a:solidFill>
              </a:rPr>
              <a:t>羧基</a:t>
            </a:r>
          </a:p>
        </p:txBody>
      </p:sp>
      <p:sp>
        <p:nvSpPr>
          <p:cNvPr id="29709" name="Text Box 13"/>
          <p:cNvSpPr txBox="1">
            <a:spLocks noChangeArrowheads="1"/>
          </p:cNvSpPr>
          <p:nvPr/>
        </p:nvSpPr>
        <p:spPr bwMode="auto">
          <a:xfrm>
            <a:off x="5724525" y="4119563"/>
            <a:ext cx="15033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33CC"/>
                </a:solidFill>
              </a:rPr>
              <a:t>H</a:t>
            </a:r>
            <a:r>
              <a:rPr lang="zh-CN" altLang="en-US" sz="3600" b="1">
                <a:solidFill>
                  <a:srgbClr val="0033CC"/>
                </a:solidFill>
              </a:rPr>
              <a:t>原子</a:t>
            </a:r>
          </a:p>
        </p:txBody>
      </p:sp>
      <p:sp>
        <p:nvSpPr>
          <p:cNvPr id="1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611188"/>
            <a:ext cx="7993063" cy="700087"/>
          </a:xfrm>
        </p:spPr>
        <p:txBody>
          <a:bodyPr>
            <a:normAutofit/>
          </a:bodyPr>
          <a:lstStyle/>
          <a:p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组成蛋白质的氨基酸</a:t>
            </a:r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结构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通式：</a:t>
            </a:r>
            <a:endParaRPr lang="zh-CN" altLang="en-US" sz="32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decel="100000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1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decel="100000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1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decel="100000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1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" decel="100000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1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" decel="100000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1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" decel="100000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10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" decel="100000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1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" decel="100000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10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" decel="100000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6" dur="10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" decel="100000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10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" decel="100000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8" dur="10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" decel="100000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nimBg="1"/>
      <p:bldP spid="29699" grpId="1" animBg="1"/>
      <p:bldP spid="29700" grpId="0" animBg="1"/>
      <p:bldP spid="29700" grpId="1" animBg="1"/>
      <p:bldP spid="29701" grpId="0" animBg="1"/>
      <p:bldP spid="29701" grpId="1" animBg="1"/>
      <p:bldP spid="29702" grpId="0" animBg="1"/>
      <p:bldP spid="29702" grpId="1" animBg="1"/>
      <p:bldP spid="29703" grpId="0" animBg="1"/>
      <p:bldP spid="29703" grpId="1" animBg="1"/>
      <p:bldP spid="29704" grpId="0" animBg="1"/>
      <p:bldP spid="29704" grpId="1" animBg="1"/>
      <p:bldP spid="29705" grpId="0"/>
      <p:bldP spid="29705" grpId="1"/>
      <p:bldP spid="29706" grpId="0"/>
      <p:bldP spid="29706" grpId="1"/>
      <p:bldP spid="29707" grpId="0"/>
      <p:bldP spid="29707" grpId="1"/>
      <p:bldP spid="29708" grpId="0"/>
      <p:bldP spid="29708" grpId="1"/>
      <p:bldP spid="29709" grpId="0"/>
      <p:bldP spid="29709" grpId="1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1" name="Rectangle 13"/>
          <p:cNvSpPr>
            <a:spLocks noChangeArrowheads="1"/>
          </p:cNvSpPr>
          <p:nvPr/>
        </p:nvSpPr>
        <p:spPr bwMode="auto">
          <a:xfrm>
            <a:off x="428596" y="1500174"/>
            <a:ext cx="7993062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zh-CN" altLang="en-US" sz="3200" b="1" dirty="0" smtClean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构成</a:t>
            </a:r>
            <a:r>
              <a:rPr lang="zh-CN" altLang="en-US" sz="3200" b="1" dirty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生物蛋白质的氨基酸</a:t>
            </a:r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结构特点</a:t>
            </a:r>
          </a:p>
        </p:txBody>
      </p:sp>
      <p:sp>
        <p:nvSpPr>
          <p:cNvPr id="12302" name="Rectangle 14"/>
          <p:cNvSpPr>
            <a:spLocks noChangeArrowheads="1"/>
          </p:cNvSpPr>
          <p:nvPr/>
        </p:nvSpPr>
        <p:spPr bwMode="auto">
          <a:xfrm>
            <a:off x="357158" y="2500306"/>
            <a:ext cx="842962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至少都有</a:t>
            </a:r>
            <a:r>
              <a:rPr lang="en-US" altLang="zh-CN" sz="3200" b="1" dirty="0">
                <a:solidFill>
                  <a:srgbClr val="0033CC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3200" b="1" dirty="0">
                <a:solidFill>
                  <a:srgbClr val="0033CC"/>
                </a:solidFill>
                <a:latin typeface="宋体" pitchFamily="2" charset="-122"/>
                <a:ea typeface="宋体" pitchFamily="2" charset="-122"/>
              </a:rPr>
              <a:t>个</a:t>
            </a:r>
            <a:r>
              <a:rPr lang="zh-CN" altLang="en-US" sz="3200" b="1" dirty="0" smtClean="0">
                <a:solidFill>
                  <a:srgbClr val="0033CC"/>
                </a:solidFill>
                <a:latin typeface="宋体" pitchFamily="2" charset="-122"/>
                <a:ea typeface="宋体" pitchFamily="2" charset="-122"/>
              </a:rPr>
              <a:t>氨基</a:t>
            </a: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  <a:ea typeface="宋体" pitchFamily="2" charset="-122"/>
              </a:rPr>
              <a:t>—NH</a:t>
            </a:r>
            <a:r>
              <a:rPr lang="en-US" altLang="zh-CN" sz="3200" b="1" baseline="-25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  <a:ea typeface="宋体" pitchFamily="2" charset="-122"/>
              </a:rPr>
              <a:t>） </a:t>
            </a:r>
            <a:r>
              <a:rPr lang="zh-CN" altLang="en-US" sz="3200" b="1" dirty="0" smtClean="0">
                <a:solidFill>
                  <a:srgbClr val="0033CC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3200" b="1" dirty="0">
                <a:solidFill>
                  <a:srgbClr val="0033CC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3200" b="1" dirty="0">
                <a:solidFill>
                  <a:srgbClr val="0033CC"/>
                </a:solidFill>
                <a:latin typeface="宋体" pitchFamily="2" charset="-122"/>
                <a:ea typeface="宋体" pitchFamily="2" charset="-122"/>
              </a:rPr>
              <a:t>个</a:t>
            </a:r>
            <a:r>
              <a:rPr lang="zh-CN" altLang="en-US" sz="3200" b="1" dirty="0" smtClean="0">
                <a:solidFill>
                  <a:srgbClr val="0033CC"/>
                </a:solidFill>
                <a:latin typeface="宋体" pitchFamily="2" charset="-122"/>
                <a:ea typeface="宋体" pitchFamily="2" charset="-122"/>
              </a:rPr>
              <a:t>羧 基</a:t>
            </a:r>
            <a:r>
              <a:rPr lang="en-US" altLang="zh-C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  <a:ea typeface="宋体" pitchFamily="2" charset="-122"/>
              </a:rPr>
              <a:t>(—COOH)</a:t>
            </a:r>
            <a:r>
              <a:rPr lang="zh-CN" altLang="en-US" sz="3200" b="1" dirty="0" smtClean="0">
                <a:solidFill>
                  <a:srgbClr val="0033CC"/>
                </a:solidFill>
                <a:latin typeface="宋体" pitchFamily="2" charset="-122"/>
                <a:ea typeface="宋体" pitchFamily="2" charset="-122"/>
              </a:rPr>
              <a:t>和</a:t>
            </a:r>
            <a:r>
              <a:rPr lang="en-US" altLang="zh-CN" sz="3200" b="1" dirty="0">
                <a:solidFill>
                  <a:srgbClr val="0033CC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3200" b="1" dirty="0">
                <a:solidFill>
                  <a:srgbClr val="0033CC"/>
                </a:solidFill>
                <a:latin typeface="宋体" pitchFamily="2" charset="-122"/>
                <a:ea typeface="宋体" pitchFamily="2" charset="-122"/>
              </a:rPr>
              <a:t>个氢原子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且连接在</a:t>
            </a:r>
            <a:r>
              <a:rPr lang="zh-CN" altLang="en-US" sz="3200" b="1" dirty="0">
                <a:solidFill>
                  <a:srgbClr val="0033CC"/>
                </a:solidFill>
                <a:latin typeface="宋体" pitchFamily="2" charset="-122"/>
                <a:ea typeface="宋体" pitchFamily="2" charset="-122"/>
              </a:rPr>
              <a:t>同一个碳原子</a:t>
            </a:r>
            <a:r>
              <a:rPr lang="zh-CN" altLang="en-US" sz="3200" b="1" dirty="0" smtClean="0">
                <a:solidFill>
                  <a:srgbClr val="0033CC"/>
                </a:solidFill>
                <a:latin typeface="宋体" pitchFamily="2" charset="-122"/>
                <a:ea typeface="宋体" pitchFamily="2" charset="-122"/>
              </a:rPr>
              <a:t>上；</a:t>
            </a:r>
            <a:r>
              <a:rPr lang="zh-CN" altLang="en-US" sz="3200" b="1" dirty="0" smtClean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各种氨基酸的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区别</a:t>
            </a:r>
            <a:r>
              <a:rPr lang="zh-CN" altLang="en-US" sz="3200" b="1" dirty="0" smtClean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在于：</a:t>
            </a:r>
            <a:r>
              <a:rPr lang="en-US" altLang="zh-CN" sz="3200" b="1" dirty="0" smtClean="0">
                <a:solidFill>
                  <a:srgbClr val="00B0F0"/>
                </a:solidFill>
                <a:latin typeface="宋体" pitchFamily="2" charset="-122"/>
                <a:ea typeface="宋体" pitchFamily="2" charset="-122"/>
              </a:rPr>
              <a:t>R</a:t>
            </a:r>
            <a:r>
              <a:rPr lang="zh-CN" altLang="en-US" sz="3200" b="1" dirty="0" smtClean="0">
                <a:solidFill>
                  <a:srgbClr val="00B0F0"/>
                </a:solidFill>
                <a:latin typeface="宋体" pitchFamily="2" charset="-122"/>
                <a:ea typeface="宋体" pitchFamily="2" charset="-122"/>
              </a:rPr>
              <a:t>基的不同</a:t>
            </a:r>
            <a:r>
              <a:rPr lang="zh-CN" altLang="en-US" sz="3200" b="1" dirty="0" smtClean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。</a:t>
            </a:r>
          </a:p>
          <a:p>
            <a:endParaRPr lang="zh-CN" altLang="en-US" sz="3200" b="1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1" grpId="0"/>
      <p:bldP spid="1230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214290"/>
            <a:ext cx="8229600" cy="938210"/>
          </a:xfrm>
        </p:spPr>
        <p:txBody>
          <a:bodyPr>
            <a:normAutofit/>
          </a:bodyPr>
          <a:lstStyle/>
          <a:p>
            <a:pPr algn="l" eaLnBrk="1" hangingPunct="1"/>
            <a:r>
              <a:rPr lang="zh-CN" altLang="en-US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三、蛋白质的结构</a:t>
            </a: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357158" y="1500174"/>
            <a:ext cx="3886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氨基酸的</a:t>
            </a:r>
            <a:r>
              <a:rPr kumimoji="1" lang="zh-CN" altLang="en-US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连接方式</a:t>
            </a:r>
            <a:endParaRPr kumimoji="1" lang="zh-CN" altLang="en-US" sz="3600" b="1" dirty="0">
              <a:solidFill>
                <a:srgbClr val="0000FF"/>
              </a:solidFill>
              <a:latin typeface="Times New Roman" pitchFamily="18" charset="0"/>
              <a:ea typeface="华文行楷" pitchFamily="2" charset="-122"/>
            </a:endParaRPr>
          </a:p>
        </p:txBody>
      </p:sp>
      <p:grpSp>
        <p:nvGrpSpPr>
          <p:cNvPr id="4" name="Group 42"/>
          <p:cNvGrpSpPr>
            <a:grpSpLocks/>
          </p:cNvGrpSpPr>
          <p:nvPr/>
        </p:nvGrpSpPr>
        <p:grpSpPr bwMode="auto">
          <a:xfrm>
            <a:off x="4214810" y="1643050"/>
            <a:ext cx="2971800" cy="457200"/>
            <a:chOff x="2304" y="144"/>
            <a:chExt cx="1872" cy="288"/>
          </a:xfrm>
        </p:grpSpPr>
        <p:sp>
          <p:nvSpPr>
            <p:cNvPr id="5" name="Line 43"/>
            <p:cNvSpPr>
              <a:spLocks noChangeShapeType="1"/>
            </p:cNvSpPr>
            <p:nvPr/>
          </p:nvSpPr>
          <p:spPr bwMode="auto">
            <a:xfrm>
              <a:off x="2304" y="288"/>
              <a:ext cx="81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Text Box 44"/>
            <p:cNvSpPr txBox="1">
              <a:spLocks noChangeArrowheads="1"/>
            </p:cNvSpPr>
            <p:nvPr/>
          </p:nvSpPr>
          <p:spPr bwMode="auto">
            <a:xfrm>
              <a:off x="3216" y="144"/>
              <a:ext cx="960" cy="288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 dirty="0">
                  <a:solidFill>
                    <a:srgbClr val="FF0000"/>
                  </a:solidFill>
                  <a:latin typeface="Times New Roman" pitchFamily="18" charset="0"/>
                </a:rPr>
                <a:t>脱水缩合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428596" y="2413338"/>
            <a:ext cx="807249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脱水缩合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：两个氨基酸之间，</a:t>
            </a:r>
            <a:r>
              <a:rPr lang="zh-CN" altLang="zh-CN" sz="2800" dirty="0" smtClean="0">
                <a:latin typeface="宋体" pitchFamily="2" charset="-122"/>
                <a:ea typeface="宋体" pitchFamily="2" charset="-122"/>
              </a:rPr>
              <a:t>由一个氨基酸的</a:t>
            </a:r>
            <a:endParaRPr lang="en-US" altLang="zh-CN" sz="2800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zh-CN" sz="2800" dirty="0" smtClean="0">
                <a:latin typeface="宋体" pitchFamily="2" charset="-122"/>
                <a:ea typeface="宋体" pitchFamily="2" charset="-122"/>
              </a:rPr>
              <a:t>羧基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</a:rPr>
              <a:t>(—COOH)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脱去羟基（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</a:rPr>
              <a:t>—OH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800" dirty="0" smtClean="0">
                <a:latin typeface="宋体" pitchFamily="2" charset="-122"/>
                <a:ea typeface="宋体" pitchFamily="2" charset="-122"/>
              </a:rPr>
              <a:t>和另一个氨基</a:t>
            </a:r>
            <a:endParaRPr lang="en-US" altLang="zh-CN" sz="2800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zh-CN" sz="2800" dirty="0" smtClean="0">
                <a:latin typeface="宋体" pitchFamily="2" charset="-122"/>
                <a:ea typeface="宋体" pitchFamily="2" charset="-122"/>
              </a:rPr>
              <a:t>酸的氨基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</a:rPr>
              <a:t>(—NH</a:t>
            </a:r>
            <a:r>
              <a:rPr lang="en-US" sz="2800" baseline="-25000" dirty="0" smtClean="0"/>
              <a:t>2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脱去氢（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</a:rPr>
              <a:t>H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最终</a:t>
            </a:r>
            <a:r>
              <a:rPr lang="zh-CN" altLang="zh-CN" sz="2800" dirty="0" smtClean="0">
                <a:latin typeface="宋体" pitchFamily="2" charset="-122"/>
                <a:ea typeface="宋体" pitchFamily="2" charset="-122"/>
              </a:rPr>
              <a:t>脱去一分子</a:t>
            </a:r>
            <a:endParaRPr lang="en-US" altLang="zh-CN" sz="2800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zh-CN" sz="2800" dirty="0" smtClean="0">
                <a:latin typeface="宋体" pitchFamily="2" charset="-122"/>
                <a:ea typeface="宋体" pitchFamily="2" charset="-122"/>
              </a:rPr>
              <a:t>水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的过程</a:t>
            </a:r>
            <a:r>
              <a:rPr lang="zh-CN" altLang="zh-CN" sz="28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3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539750" y="836613"/>
            <a:ext cx="3124200" cy="2195512"/>
            <a:chOff x="432" y="528"/>
            <a:chExt cx="1968" cy="1383"/>
          </a:xfrm>
        </p:grpSpPr>
        <p:sp>
          <p:nvSpPr>
            <p:cNvPr id="14376" name="Text Box 4"/>
            <p:cNvSpPr txBox="1">
              <a:spLocks noChangeArrowheads="1"/>
            </p:cNvSpPr>
            <p:nvPr/>
          </p:nvSpPr>
          <p:spPr bwMode="auto">
            <a:xfrm>
              <a:off x="432" y="1056"/>
              <a:ext cx="1968" cy="32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b="1" dirty="0" smtClean="0">
                  <a:latin typeface="Times New Roman" pitchFamily="18" charset="0"/>
                </a:rPr>
                <a:t>H — C — CO-OH</a:t>
              </a:r>
              <a:endParaRPr kumimoji="1" lang="en-US" altLang="zh-CN" sz="2800" b="1" dirty="0">
                <a:latin typeface="Times New Roman" pitchFamily="18" charset="0"/>
              </a:endParaRPr>
            </a:p>
          </p:txBody>
        </p:sp>
        <p:sp>
          <p:nvSpPr>
            <p:cNvPr id="14377" name="Text Box 5"/>
            <p:cNvSpPr txBox="1">
              <a:spLocks noChangeArrowheads="1"/>
            </p:cNvSpPr>
            <p:nvPr/>
          </p:nvSpPr>
          <p:spPr bwMode="auto">
            <a:xfrm>
              <a:off x="960" y="528"/>
              <a:ext cx="528" cy="32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b="1">
                  <a:latin typeface="Times New Roman" pitchFamily="18" charset="0"/>
                </a:rPr>
                <a:t>R1</a:t>
              </a:r>
            </a:p>
          </p:txBody>
        </p:sp>
        <p:sp>
          <p:nvSpPr>
            <p:cNvPr id="14378" name="Text Box 6"/>
            <p:cNvSpPr txBox="1">
              <a:spLocks noChangeArrowheads="1"/>
            </p:cNvSpPr>
            <p:nvPr/>
          </p:nvSpPr>
          <p:spPr bwMode="auto">
            <a:xfrm>
              <a:off x="912" y="1584"/>
              <a:ext cx="672" cy="32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b="1" dirty="0">
                  <a:latin typeface="Times New Roman" pitchFamily="18" charset="0"/>
                </a:rPr>
                <a:t>NH</a:t>
              </a:r>
              <a:r>
                <a:rPr kumimoji="1" lang="en-US" altLang="zh-CN" sz="2800" b="1" baseline="-25000" dirty="0"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14379" name="Line 7"/>
            <p:cNvSpPr>
              <a:spLocks noChangeShapeType="1"/>
            </p:cNvSpPr>
            <p:nvPr/>
          </p:nvSpPr>
          <p:spPr bwMode="auto">
            <a:xfrm flipV="1">
              <a:off x="1104" y="816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0" name="Line 8"/>
            <p:cNvSpPr>
              <a:spLocks noChangeShapeType="1"/>
            </p:cNvSpPr>
            <p:nvPr/>
          </p:nvSpPr>
          <p:spPr bwMode="auto">
            <a:xfrm flipV="1">
              <a:off x="1104" y="134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4572000" y="836613"/>
            <a:ext cx="3810000" cy="2195512"/>
            <a:chOff x="2928" y="528"/>
            <a:chExt cx="2400" cy="1383"/>
          </a:xfrm>
        </p:grpSpPr>
        <p:sp>
          <p:nvSpPr>
            <p:cNvPr id="14369" name="Text Box 10"/>
            <p:cNvSpPr txBox="1">
              <a:spLocks noChangeArrowheads="1"/>
            </p:cNvSpPr>
            <p:nvPr/>
          </p:nvSpPr>
          <p:spPr bwMode="auto">
            <a:xfrm>
              <a:off x="2928" y="1056"/>
              <a:ext cx="2400" cy="32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b="1" dirty="0">
                  <a:latin typeface="Times New Roman" pitchFamily="18" charset="0"/>
                </a:rPr>
                <a:t>H-N — C — COOH</a:t>
              </a:r>
            </a:p>
          </p:txBody>
        </p:sp>
        <p:sp>
          <p:nvSpPr>
            <p:cNvPr id="14370" name="Text Box 11"/>
            <p:cNvSpPr txBox="1">
              <a:spLocks noChangeArrowheads="1"/>
            </p:cNvSpPr>
            <p:nvPr/>
          </p:nvSpPr>
          <p:spPr bwMode="auto">
            <a:xfrm>
              <a:off x="3648" y="528"/>
              <a:ext cx="528" cy="32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b="1">
                  <a:latin typeface="Times New Roman" pitchFamily="18" charset="0"/>
                </a:rPr>
                <a:t>R2</a:t>
              </a:r>
            </a:p>
          </p:txBody>
        </p:sp>
        <p:sp>
          <p:nvSpPr>
            <p:cNvPr id="14371" name="Text Box 12"/>
            <p:cNvSpPr txBox="1">
              <a:spLocks noChangeArrowheads="1"/>
            </p:cNvSpPr>
            <p:nvPr/>
          </p:nvSpPr>
          <p:spPr bwMode="auto">
            <a:xfrm>
              <a:off x="3600" y="1584"/>
              <a:ext cx="384" cy="32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b="1">
                  <a:latin typeface="Times New Roman" pitchFamily="18" charset="0"/>
                </a:rPr>
                <a:t>H</a:t>
              </a:r>
              <a:endParaRPr kumimoji="1" lang="en-US" altLang="zh-CN" sz="2800" b="1" baseline="-25000">
                <a:latin typeface="Times New Roman" pitchFamily="18" charset="0"/>
              </a:endParaRPr>
            </a:p>
          </p:txBody>
        </p:sp>
        <p:sp>
          <p:nvSpPr>
            <p:cNvPr id="14372" name="Line 13"/>
            <p:cNvSpPr>
              <a:spLocks noChangeShapeType="1"/>
            </p:cNvSpPr>
            <p:nvPr/>
          </p:nvSpPr>
          <p:spPr bwMode="auto">
            <a:xfrm flipV="1">
              <a:off x="3744" y="816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3" name="Line 14"/>
            <p:cNvSpPr>
              <a:spLocks noChangeShapeType="1"/>
            </p:cNvSpPr>
            <p:nvPr/>
          </p:nvSpPr>
          <p:spPr bwMode="auto">
            <a:xfrm flipV="1">
              <a:off x="3744" y="1392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4" name="Text Box 15"/>
            <p:cNvSpPr txBox="1">
              <a:spLocks noChangeArrowheads="1"/>
            </p:cNvSpPr>
            <p:nvPr/>
          </p:nvSpPr>
          <p:spPr bwMode="auto">
            <a:xfrm>
              <a:off x="3072" y="1449"/>
              <a:ext cx="384" cy="32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b="1">
                  <a:latin typeface="Times New Roman" pitchFamily="18" charset="0"/>
                </a:rPr>
                <a:t> H</a:t>
              </a:r>
              <a:endParaRPr kumimoji="1" lang="en-US" altLang="zh-CN" sz="2800" b="1" baseline="-25000">
                <a:latin typeface="Times New Roman" pitchFamily="18" charset="0"/>
              </a:endParaRPr>
            </a:p>
          </p:txBody>
        </p:sp>
        <p:sp>
          <p:nvSpPr>
            <p:cNvPr id="14375" name="Line 16"/>
            <p:cNvSpPr>
              <a:spLocks noChangeShapeType="1"/>
            </p:cNvSpPr>
            <p:nvPr/>
          </p:nvSpPr>
          <p:spPr bwMode="auto">
            <a:xfrm>
              <a:off x="3216" y="1344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2895600" y="1524000"/>
            <a:ext cx="2133600" cy="1828800"/>
            <a:chOff x="1824" y="960"/>
            <a:chExt cx="1344" cy="1152"/>
          </a:xfrm>
        </p:grpSpPr>
        <p:sp>
          <p:nvSpPr>
            <p:cNvPr id="14367" name="Rectangle 18"/>
            <p:cNvSpPr>
              <a:spLocks noChangeArrowheads="1"/>
            </p:cNvSpPr>
            <p:nvPr/>
          </p:nvSpPr>
          <p:spPr bwMode="auto">
            <a:xfrm>
              <a:off x="1824" y="960"/>
              <a:ext cx="1344" cy="528"/>
            </a:xfrm>
            <a:prstGeom prst="rect">
              <a:avLst/>
            </a:prstGeom>
            <a:noFill/>
            <a:ln w="57150">
              <a:solidFill>
                <a:srgbClr val="FF00FF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68" name="Line 19"/>
            <p:cNvSpPr>
              <a:spLocks noChangeShapeType="1"/>
            </p:cNvSpPr>
            <p:nvPr/>
          </p:nvSpPr>
          <p:spPr bwMode="auto">
            <a:xfrm>
              <a:off x="2496" y="1488"/>
              <a:ext cx="0" cy="624"/>
            </a:xfrm>
            <a:prstGeom prst="line">
              <a:avLst/>
            </a:prstGeom>
            <a:noFill/>
            <a:ln w="57150">
              <a:solidFill>
                <a:srgbClr val="FF00FF"/>
              </a:solidFill>
              <a:prstDash val="sysDot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6820" name="Text Box 20"/>
          <p:cNvSpPr txBox="1">
            <a:spLocks noChangeArrowheads="1"/>
          </p:cNvSpPr>
          <p:nvPr/>
        </p:nvSpPr>
        <p:spPr bwMode="auto">
          <a:xfrm>
            <a:off x="3581400" y="3535363"/>
            <a:ext cx="1066800" cy="579437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FF00FF"/>
                </a:solidFill>
                <a:latin typeface="Times New Roman" pitchFamily="18" charset="0"/>
              </a:rPr>
              <a:t>H</a:t>
            </a:r>
            <a:r>
              <a:rPr kumimoji="1" lang="en-US" altLang="zh-CN" sz="3200" b="1" baseline="-25000">
                <a:solidFill>
                  <a:srgbClr val="FF00FF"/>
                </a:solidFill>
                <a:latin typeface="Times New Roman" pitchFamily="18" charset="0"/>
              </a:rPr>
              <a:t>2</a:t>
            </a:r>
            <a:r>
              <a:rPr kumimoji="1" lang="en-US" altLang="zh-CN" sz="3200" b="1">
                <a:solidFill>
                  <a:srgbClr val="FF00FF"/>
                </a:solidFill>
                <a:latin typeface="Times New Roman" pitchFamily="18" charset="0"/>
              </a:rPr>
              <a:t>O</a:t>
            </a:r>
          </a:p>
        </p:txBody>
      </p:sp>
      <p:sp>
        <p:nvSpPr>
          <p:cNvPr id="14343" name="Text Box 21"/>
          <p:cNvSpPr txBox="1">
            <a:spLocks noChangeArrowheads="1"/>
          </p:cNvSpPr>
          <p:nvPr/>
        </p:nvSpPr>
        <p:spPr bwMode="auto">
          <a:xfrm>
            <a:off x="5715000" y="2514600"/>
            <a:ext cx="609600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latin typeface="Times New Roman" pitchFamily="18" charset="0"/>
              </a:rPr>
              <a:t>H</a:t>
            </a:r>
            <a:endParaRPr kumimoji="1" lang="en-US" altLang="zh-CN" sz="2800" b="1" baseline="-25000">
              <a:latin typeface="Times New Roman" pitchFamily="18" charset="0"/>
            </a:endParaRPr>
          </a:p>
        </p:txBody>
      </p:sp>
      <p:grpSp>
        <p:nvGrpSpPr>
          <p:cNvPr id="5" name="Group 22"/>
          <p:cNvGrpSpPr>
            <a:grpSpLocks/>
          </p:cNvGrpSpPr>
          <p:nvPr/>
        </p:nvGrpSpPr>
        <p:grpSpPr bwMode="auto">
          <a:xfrm>
            <a:off x="1979613" y="1412875"/>
            <a:ext cx="4038600" cy="2819400"/>
            <a:chOff x="1248" y="864"/>
            <a:chExt cx="2544" cy="1776"/>
          </a:xfrm>
        </p:grpSpPr>
        <p:sp>
          <p:nvSpPr>
            <p:cNvPr id="14364" name="Rectangle 23" descr="新闻纸"/>
            <p:cNvSpPr>
              <a:spLocks noChangeArrowheads="1"/>
            </p:cNvSpPr>
            <p:nvPr/>
          </p:nvSpPr>
          <p:spPr bwMode="auto">
            <a:xfrm>
              <a:off x="1824" y="864"/>
              <a:ext cx="1296" cy="1728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65" name="Line 24"/>
            <p:cNvSpPr>
              <a:spLocks noChangeShapeType="1"/>
            </p:cNvSpPr>
            <p:nvPr/>
          </p:nvSpPr>
          <p:spPr bwMode="auto">
            <a:xfrm>
              <a:off x="1248" y="2112"/>
              <a:ext cx="768" cy="52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Line 25"/>
            <p:cNvSpPr>
              <a:spLocks noChangeShapeType="1"/>
            </p:cNvSpPr>
            <p:nvPr/>
          </p:nvSpPr>
          <p:spPr bwMode="auto">
            <a:xfrm flipH="1">
              <a:off x="2832" y="2016"/>
              <a:ext cx="960" cy="62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Group 26"/>
          <p:cNvGrpSpPr>
            <a:grpSpLocks/>
          </p:cNvGrpSpPr>
          <p:nvPr/>
        </p:nvGrpSpPr>
        <p:grpSpPr bwMode="auto">
          <a:xfrm>
            <a:off x="990600" y="3824288"/>
            <a:ext cx="7010400" cy="2195512"/>
            <a:chOff x="816" y="2697"/>
            <a:chExt cx="4416" cy="1383"/>
          </a:xfrm>
        </p:grpSpPr>
        <p:sp>
          <p:nvSpPr>
            <p:cNvPr id="14353" name="Text Box 27"/>
            <p:cNvSpPr txBox="1">
              <a:spLocks noChangeArrowheads="1"/>
            </p:cNvSpPr>
            <p:nvPr/>
          </p:nvSpPr>
          <p:spPr bwMode="auto">
            <a:xfrm>
              <a:off x="816" y="3225"/>
              <a:ext cx="1632" cy="32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b="1" dirty="0">
                  <a:latin typeface="Times New Roman" pitchFamily="18" charset="0"/>
                </a:rPr>
                <a:t>H — C — CO</a:t>
              </a:r>
            </a:p>
          </p:txBody>
        </p:sp>
        <p:sp>
          <p:nvSpPr>
            <p:cNvPr id="14354" name="Text Box 28"/>
            <p:cNvSpPr txBox="1">
              <a:spLocks noChangeArrowheads="1"/>
            </p:cNvSpPr>
            <p:nvPr/>
          </p:nvSpPr>
          <p:spPr bwMode="auto">
            <a:xfrm>
              <a:off x="1344" y="2697"/>
              <a:ext cx="480" cy="32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b="1">
                  <a:latin typeface="Times New Roman" pitchFamily="18" charset="0"/>
                </a:rPr>
                <a:t>R1</a:t>
              </a:r>
            </a:p>
          </p:txBody>
        </p:sp>
        <p:sp>
          <p:nvSpPr>
            <p:cNvPr id="14355" name="Text Box 29"/>
            <p:cNvSpPr txBox="1">
              <a:spLocks noChangeArrowheads="1"/>
            </p:cNvSpPr>
            <p:nvPr/>
          </p:nvSpPr>
          <p:spPr bwMode="auto">
            <a:xfrm>
              <a:off x="1296" y="3753"/>
              <a:ext cx="672" cy="32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b="1" dirty="0">
                  <a:latin typeface="Times New Roman" pitchFamily="18" charset="0"/>
                </a:rPr>
                <a:t>NH</a:t>
              </a:r>
              <a:r>
                <a:rPr kumimoji="1" lang="en-US" altLang="zh-CN" sz="2800" b="1" baseline="-25000" dirty="0"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14356" name="Line 30"/>
            <p:cNvSpPr>
              <a:spLocks noChangeShapeType="1"/>
            </p:cNvSpPr>
            <p:nvPr/>
          </p:nvSpPr>
          <p:spPr bwMode="auto">
            <a:xfrm flipV="1">
              <a:off x="1488" y="2985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Line 31"/>
            <p:cNvSpPr>
              <a:spLocks noChangeShapeType="1"/>
            </p:cNvSpPr>
            <p:nvPr/>
          </p:nvSpPr>
          <p:spPr bwMode="auto">
            <a:xfrm flipV="1">
              <a:off x="1488" y="3513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Text Box 32"/>
            <p:cNvSpPr txBox="1">
              <a:spLocks noChangeArrowheads="1"/>
            </p:cNvSpPr>
            <p:nvPr/>
          </p:nvSpPr>
          <p:spPr bwMode="auto">
            <a:xfrm>
              <a:off x="2832" y="3225"/>
              <a:ext cx="2400" cy="32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b="1">
                  <a:latin typeface="Times New Roman" pitchFamily="18" charset="0"/>
                </a:rPr>
                <a:t>NH — C — COOH</a:t>
              </a:r>
            </a:p>
          </p:txBody>
        </p:sp>
        <p:sp>
          <p:nvSpPr>
            <p:cNvPr id="14359" name="Text Box 33"/>
            <p:cNvSpPr txBox="1">
              <a:spLocks noChangeArrowheads="1"/>
            </p:cNvSpPr>
            <p:nvPr/>
          </p:nvSpPr>
          <p:spPr bwMode="auto">
            <a:xfrm>
              <a:off x="3552" y="2697"/>
              <a:ext cx="432" cy="32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b="1">
                  <a:latin typeface="Times New Roman" pitchFamily="18" charset="0"/>
                </a:rPr>
                <a:t>R2</a:t>
              </a:r>
            </a:p>
          </p:txBody>
        </p:sp>
        <p:sp>
          <p:nvSpPr>
            <p:cNvPr id="14360" name="Text Box 34"/>
            <p:cNvSpPr txBox="1">
              <a:spLocks noChangeArrowheads="1"/>
            </p:cNvSpPr>
            <p:nvPr/>
          </p:nvSpPr>
          <p:spPr bwMode="auto">
            <a:xfrm>
              <a:off x="3552" y="3753"/>
              <a:ext cx="384" cy="32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b="1">
                  <a:latin typeface="Times New Roman" pitchFamily="18" charset="0"/>
                </a:rPr>
                <a:t>H</a:t>
              </a:r>
              <a:endParaRPr kumimoji="1" lang="en-US" altLang="zh-CN" sz="2800" b="1" baseline="-25000">
                <a:latin typeface="Times New Roman" pitchFamily="18" charset="0"/>
              </a:endParaRPr>
            </a:p>
          </p:txBody>
        </p:sp>
        <p:sp>
          <p:nvSpPr>
            <p:cNvPr id="14361" name="Line 35"/>
            <p:cNvSpPr>
              <a:spLocks noChangeShapeType="1"/>
            </p:cNvSpPr>
            <p:nvPr/>
          </p:nvSpPr>
          <p:spPr bwMode="auto">
            <a:xfrm flipV="1">
              <a:off x="3696" y="2985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Line 36"/>
            <p:cNvSpPr>
              <a:spLocks noChangeShapeType="1"/>
            </p:cNvSpPr>
            <p:nvPr/>
          </p:nvSpPr>
          <p:spPr bwMode="auto">
            <a:xfrm flipV="1">
              <a:off x="3696" y="3513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Line 37"/>
            <p:cNvSpPr>
              <a:spLocks noChangeShapeType="1"/>
            </p:cNvSpPr>
            <p:nvPr/>
          </p:nvSpPr>
          <p:spPr bwMode="auto">
            <a:xfrm>
              <a:off x="2352" y="3408"/>
              <a:ext cx="48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" name="Group 38"/>
          <p:cNvGrpSpPr>
            <a:grpSpLocks/>
          </p:cNvGrpSpPr>
          <p:nvPr/>
        </p:nvGrpSpPr>
        <p:grpSpPr bwMode="auto">
          <a:xfrm>
            <a:off x="2514600" y="4419600"/>
            <a:ext cx="2590800" cy="1676400"/>
            <a:chOff x="1584" y="2784"/>
            <a:chExt cx="1632" cy="1056"/>
          </a:xfrm>
        </p:grpSpPr>
        <p:sp>
          <p:nvSpPr>
            <p:cNvPr id="14351" name="Rectangle 39"/>
            <p:cNvSpPr>
              <a:spLocks noChangeArrowheads="1"/>
            </p:cNvSpPr>
            <p:nvPr/>
          </p:nvSpPr>
          <p:spPr bwMode="auto">
            <a:xfrm>
              <a:off x="1584" y="2784"/>
              <a:ext cx="1632" cy="768"/>
            </a:xfrm>
            <a:prstGeom prst="rect">
              <a:avLst/>
            </a:prstGeom>
            <a:noFill/>
            <a:ln w="57150">
              <a:solidFill>
                <a:srgbClr val="FF0000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52" name="Line 40"/>
            <p:cNvSpPr>
              <a:spLocks noChangeShapeType="1"/>
            </p:cNvSpPr>
            <p:nvPr/>
          </p:nvSpPr>
          <p:spPr bwMode="auto">
            <a:xfrm>
              <a:off x="2400" y="3552"/>
              <a:ext cx="0" cy="288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6841" name="Text Box 41"/>
          <p:cNvSpPr txBox="1">
            <a:spLocks noChangeArrowheads="1"/>
          </p:cNvSpPr>
          <p:nvPr/>
        </p:nvSpPr>
        <p:spPr bwMode="auto">
          <a:xfrm>
            <a:off x="3352800" y="6172200"/>
            <a:ext cx="990600" cy="45720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</a:rPr>
              <a:t>肽键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20" grpId="0" animBg="1" autoUpdateAnimBg="0"/>
      <p:bldP spid="76841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0" y="457200"/>
            <a:ext cx="3352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imes New Roman" pitchFamily="18" charset="0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90800" y="304800"/>
            <a:ext cx="5791200" cy="1958975"/>
            <a:chOff x="816" y="2697"/>
            <a:chExt cx="4416" cy="1377"/>
          </a:xfrm>
        </p:grpSpPr>
        <p:sp>
          <p:nvSpPr>
            <p:cNvPr id="15374" name="Text Box 4"/>
            <p:cNvSpPr txBox="1">
              <a:spLocks noChangeArrowheads="1"/>
            </p:cNvSpPr>
            <p:nvPr/>
          </p:nvSpPr>
          <p:spPr bwMode="auto">
            <a:xfrm>
              <a:off x="816" y="3225"/>
              <a:ext cx="1632" cy="32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dirty="0">
                  <a:latin typeface="Times New Roman" pitchFamily="18" charset="0"/>
                </a:rPr>
                <a:t>H — C — CO</a:t>
              </a:r>
            </a:p>
          </p:txBody>
        </p:sp>
        <p:sp>
          <p:nvSpPr>
            <p:cNvPr id="15375" name="Text Box 5"/>
            <p:cNvSpPr txBox="1">
              <a:spLocks noChangeArrowheads="1"/>
            </p:cNvSpPr>
            <p:nvPr/>
          </p:nvSpPr>
          <p:spPr bwMode="auto">
            <a:xfrm>
              <a:off x="1344" y="2697"/>
              <a:ext cx="480" cy="32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>
                  <a:latin typeface="Times New Roman" pitchFamily="18" charset="0"/>
                </a:rPr>
                <a:t>R1</a:t>
              </a:r>
            </a:p>
          </p:txBody>
        </p:sp>
        <p:sp>
          <p:nvSpPr>
            <p:cNvPr id="15376" name="Text Box 6"/>
            <p:cNvSpPr txBox="1">
              <a:spLocks noChangeArrowheads="1"/>
            </p:cNvSpPr>
            <p:nvPr/>
          </p:nvSpPr>
          <p:spPr bwMode="auto">
            <a:xfrm>
              <a:off x="1296" y="3753"/>
              <a:ext cx="672" cy="32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>
                  <a:latin typeface="Times New Roman" pitchFamily="18" charset="0"/>
                </a:rPr>
                <a:t>NH</a:t>
              </a:r>
              <a:r>
                <a:rPr kumimoji="1" lang="en-US" altLang="zh-CN" sz="2400" b="1" baseline="-25000"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15377" name="Line 7"/>
            <p:cNvSpPr>
              <a:spLocks noChangeShapeType="1"/>
            </p:cNvSpPr>
            <p:nvPr/>
          </p:nvSpPr>
          <p:spPr bwMode="auto">
            <a:xfrm flipV="1">
              <a:off x="1488" y="2985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8" name="Line 8"/>
            <p:cNvSpPr>
              <a:spLocks noChangeShapeType="1"/>
            </p:cNvSpPr>
            <p:nvPr/>
          </p:nvSpPr>
          <p:spPr bwMode="auto">
            <a:xfrm flipV="1">
              <a:off x="1488" y="3513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9" name="Text Box 9"/>
            <p:cNvSpPr txBox="1">
              <a:spLocks noChangeArrowheads="1"/>
            </p:cNvSpPr>
            <p:nvPr/>
          </p:nvSpPr>
          <p:spPr bwMode="auto">
            <a:xfrm>
              <a:off x="2832" y="3225"/>
              <a:ext cx="2400" cy="32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dirty="0">
                  <a:latin typeface="Times New Roman" pitchFamily="18" charset="0"/>
                </a:rPr>
                <a:t>NH — C — COOH</a:t>
              </a:r>
            </a:p>
          </p:txBody>
        </p:sp>
        <p:sp>
          <p:nvSpPr>
            <p:cNvPr id="15380" name="Text Box 10"/>
            <p:cNvSpPr txBox="1">
              <a:spLocks noChangeArrowheads="1"/>
            </p:cNvSpPr>
            <p:nvPr/>
          </p:nvSpPr>
          <p:spPr bwMode="auto">
            <a:xfrm>
              <a:off x="3552" y="2697"/>
              <a:ext cx="432" cy="32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>
                  <a:latin typeface="Times New Roman" pitchFamily="18" charset="0"/>
                </a:rPr>
                <a:t>R2</a:t>
              </a:r>
            </a:p>
          </p:txBody>
        </p:sp>
        <p:sp>
          <p:nvSpPr>
            <p:cNvPr id="15381" name="Text Box 11"/>
            <p:cNvSpPr txBox="1">
              <a:spLocks noChangeArrowheads="1"/>
            </p:cNvSpPr>
            <p:nvPr/>
          </p:nvSpPr>
          <p:spPr bwMode="auto">
            <a:xfrm>
              <a:off x="3552" y="3753"/>
              <a:ext cx="384" cy="32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>
                  <a:latin typeface="Times New Roman" pitchFamily="18" charset="0"/>
                </a:rPr>
                <a:t>H</a:t>
              </a:r>
              <a:endParaRPr kumimoji="1" lang="en-US" altLang="zh-CN" sz="2400" b="1" baseline="-25000">
                <a:latin typeface="Times New Roman" pitchFamily="18" charset="0"/>
              </a:endParaRPr>
            </a:p>
          </p:txBody>
        </p:sp>
        <p:sp>
          <p:nvSpPr>
            <p:cNvPr id="15382" name="Line 12"/>
            <p:cNvSpPr>
              <a:spLocks noChangeShapeType="1"/>
            </p:cNvSpPr>
            <p:nvPr/>
          </p:nvSpPr>
          <p:spPr bwMode="auto">
            <a:xfrm flipV="1">
              <a:off x="3696" y="2985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3" name="Line 13"/>
            <p:cNvSpPr>
              <a:spLocks noChangeShapeType="1"/>
            </p:cNvSpPr>
            <p:nvPr/>
          </p:nvSpPr>
          <p:spPr bwMode="auto">
            <a:xfrm flipV="1">
              <a:off x="3696" y="3513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4" name="Line 14"/>
            <p:cNvSpPr>
              <a:spLocks noChangeShapeType="1"/>
            </p:cNvSpPr>
            <p:nvPr/>
          </p:nvSpPr>
          <p:spPr bwMode="auto">
            <a:xfrm>
              <a:off x="2352" y="3408"/>
              <a:ext cx="48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65" name="Text Box 16"/>
          <p:cNvSpPr txBox="1">
            <a:spLocks noChangeArrowheads="1"/>
          </p:cNvSpPr>
          <p:nvPr/>
        </p:nvSpPr>
        <p:spPr bwMode="auto">
          <a:xfrm>
            <a:off x="3429000" y="2438400"/>
            <a:ext cx="396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0000"/>
                </a:solidFill>
                <a:latin typeface="Times New Roman" pitchFamily="18" charset="0"/>
              </a:rPr>
              <a:t>（此化合物称为：二肽）</a:t>
            </a:r>
          </a:p>
        </p:txBody>
      </p:sp>
      <p:grpSp>
        <p:nvGrpSpPr>
          <p:cNvPr id="3" name="Group 26"/>
          <p:cNvGrpSpPr>
            <a:grpSpLocks/>
          </p:cNvGrpSpPr>
          <p:nvPr/>
        </p:nvGrpSpPr>
        <p:grpSpPr bwMode="auto">
          <a:xfrm>
            <a:off x="457200" y="4800600"/>
            <a:ext cx="7772400" cy="1295400"/>
            <a:chOff x="288" y="3024"/>
            <a:chExt cx="4896" cy="816"/>
          </a:xfrm>
        </p:grpSpPr>
        <p:sp>
          <p:nvSpPr>
            <p:cNvPr id="15368" name="Text Box 17"/>
            <p:cNvSpPr txBox="1">
              <a:spLocks noChangeArrowheads="1"/>
            </p:cNvSpPr>
            <p:nvPr/>
          </p:nvSpPr>
          <p:spPr bwMode="auto">
            <a:xfrm>
              <a:off x="288" y="3216"/>
              <a:ext cx="4896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3200" b="1">
                  <a:solidFill>
                    <a:srgbClr val="0000CC"/>
                  </a:solidFill>
                  <a:latin typeface="Times New Roman" pitchFamily="18" charset="0"/>
                </a:rPr>
                <a:t>氨基酸                   肽链                       蛋白质</a:t>
              </a:r>
            </a:p>
          </p:txBody>
        </p:sp>
        <p:sp>
          <p:nvSpPr>
            <p:cNvPr id="15369" name="Text Box 18"/>
            <p:cNvSpPr txBox="1">
              <a:spLocks noChangeArrowheads="1"/>
            </p:cNvSpPr>
            <p:nvPr/>
          </p:nvSpPr>
          <p:spPr bwMode="auto">
            <a:xfrm>
              <a:off x="2208" y="3552"/>
              <a:ext cx="96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chemeClr val="accent2"/>
                  </a:solidFill>
                  <a:latin typeface="Times New Roman" pitchFamily="18" charset="0"/>
                </a:rPr>
                <a:t>（多肽）</a:t>
              </a:r>
            </a:p>
          </p:txBody>
        </p:sp>
        <p:sp>
          <p:nvSpPr>
            <p:cNvPr id="15370" name="Line 19"/>
            <p:cNvSpPr>
              <a:spLocks noChangeShapeType="1"/>
            </p:cNvSpPr>
            <p:nvPr/>
          </p:nvSpPr>
          <p:spPr bwMode="auto">
            <a:xfrm>
              <a:off x="1200" y="3408"/>
              <a:ext cx="10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1" name="Line 20"/>
            <p:cNvSpPr>
              <a:spLocks noChangeShapeType="1"/>
            </p:cNvSpPr>
            <p:nvPr/>
          </p:nvSpPr>
          <p:spPr bwMode="auto">
            <a:xfrm>
              <a:off x="3120" y="3408"/>
              <a:ext cx="10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2" name="Text Box 21"/>
            <p:cNvSpPr txBox="1">
              <a:spLocks noChangeArrowheads="1"/>
            </p:cNvSpPr>
            <p:nvPr/>
          </p:nvSpPr>
          <p:spPr bwMode="auto">
            <a:xfrm>
              <a:off x="1248" y="3024"/>
              <a:ext cx="9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 dirty="0">
                  <a:solidFill>
                    <a:srgbClr val="FF0000"/>
                  </a:solidFill>
                  <a:latin typeface="Times New Roman" pitchFamily="18" charset="0"/>
                </a:rPr>
                <a:t>脱水缩合</a:t>
              </a:r>
            </a:p>
          </p:txBody>
        </p:sp>
        <p:sp>
          <p:nvSpPr>
            <p:cNvPr id="15373" name="Text Box 22"/>
            <p:cNvSpPr txBox="1">
              <a:spLocks noChangeArrowheads="1"/>
            </p:cNvSpPr>
            <p:nvPr/>
          </p:nvSpPr>
          <p:spPr bwMode="auto">
            <a:xfrm>
              <a:off x="3120" y="3024"/>
              <a:ext cx="9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FF0000"/>
                  </a:solidFill>
                  <a:latin typeface="Times New Roman" pitchFamily="18" charset="0"/>
                </a:rPr>
                <a:t>盘曲折叠</a:t>
              </a:r>
            </a:p>
          </p:txBody>
        </p:sp>
      </p:grpSp>
      <p:sp>
        <p:nvSpPr>
          <p:cNvPr id="77848" name="Text Box 24"/>
          <p:cNvSpPr txBox="1">
            <a:spLocks noChangeArrowheads="1"/>
          </p:cNvSpPr>
          <p:nvPr/>
        </p:nvSpPr>
        <p:spPr bwMode="auto">
          <a:xfrm>
            <a:off x="381000" y="2895600"/>
            <a:ext cx="800735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二肽：由两个氨基酸缩合成的肽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多肽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（链</a:t>
            </a:r>
            <a:r>
              <a:rPr kumimoji="1" lang="zh-CN" altLang="en-US" sz="2800" b="1" dirty="0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）：由多个氨基酸缩合成的肽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蛋白质：有一条或几条多肽链经盘曲折叠而形成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7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  <p:bldP spid="7784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135</TotalTime>
  <Words>594</Words>
  <PresentationFormat>全屏显示(4:3)</PresentationFormat>
  <Paragraphs>113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暗香扑面</vt:lpstr>
      <vt:lpstr>蛋白质的结构和功能 </vt:lpstr>
      <vt:lpstr>幻灯片 2</vt:lpstr>
      <vt:lpstr>幻灯片 3</vt:lpstr>
      <vt:lpstr>幻灯片 4</vt:lpstr>
      <vt:lpstr>组成蛋白质的氨基酸结构通式：</vt:lpstr>
      <vt:lpstr>幻灯片 6</vt:lpstr>
      <vt:lpstr>三、蛋白质的结构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2016-09-07T00:35:17Z</dcterms:created>
  <dcterms:modified xsi:type="dcterms:W3CDTF">2016-09-07T03:44:47Z</dcterms:modified>
</cp:coreProperties>
</file>