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74" r:id="rId2"/>
    <p:sldId id="263" r:id="rId3"/>
    <p:sldId id="264" r:id="rId4"/>
    <p:sldId id="317" r:id="rId5"/>
    <p:sldId id="350" r:id="rId6"/>
    <p:sldId id="267" r:id="rId7"/>
    <p:sldId id="268" r:id="rId8"/>
    <p:sldId id="295" r:id="rId9"/>
    <p:sldId id="335" r:id="rId10"/>
    <p:sldId id="336" r:id="rId11"/>
    <p:sldId id="337" r:id="rId12"/>
    <p:sldId id="265" r:id="rId13"/>
    <p:sldId id="340" r:id="rId14"/>
    <p:sldId id="341" r:id="rId15"/>
    <p:sldId id="266" r:id="rId16"/>
    <p:sldId id="269" r:id="rId17"/>
    <p:sldId id="339" r:id="rId18"/>
    <p:sldId id="344" r:id="rId19"/>
    <p:sldId id="270" r:id="rId20"/>
    <p:sldId id="345" r:id="rId21"/>
    <p:sldId id="346" r:id="rId22"/>
    <p:sldId id="347" r:id="rId23"/>
    <p:sldId id="271" r:id="rId24"/>
    <p:sldId id="348" r:id="rId25"/>
    <p:sldId id="349" r:id="rId26"/>
    <p:sldId id="351" r:id="rId2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2017-03-01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19.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19.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slide" Target="../slides/slide3.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19.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19.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2.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3</a:t>
            </a:r>
            <a:r>
              <a:rPr lang="zh-CN" altLang="zh-CN" sz="1600" dirty="0" smtClean="0"/>
              <a:t>　大堰河</a:t>
            </a:r>
            <a:r>
              <a:rPr lang="en-US" altLang="zh-CN" sz="1600" dirty="0" smtClean="0"/>
              <a:t>——</a:t>
            </a:r>
            <a:r>
              <a:rPr lang="zh-CN" altLang="zh-CN" sz="1600" dirty="0" smtClean="0"/>
              <a:t>我的保姆</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6.xml"/><Relationship Id="rId6" Type="http://schemas.openxmlformats.org/officeDocument/2006/relationships/image" Target="../media/image11.jpeg"/><Relationship Id="rId5" Type="http://schemas.openxmlformats.org/officeDocument/2006/relationships/slide" Target="slide17.xml"/><Relationship Id="rId4" Type="http://schemas.openxmlformats.org/officeDocument/2006/relationships/slide" Target="slide16.xml"/></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oleObject" Target="../embeddings/oleObject1.bin"/><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3</a:t>
            </a:r>
            <a:r>
              <a:rPr lang="zh-CN" altLang="zh-CN" dirty="0"/>
              <a:t>　大堰河</a:t>
            </a:r>
            <a:r>
              <a:rPr lang="en-US" altLang="zh-CN" dirty="0"/>
              <a:t>——</a:t>
            </a:r>
            <a:r>
              <a:rPr lang="zh-CN" altLang="zh-CN" dirty="0"/>
              <a:t>我的保姆</a:t>
            </a:r>
          </a:p>
        </p:txBody>
      </p:sp>
    </p:spTree>
    <p:extLst>
      <p:ext uri="{BB962C8B-B14F-4D97-AF65-F5344CB8AC3E}">
        <p14:creationId xmlns:p14="http://schemas.microsoft.com/office/powerpoint/2010/main" val="591445002"/>
      </p:ext>
    </p:extLst>
  </p:cSld>
  <p:clrMapOvr>
    <a:masterClrMapping/>
  </p:clrMapOvr>
  <p:transition spd="slow">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大红大绿</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大红大紫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诗人回忆说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大堰河曾经把他画的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大红大绿</a:t>
            </a:r>
            <a:r>
              <a:rPr lang="zh-CN" altLang="zh-CN" sz="2200" dirty="0">
                <a:solidFill>
                  <a:srgbClr val="000000"/>
                </a:solidFill>
                <a:latin typeface="Times New Roman" panose="02020603050405020304" pitchFamily="18" charset="0"/>
                <a:cs typeface="Times New Roman" panose="02020603050405020304" pitchFamily="18" charset="0"/>
              </a:rPr>
              <a:t>的关云长贴在灶边的墙上。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历史是最好的洗涤剂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当年那些</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大红大紫</a:t>
            </a:r>
            <a:r>
              <a:rPr lang="zh-CN" altLang="zh-CN" sz="2200" dirty="0">
                <a:solidFill>
                  <a:srgbClr val="000000"/>
                </a:solidFill>
                <a:latin typeface="Times New Roman" panose="02020603050405020304" pitchFamily="18" charset="0"/>
                <a:cs typeface="Times New Roman" panose="02020603050405020304" pitchFamily="18" charset="0"/>
              </a:rPr>
              <a:t>、不可一世的人物早已被刷洗得印痕全无。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两者构词形式相近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但意义不同。大红大绿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指颜色浓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色彩鲜艳。大红大紫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形容非常受宠或受欢迎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十分走红。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120410" y="256490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860032" y="336950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44614046"/>
      </p:ext>
    </p:extLst>
  </p:cSld>
  <p:clrMapOvr>
    <a:masterClrMapping/>
  </p:clrMapOvr>
  <mc:AlternateContent xmlns:mc="http://schemas.openxmlformats.org/markup-compatibility/2006" xmlns:p14="http://schemas.microsoft.com/office/powerpoint/2010/main">
    <mc:Choice Requires="p14">
      <p:transition spd="slow" p14:dur="1100">
        <p:cover dir="rd"/>
      </p:transition>
    </mc:Choice>
    <mc:Fallback xmlns="">
      <p:transition spd="slow">
        <p:cover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忸怩不安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忐忑不安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她一向性格内向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不愿意出头露面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现在要站在他人面前陈述自己的看法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显得</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忸怩不安</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丁某说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自己一直在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忐忑不安</a:t>
            </a:r>
            <a:r>
              <a:rPr lang="zh-CN" altLang="zh-CN" sz="2200" dirty="0">
                <a:solidFill>
                  <a:srgbClr val="000000"/>
                </a:solidFill>
                <a:latin typeface="Times New Roman" panose="02020603050405020304" pitchFamily="18" charset="0"/>
                <a:cs typeface="Times New Roman" panose="02020603050405020304" pitchFamily="18" charset="0"/>
              </a:rPr>
              <a:t>中度过。直到几天前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黄石港公安分局治安巡防的民警在例行巡查时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发现丁某竟是网上通缉的犯罪嫌疑人。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不自在、拘束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但词义的侧重点不同。忸怩不安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指因不好意思而不大方、不安定的样子。忐忑不安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指心神不定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内心不安定的样子。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638801" y="255538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464226" y="296390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74984853"/>
      </p:ext>
    </p:extLst>
  </p:cSld>
  <p:clrMapOvr>
    <a:masterClrMapping/>
  </p:clrMapOvr>
  <mc:AlternateContent xmlns:mc="http://schemas.openxmlformats.org/markup-compatibility/2006" xmlns:p14="http://schemas.microsoft.com/office/powerpoint/2010/main">
    <mc:Choice Requires="p14">
      <p:transition spd="slow" p14:dur="1100">
        <p:pull dir="lu"/>
      </p:transition>
    </mc:Choice>
    <mc:Fallback xmlns="">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wipe(down)">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48456" y="1194171"/>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大堰河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是我的保姆。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她的名字就是生她的村庄的名字。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这是全诗的前两行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交代了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与大堰河的关系。大堰河是卑微得连自己的姓名都没有的穷苦劳动妇女。她贫穷得靠出卖乳汁和汗水谋生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社会地位低下。但诗人为什么不想念自己的父母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却想念一个连名字都没有的普通农妇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大堰河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这里设置悬念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能引起读者的阅读兴趣。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你的被雪压着的草盖的坟墓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你的关闭了的故居檐头的枯死的瓦菲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你的被典押了的一丈平方的园地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你的门前的长了青苔的石椅。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这四行诗选取了一组凄凉的意象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采用侧面描写的方法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通过想象和联想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描绘了一组冷落凄清的画面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荒凉的坟墓、冷落的故居、被典押了的园地、长了青苔的石椅。诗人通过一组排比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通过对悲惨凄凉气氛的浓重渲染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深切地抒发了对保姆大堰河的思念和哀悼之情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并由此自然地引出下文对大堰河悲惨一生的回忆。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617129"/>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大堰河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深爱着她的乳儿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在年节里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为了他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忙着切那冬米的糖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而她的娇美的媳妇亲切地叫她</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婆婆</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这几行诗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进一步写大堰河对她的乳儿真挚的爱。诗人通过几个富有典型意义的细节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真切地表现了她对乳儿的感情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年节里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她为乳儿忙着切冬米的糖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把乳儿画的大红大绿的关云长贴在显要的位置上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她情不自禁地逢人便夸赞自己的乳儿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就连做梦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也盼望乳儿得到幸福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尽管这美妙的梦境连对人说都不可能。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这几个感人的细节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反映出大堰河像爱她自己的儿子一样爱她的乳儿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充分表现了大堰河美丽丰富的内心世界。这美丽的梦境和后文她死时的凄惨形成对比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增强了悲剧气氛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增强了感染力。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11521919"/>
      </p:ext>
    </p:extLst>
  </p:cSld>
  <p:clrMapOvr>
    <a:masterClrMapping/>
  </p:clrMapOvr>
  <mc:AlternateContent xmlns:mc="http://schemas.openxmlformats.org/markup-compatibility/2006" xmlns:p14="http://schemas.microsoft.com/office/powerpoint/2010/main">
    <mc:Choice Requires="p14">
      <p:transition spd="slow" p14:dur="2000">
        <p:strips/>
      </p:transition>
    </mc:Choice>
    <mc:Fallback xmlns="">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wipe(down)">
                                      <p:cBhvr>
                                        <p:cTn id="1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呈给你黄土下紫色的灵魂。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紫色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是高贵的象征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它深沉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不显眼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不张扬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就像大堰河。大堰河是一个没有地位的农村妇女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甚至没有正式的名字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是个童养媳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但她一样拥有伟大无私的母爱和纯朴善良的高贵品质。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在这行诗里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诗人把对大堰河的情感和评价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巧妙地借助色彩表达出来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从而唤起了读者的联想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让读者通过联想去领悟、理解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体味其中的内涵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这远比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高贵的灵魂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伟大的灵魂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要含蓄典雅得多。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29122492"/>
      </p:ext>
    </p:extLst>
  </p:cSld>
  <p:clrMapOvr>
    <a:masterClrMapping/>
  </p:clrMapOvr>
  <mc:AlternateContent xmlns:mc="http://schemas.openxmlformats.org/markup-compatibility/2006" xmlns:p14="http://schemas.microsoft.com/office/powerpoint/2010/main">
    <mc:Choice Requires="p14">
      <p:transition spd="slow" p14:dur="20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8655"/>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这</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是一首抒情诗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却有大量对生活细节的描写。你怎样看待诗中抒情与描写的关系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这首抒情诗中出现的大量生活细节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是作为诗歌的描述性意象出现的。诗歌常见的是比喻性意象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如《雨巷》中的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作为诗人迷茫追求的象征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是带有比喻色彩的意象。而描述性意象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就像这首诗中多次出现的对真实场景的再现、对生活细节的描写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它们构成了一幅幅画面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由诗人饱含深情的笔墨把它们化成叙事性的诗句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给人强烈的画面感和情感冲击力。如诗的第四节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开头和结尾都是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你用你厚大的手掌把我抱在怀里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抚摸我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。在这两句之间连用八个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在你</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组成的排比句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每一句都是对大堰河日常生活的一种描述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在这些描述里浓浓地浸透着诗人对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的赤子之情。可以说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这首诗中的描写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也是作者情感抒发的一种方式。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7" name="V13.eps" descr="id:2147494665;FounderCES"/>
          <p:cNvPicPr/>
          <p:nvPr/>
        </p:nvPicPr>
        <p:blipFill>
          <a:blip r:embed="rId6"/>
          <a:stretch>
            <a:fillRect/>
          </a:stretch>
        </p:blipFill>
        <p:spPr>
          <a:xfrm>
            <a:off x="1331640" y="1340768"/>
            <a:ext cx="6192688" cy="5066745"/>
          </a:xfrm>
          <a:prstGeom prst="rect">
            <a:avLst/>
          </a:prstGeom>
        </p:spPr>
      </p:pic>
    </p:spTree>
    <p:extLst>
      <p:ext uri="{BB962C8B-B14F-4D97-AF65-F5344CB8AC3E}">
        <p14:creationId xmlns:p14="http://schemas.microsoft.com/office/powerpoint/2010/main" val="4076317821"/>
      </p:ext>
    </p:extLst>
  </p:cSld>
  <p:clrMapOvr>
    <a:masterClrMapping/>
  </p:clrMapOvr>
  <mc:AlternateContent xmlns:mc="http://schemas.openxmlformats.org/markup-compatibility/2006" xmlns:p14="http://schemas.microsoft.com/office/powerpoint/2010/main">
    <mc:Choice Requires="p14">
      <p:transition spd="slow" p14:dur="1300">
        <p:wipe dir="u"/>
      </p:transition>
    </mc:Choice>
    <mc:Fallback xmlns="">
      <p:transition spd="slow">
        <p:wipe dir="u"/>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632197"/>
            <a:ext cx="8128000" cy="410105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巧用修辞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酣畅抒情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《大堰河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我的保姆》是一首抒情诗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但它是通过叙事来抒情的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在娓娓动情的陈述之中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表达了诗人对大堰河深沉的爱。全诗不断使用排比、反复的修辞手法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使这种感情更加凝重、隽永。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诗中多次运用排比的修辞手法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使内容凝练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形式整齐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节奏鲜明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气势酣畅。全诗共</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节运用了排比。它们或再现大堰河的勤劳忙碌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或展现大堰河的乐观豁达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或描绘大堰河对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的亲昵疼爱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或写她死后亲人的悲痛欲绝。这些排比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犹如汹涌的情感巨浪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把诗人对大堰河的怀念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对旧社会的诅咒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表现得淋漓尽致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动人心魄。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20600482"/>
      </p:ext>
    </p:extLst>
  </p:cSld>
  <p:clrMapOvr>
    <a:masterClrMapping/>
  </p:clrMapOvr>
  <mc:AlternateContent xmlns:mc="http://schemas.openxmlformats.org/markup-compatibility/2006" xmlns:p14="http://schemas.microsoft.com/office/powerpoint/2010/main">
    <mc:Choice Requires="p14">
      <p:transition spd="slow" p14:dur="1300">
        <p:split orient="vert" dir="in"/>
      </p:transition>
    </mc:Choice>
    <mc:Fallback xmlns="">
      <p:transition spd="slow">
        <p:split orient="vert" dir="in"/>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2187852"/>
            <a:ext cx="8128000" cy="289733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为了加强情感和凸显旋律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诗中还大量运用了反复的修辞手法。如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大堰河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今天我看到雪使我想起了你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节的首尾反复出现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节首点明本节主旨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节末再次回应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对大堰河的深切怀念之情。又如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你用你厚大的手掌把我抱在怀里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抚摸我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用在第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节的开头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写出大堰河对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的喜爱呵护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节末再次回应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突出并强化了大堰河对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同时也传达出诗人内心缠绵的思绪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与大堰河之间的情意描写得细腻深切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哀婉动人。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6446042"/>
      </p:ext>
    </p:extLst>
  </p:cSld>
  <p:clrMapOvr>
    <a:masterClrMapping/>
  </p:clrMapOvr>
  <mc:AlternateContent xmlns:mc="http://schemas.openxmlformats.org/markup-compatibility/2006" xmlns:p14="http://schemas.microsoft.com/office/powerpoint/2010/main">
    <mc:Choice Requires="p14">
      <p:transition spd="slow" p14:dur="1300">
        <p:wipe dir="u"/>
      </p:transition>
    </mc:Choice>
    <mc:Fallback xmlns="">
      <p:transition spd="slow">
        <p:wipe dir="u"/>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美文品读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41956"/>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当我们想家的时候</a:t>
            </a:r>
            <a:r>
              <a:rPr lang="en-US" altLang="zh-CN" sz="2200" dirty="0">
                <a:solidFill>
                  <a:srgbClr val="000000"/>
                </a:solidFill>
                <a:latin typeface="NEU-BZ-S92"/>
                <a:ea typeface="方正宋黑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毕淑敏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常常想家。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当我们想家的时候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其实是想起了母亲。当我们想起母亲的时候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其实是想起了无边无际云蒸霞蔚的爱。当我们想起爱的时候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其实是想起了如天宇般宽广淳厚的温暖和一种伟大神圣的责任。当我们想起责任的时候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其实是在宁静致远地思索人生的真谛和生命的尊严。</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世上没有关于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的节日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好在有一个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让我们飘荡的心有所附丽。每年这一天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人们心心相印地隆重纪念这个民间节日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感念一种饱含沧桑的爱。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strips dir="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每个人的心中都有一个完美的女神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她不是别人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就是自己的母亲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老舍先生歌颂过她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胡适先生赞美过她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朱德元帅怀念过她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是她给我们拭去眼角的泪水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是她教我们开口说第一句话。她可能不美丽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但美丽形容不了她的容颜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她可能一生贫寒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但贫寒更能彰显她的伟大。大堰河就是这样的一位母亲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她是诗人艾青的保姆。她出身贫寒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甚至没有名字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她最终因饥寒贫病而死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但她却给了诗人无私的爱。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pull/>
      </p:transition>
    </mc:Choice>
    <mc:Fallback xmlns="">
      <p:transition spd="slow">
        <p:pull/>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16205"/>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最初发起为母亲设定一个节日的人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定是一位成年的男人或是女人。太小的孩子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我以为是无法理解母爱的。婴儿的热爱的涌起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更多的是源于一种生命本能的驱动。孩子从母亲那里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得到最初的食物和衣着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看到世上第一张欢颜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听到人间第一句笑语</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小小的心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像一只薄而透明的钵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盛满了乳色的爱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悄悄涟漪着。以孩子的智力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必认为这些都是上天无缘无故倾倒的玉液琼浆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是与生俱来的赠品。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作为施与的一方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母爱有时也是本能以至盲目愚蠢的代名词。母爱单纯也复杂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清澈也浑浊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博大也狭窄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无偿也有偿。体验这种以血为缘的爱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感知它的厚重深远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纪念它的无私无畏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弘扬它的旗幡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播撒它的甘霖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需要灵敏的悟力和细腻的柔情。世人只知给予艰难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其实接受也非易事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需要虚怀若谷的智慧。只有容纳得多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才有可能付出得多。对于早年无爱的生命来说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就像没有河溪汇入的干涸之库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无法想见在旱魃猖獗时会有泉眼喷涌。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55098850"/>
      </p:ext>
    </p:extLst>
  </p:cSld>
  <p:clrMapOvr>
    <a:masterClrMapping/>
  </p:clrMapOvr>
  <p:transition spd="slow">
    <p:strips dir="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80663"/>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母亲于是成为了一种象征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她是低垂的五谷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她是无尽的蚕丝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她是冬天的羽毛和夏天的流萤。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她是河岸的绿柳依依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她是麦田的白雪皑皑。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她是永不熄灭的炉火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她是不肯降下毫厘的期望标杆。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她是成绩单上的一个签名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她是风雨中代人受过的老墙。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她是记忆中永恒年轻的剪影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她是飓风中无可撼动水波不兴的风眼。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母爱并不仅仅从生育这一生理过程中得来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她是心灵的产物而不是子宫的产物。生育只是母爱的土壤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它可以贫瘠也可以富饶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可以繁衍灵芝也可滋生稗草。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我愿把人类那种最崇高而结晶的挚爱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无论来自男女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统称为母爱。母爱如盐。盐主要是来自大海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母爱最主要的蕴含地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当然是母亲了。但世上还有湖盐、井盐、岩盐、池盐</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66004390"/>
      </p:ext>
    </p:extLst>
  </p:cSld>
  <p:clrMapOvr>
    <a:masterClrMapping/>
  </p:clrMapOvr>
  <p:transition spd="slow">
    <p:cover dir="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51413"/>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母爱并不是母亲的专利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它是人类所有最美好最无私最博大的爱的总命名。比如未生育的女子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也会富含母爱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像医家泰斗林巧稚大夫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她的双手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便是摆渡万婴安达人世的慈航。在人类的发展史上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更有无数志士仁人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把无边的爱意和关怀倾泻人寰。那爱纯正灼热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至今散发着炙烤肺腑的力度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促人们警醒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激人们向前。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无论我们是男人还是女人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成人还是少年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我们都曾欢欣地接受过母爱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我们也都可以成为撒播母爱的源泉。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摘自《晚晴》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什么是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不同的人可能有不同的理解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但无论是谁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都不可否认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是施与与获得母爱的重要场所。施与是一种本性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获得是一种幸福。作者正是基于对家、对母爱的这种深刻认识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抒发了对母爱的赞美之情。文中比喻、排比修辞手法的运用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不仅彰显了文采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也增强了文章的抒情性。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27224790"/>
      </p:ext>
    </p:extLst>
  </p:cSld>
  <p:clrMapOvr>
    <a:masterClrMapping/>
  </p:clrMapOvr>
  <p:transition spd="slow">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在中国整个</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世纪诗歌史上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最让人感动的诗人是艾青。艾青的诗歌是为时代立言、为人民请命的诗。他不仅控诉罪恶、揭露黑暗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而且热爱光明、向往幸福、懂得感恩。《大堰河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我的保姆》作为艾青的成名作和代表作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其实就是一首感恩之歌。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懂得感恩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是一个人有良知的标志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学会感恩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是一个人走向成熟的标志。围绕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母爱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我们可积累以下写作素材。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fade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裴春亮曾是一个饱受磨难的苦命娃</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岁之前几乎没有穿过鞋子</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岁那年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他辍学打工</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父亲去世了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乡亲们帮他安葬了父亲。他家遇到种种不幸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都是在乡亲们的帮助下渡过了难关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乡亲们的亲情在他幼小的心田里播下了感恩的种子。面对重重灾难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他不甘贫困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奋发图强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从艰难困苦的包围中闯出一条生路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岁的时候打拼出一片崭新的天地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成了远近闻名的农民企业家。裴春亮致富不忘报恩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创业回报乡邻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他经常慷慨解囊扶危济困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力尽所能地帮助周围困难群众。裴春亮个人出资给村里每家盖一套新房子。在带领大家兴建裴寨新村的同时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多方引资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创办环保节能水泥厂。裴春亮要带领村民共奔小康。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31024332"/>
      </p:ext>
    </p:extLst>
  </p:cSld>
  <p:clrMapOvr>
    <a:masterClrMapping/>
  </p:clrMapOvr>
  <p:transition spd="slow">
    <p:split orient="vert" dir="in"/>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822438"/>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他们得不到母爱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我就当他们的妈。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a:t>
            </a:r>
            <a:r>
              <a:rPr lang="en-US" altLang="zh-CN" sz="2200" dirty="0">
                <a:solidFill>
                  <a:srgbClr val="000000"/>
                </a:solidFill>
                <a:latin typeface="Times New Roman" panose="02020603050405020304" pitchFamily="18" charset="0"/>
                <a:cs typeface="Times New Roman" panose="02020603050405020304" pitchFamily="18" charset="0"/>
              </a:rPr>
              <a:t>2003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年接过第一个弃婴开始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她已承担了</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多个弃婴的抚养义务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现在仍有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朵朵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和一名</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岁男孩生活在她家。十几年来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孩子无论大小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健康与否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无论白天黑夜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午仁翠都不厌其烦抱着哄着。一天天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一年年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在她的精心呵护下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一个个不幸的小生命相继获得了新生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快乐成长。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家中年迈多病、行动不便的丈夫和高位截瘫的儿子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本来就让这位勤劳善良的老妈妈忙得很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如今再加上这些身体有残疾的弃婴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日渐苍老的农家妇女不但没发愁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反而总能让所有的事井井有条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顺顺当当。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01183278"/>
      </p:ext>
    </p:extLst>
  </p:cSld>
  <p:clrMapOvr>
    <a:masterClrMapping/>
  </p:clrMapOvr>
  <p:transition spd="slow">
    <p:wipe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午仁翠的付出得到了全社会的赞扬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党和政府给了她很高的荣誉</a:t>
            </a:r>
            <a:r>
              <a:rPr lang="en-US" altLang="zh-CN" sz="2200" dirty="0">
                <a:solidFill>
                  <a:srgbClr val="000000"/>
                </a:solidFill>
                <a:latin typeface="Times New Roman" panose="02020603050405020304" pitchFamily="18" charset="0"/>
                <a:cs typeface="Times New Roman" panose="02020603050405020304" pitchFamily="18" charset="0"/>
              </a:rPr>
              <a:t>,2010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月授予她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首届感动稷山十大道德模范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的光荣称号</a:t>
            </a:r>
            <a:r>
              <a:rPr lang="en-US" altLang="zh-CN" sz="2200" dirty="0">
                <a:solidFill>
                  <a:srgbClr val="000000"/>
                </a:solidFill>
                <a:latin typeface="Times New Roman" panose="02020603050405020304" pitchFamily="18" charset="0"/>
                <a:cs typeface="Times New Roman" panose="02020603050405020304" pitchFamily="18" charset="0"/>
              </a:rPr>
              <a:t>,2010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月授予她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稷山县孝亲敬老模范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的光荣称号</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月授予她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抚幼助孤模范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的光荣称号</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月授予她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老有所为先进个人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的光荣称号</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月授予她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最美稷山人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的光荣称号</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月又授予她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十佳慈母贤妻孝子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的光荣称号。面对人们的赞誉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午仁翠没有骄傲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反而更加细心耐心地照顾着每一个可怜的弃婴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给他们更多的温暖和爱。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77432483"/>
      </p:ext>
    </p:extLst>
  </p:cSld>
  <p:clrMapOvr>
    <a:masterClrMapping/>
  </p:clrMapOvr>
  <p:transition spd="slow">
    <p:cover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《大堰河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我的保姆》是现代著名诗人艾青献给乳母的一首颂歌。这首诗以诗人幼年的生活为背景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展示了旧中国农村凋敝衰败的景象和勤劳善良的中国农民的凄苦人生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塑造了一个出身低微、地位低下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却有着金子般美好心灵的母亲形象。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69646"/>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据说艾青的母亲生他时难产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算命先生说他会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克死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因此他出生不久就被送到一位贫苦农民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大堰河家里抚养。</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岁时艾青被领回家中开始读书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但依然受到冷遇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不准称自己的父母为爸爸妈妈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只准叫叔叔婶婶。他自己说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他是在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被冷漠、被歧视的空气中长大的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1932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艾青加入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中国左翼美术家联盟</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月因参加进步的美术活动而被捕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国民党政府以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宣传与三民主义不相容主义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危害民国紧急治罪法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为罪名判处艾青有期徒刑</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年。被捕之后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狱中生活使他由绘画转向了新诗写作。他开始大量写诗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托人带出发表。</a:t>
            </a:r>
            <a:r>
              <a:rPr lang="en-US" altLang="zh-CN" sz="2200" dirty="0">
                <a:solidFill>
                  <a:srgbClr val="000000"/>
                </a:solidFill>
                <a:latin typeface="Times New Roman" panose="02020603050405020304" pitchFamily="18" charset="0"/>
                <a:cs typeface="Times New Roman" panose="02020603050405020304" pitchFamily="18" charset="0"/>
              </a:rPr>
              <a:t>1933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月的一天早晨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牢房阴冷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铁窗临风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窗外大雪飞舞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望着漫天飞舞的雪花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这位只有</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cs typeface="Times New Roman" panose="02020603050405020304" pitchFamily="18" charset="0"/>
              </a:rPr>
              <a:t>岁的诗人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不禁想起了用乳汁把他养大成人的保姆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便写下了这首《大堰河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我的保姆》。这是诗人第一次用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艾青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这个名字写诗。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99638002"/>
      </p:ext>
    </p:extLst>
  </p:cSld>
  <p:clrMapOvr>
    <a:masterClrMapping/>
  </p:clrMapOvr>
  <p:transition spd="slow">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4049345"/>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艾青</a:t>
            </a:r>
            <a:r>
              <a:rPr lang="en-US" altLang="zh-CN" sz="2200" dirty="0">
                <a:solidFill>
                  <a:srgbClr val="000000"/>
                </a:solidFill>
                <a:latin typeface="Times New Roman" panose="02020603050405020304" pitchFamily="18" charset="0"/>
                <a:cs typeface="Times New Roman" panose="02020603050405020304" pitchFamily="18" charset="0"/>
              </a:rPr>
              <a:t>(1910—1996),</a:t>
            </a:r>
            <a:r>
              <a:rPr lang="zh-CN" altLang="zh-CN" sz="2200" dirty="0">
                <a:solidFill>
                  <a:srgbClr val="000000"/>
                </a:solidFill>
                <a:latin typeface="Times New Roman" panose="02020603050405020304" pitchFamily="18" charset="0"/>
                <a:cs typeface="Times New Roman" panose="02020603050405020304" pitchFamily="18" charset="0"/>
              </a:rPr>
              <a:t>原名蒋海澄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现代著名诗人。主要作品有《大堰河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我的保姆》《黎明的通知》《北方》等。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七月诗派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我国现代文学史上很有影响的一个诗歌流派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因胡风主编的文艺期刊《七月》而得名。七月诗派在创作上坚持现实主义原则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主张诗人到现实生活中去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强调艺术性而不作唯美的追求。代表诗人有艾青、胡风、田间、牛汉等。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V12.eps" descr="id:2147494586;FounderCES"/>
          <p:cNvPicPr/>
          <p:nvPr/>
        </p:nvPicPr>
        <p:blipFill>
          <a:blip r:embed="rId4"/>
          <a:stretch>
            <a:fillRect/>
          </a:stretch>
        </p:blipFill>
        <p:spPr>
          <a:xfrm>
            <a:off x="3131840" y="1268760"/>
            <a:ext cx="1872208" cy="2778210"/>
          </a:xfrm>
          <a:prstGeom prst="rect">
            <a:avLst/>
          </a:prstGeom>
        </p:spPr>
      </p:pic>
    </p:spTree>
    <p:extLst>
      <p:ext uri="{BB962C8B-B14F-4D97-AF65-F5344CB8AC3E}">
        <p14:creationId xmlns:p14="http://schemas.microsoft.com/office/powerpoint/2010/main" val="3112455067"/>
      </p:ext>
    </p:extLst>
  </p:cSld>
  <p:clrMapOvr>
    <a:masterClrMapping/>
  </p:clrMapOvr>
  <p:transition spd="slow">
    <p:strips dir="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46726"/>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176516154"/>
              </p:ext>
            </p:extLst>
          </p:nvPr>
        </p:nvGraphicFramePr>
        <p:xfrm>
          <a:off x="508000" y="1763641"/>
          <a:ext cx="8128000" cy="5387741"/>
        </p:xfrm>
        <a:graphic>
          <a:graphicData uri="http://schemas.openxmlformats.org/presentationml/2006/ole">
            <mc:AlternateContent xmlns:mc="http://schemas.openxmlformats.org/markup-compatibility/2006">
              <mc:Choice xmlns:v="urn:schemas-microsoft-com:vml" Requires="v">
                <p:oleObj spid="_x0000_s30729" name="文档" r:id="rId6" imgW="3893887" imgH="2581469" progId="Word.Document.12">
                  <p:embed/>
                </p:oleObj>
              </mc:Choice>
              <mc:Fallback>
                <p:oleObj name="文档" r:id="rId6" imgW="3893887" imgH="2581469" progId="Word.Document.12">
                  <p:embed/>
                  <p:pic>
                    <p:nvPicPr>
                      <p:cNvPr id="0" name=""/>
                      <p:cNvPicPr/>
                      <p:nvPr/>
                    </p:nvPicPr>
                    <p:blipFill>
                      <a:blip r:embed="rId7"/>
                      <a:stretch>
                        <a:fillRect/>
                      </a:stretch>
                    </p:blipFill>
                    <p:spPr>
                      <a:xfrm>
                        <a:off x="508000" y="1763641"/>
                        <a:ext cx="8128000" cy="5387741"/>
                      </a:xfrm>
                      <a:prstGeom prst="rect">
                        <a:avLst/>
                      </a:prstGeom>
                    </p:spPr>
                  </p:pic>
                </p:oleObj>
              </mc:Fallback>
            </mc:AlternateContent>
          </a:graphicData>
        </a:graphic>
      </p:graphicFrame>
    </p:spTree>
    <p:extLst>
      <p:ext uri="{BB962C8B-B14F-4D97-AF65-F5344CB8AC3E}">
        <p14:creationId xmlns:p14="http://schemas.microsoft.com/office/powerpoint/2010/main" val="938876198"/>
      </p:ext>
    </p:extLst>
  </p:cSld>
  <p:clrMapOvr>
    <a:masterClrMapping/>
  </p:clrMapOvr>
  <p:transition spd="slow">
    <p:cover dir="l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772816"/>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3" name="对象 2"/>
          <p:cNvGraphicFramePr>
            <a:graphicFrameLocks noChangeAspect="1"/>
          </p:cNvGraphicFramePr>
          <p:nvPr>
            <p:extLst>
              <p:ext uri="{D42A27DB-BD31-4B8C-83A1-F6EECF244321}">
                <p14:modId xmlns:p14="http://schemas.microsoft.com/office/powerpoint/2010/main" val="2180114664"/>
              </p:ext>
            </p:extLst>
          </p:nvPr>
        </p:nvGraphicFramePr>
        <p:xfrm>
          <a:off x="508000" y="2348880"/>
          <a:ext cx="8128000" cy="3412899"/>
        </p:xfrm>
        <a:graphic>
          <a:graphicData uri="http://schemas.openxmlformats.org/presentationml/2006/ole">
            <mc:AlternateContent xmlns:mc="http://schemas.openxmlformats.org/markup-compatibility/2006">
              <mc:Choice xmlns:v="urn:schemas-microsoft-com:vml" Requires="v">
                <p:oleObj spid="_x0000_s7197" name="文档" r:id="rId6" imgW="3893887" imgH="1635422" progId="Word.Document.12">
                  <p:embed/>
                </p:oleObj>
              </mc:Choice>
              <mc:Fallback>
                <p:oleObj name="文档" r:id="rId6" imgW="3893887" imgH="1635422" progId="Word.Document.12">
                  <p:embed/>
                  <p:pic>
                    <p:nvPicPr>
                      <p:cNvPr id="0" name=""/>
                      <p:cNvPicPr/>
                      <p:nvPr/>
                    </p:nvPicPr>
                    <p:blipFill>
                      <a:blip r:embed="rId7"/>
                      <a:stretch>
                        <a:fillRect/>
                      </a:stretch>
                    </p:blipFill>
                    <p:spPr>
                      <a:xfrm>
                        <a:off x="508000" y="2348880"/>
                        <a:ext cx="8128000" cy="3412899"/>
                      </a:xfrm>
                      <a:prstGeom prst="rect">
                        <a:avLst/>
                      </a:prstGeom>
                    </p:spPr>
                  </p:pic>
                </p:oleObj>
              </mc:Fallback>
            </mc:AlternateContent>
          </a:graphicData>
        </a:graphic>
      </p:graphicFrame>
    </p:spTree>
    <p:extLst>
      <p:ext uri="{BB962C8B-B14F-4D97-AF65-F5344CB8AC3E}">
        <p14:creationId xmlns:p14="http://schemas.microsoft.com/office/powerpoint/2010/main" val="2994052892"/>
      </p:ext>
    </p:extLst>
  </p:cSld>
  <p:clrMapOvr>
    <a:masterClrMapping/>
  </p:clrMapOvr>
  <mc:AlternateContent xmlns:mc="http://schemas.openxmlformats.org/markup-compatibility/2006" xmlns:p14="http://schemas.microsoft.com/office/powerpoint/2010/main">
    <mc:Choice Requires="p14">
      <p:transition spd="slow" p14:dur="1100">
        <p:pull dir="d"/>
      </p:transition>
    </mc:Choice>
    <mc:Fallback xmlns="">
      <p:transition spd="slow">
        <p:pull dir="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瓦菲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生长在瓦缝中的野草。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忸怩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形容不好意思或不大方的样子。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凌侮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欺侮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侮辱。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叱骂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责骂。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飘泊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随波浮动或停泊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比喻流落在外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四处流浪。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赞美诗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基督教徒赞美上帝或颂扬教义的诗歌。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85805196"/>
      </p:ext>
    </p:extLst>
  </p:cSld>
  <p:clrMapOvr>
    <a:masterClrMapping/>
  </p:clrMapOvr>
  <mc:AlternateContent xmlns:mc="http://schemas.openxmlformats.org/markup-compatibility/2006" xmlns:p14="http://schemas.microsoft.com/office/powerpoint/2010/main">
    <mc:Choice Requires="p14">
      <p:transition spd="slow" p14:dur="1100">
        <p:blinds dir="vert"/>
      </p:transition>
    </mc:Choice>
    <mc:Fallback xmlns="">
      <p:transition spd="slow">
        <p:blinds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93240"/>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熟识</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熟悉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熟习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张某谎称自己</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熟识</a:t>
            </a:r>
            <a:r>
              <a:rPr lang="zh-CN" altLang="zh-CN" sz="2200" dirty="0">
                <a:solidFill>
                  <a:srgbClr val="000000"/>
                </a:solidFill>
                <a:latin typeface="Times New Roman" panose="02020603050405020304" pitchFamily="18" charset="0"/>
                <a:cs typeface="Times New Roman" panose="02020603050405020304" pitchFamily="18" charset="0"/>
              </a:rPr>
              <a:t>公司高管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能帮经销商牵线搭桥促成合作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半年内竟骗取松阳县经销商王某</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cs typeface="Times New Roman" panose="02020603050405020304" pitchFamily="18" charset="0"/>
              </a:rPr>
              <a:t>万余元。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派老王去没有别的意思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就因为他对那里的情况</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熟悉</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熟习</a:t>
            </a:r>
            <a:r>
              <a:rPr lang="zh-CN" altLang="zh-CN" sz="2200" dirty="0">
                <a:solidFill>
                  <a:srgbClr val="000000"/>
                </a:solidFill>
                <a:latin typeface="Times New Roman" panose="02020603050405020304" pitchFamily="18" charset="0"/>
                <a:cs typeface="Times New Roman" panose="02020603050405020304" pitchFamily="18" charset="0"/>
              </a:rPr>
              <a:t>业务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作风正派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是每一个员工必须做到的。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熟练、透彻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但使用对象不同。熟识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对某人认识得比较久或对某种事物了解得比较透彻。熟悉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知道得清楚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使知道得清楚。熟习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对某种技术或学问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学习得很熟练或了解得很深刻。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843808" y="2453939"/>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804248" y="3264445"/>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50494" y="3665803"/>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56180347"/>
      </p:ext>
    </p:extLst>
  </p:cSld>
  <p:clrMapOvr>
    <a:masterClrMapping/>
  </p:clrMapOvr>
  <mc:AlternateContent xmlns:mc="http://schemas.openxmlformats.org/markup-compatibility/2006" xmlns:p14="http://schemas.microsoft.com/office/powerpoint/2010/main">
    <mc:Choice Requires="p14">
      <p:transition spd="slow" p14:dur="1100">
        <p:cover dir="ru"/>
      </p:transition>
    </mc:Choice>
    <mc:Fallback xmlns="">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wipe(down)">
                                      <p:cBhvr>
                                        <p:cTn id="2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239</TotalTime>
  <Words>3250</Words>
  <Application>Microsoft Office PowerPoint</Application>
  <PresentationFormat>全屏显示(4:3)</PresentationFormat>
  <Paragraphs>127</Paragraphs>
  <Slides>26</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26</vt:i4>
      </vt:variant>
    </vt:vector>
  </HeadingPairs>
  <TitlesOfParts>
    <vt:vector size="40"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3　大堰河——我的保姆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31</cp:revision>
  <dcterms:created xsi:type="dcterms:W3CDTF">2015-04-23T00:36:31Z</dcterms:created>
  <dcterms:modified xsi:type="dcterms:W3CDTF">2017-03-01T07:32:56Z</dcterms:modified>
</cp:coreProperties>
</file>