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74" r:id="rId2"/>
    <p:sldId id="263" r:id="rId3"/>
    <p:sldId id="264" r:id="rId4"/>
    <p:sldId id="317" r:id="rId5"/>
    <p:sldId id="350" r:id="rId6"/>
    <p:sldId id="267" r:id="rId7"/>
    <p:sldId id="268" r:id="rId8"/>
    <p:sldId id="295" r:id="rId9"/>
    <p:sldId id="335" r:id="rId10"/>
    <p:sldId id="336" r:id="rId11"/>
    <p:sldId id="337" r:id="rId12"/>
    <p:sldId id="265" r:id="rId13"/>
    <p:sldId id="340" r:id="rId14"/>
    <p:sldId id="341" r:id="rId15"/>
    <p:sldId id="266" r:id="rId16"/>
    <p:sldId id="352" r:id="rId17"/>
    <p:sldId id="269" r:id="rId18"/>
    <p:sldId id="339" r:id="rId19"/>
    <p:sldId id="344" r:id="rId20"/>
    <p:sldId id="270" r:id="rId21"/>
    <p:sldId id="345" r:id="rId22"/>
    <p:sldId id="346" r:id="rId23"/>
    <p:sldId id="347" r:id="rId24"/>
    <p:sldId id="271" r:id="rId25"/>
    <p:sldId id="348" r:id="rId26"/>
    <p:sldId id="349" r:id="rId27"/>
    <p:sldId id="353" r:id="rId2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2017-03-01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20.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2.xml"/><Relationship Id="rId5" Type="http://schemas.openxmlformats.org/officeDocument/2006/relationships/slide" Target="../slides/slide3.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0.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2.xml"/><Relationship Id="rId5" Type="http://schemas.openxmlformats.org/officeDocument/2006/relationships/slide" Target="../slides/slide3.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0.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2.xml"/><Relationship Id="rId5" Type="http://schemas.openxmlformats.org/officeDocument/2006/relationships/image" Target="../media/image5.png"/><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0.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2.xml"/><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5"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3"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543337" y="-27384"/>
              <a:ext cx="1443037" cy="880109"/>
            </a:xfrm>
            <a:prstGeom prst="rect">
              <a:avLst/>
            </a:prstGeom>
          </p:spPr>
        </p:pic>
        <p:sp>
          <p:nvSpPr>
            <p:cNvPr id="30"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12</a:t>
            </a:r>
            <a:r>
              <a:rPr lang="en-US" altLang="zh-CN" sz="1600" dirty="0" smtClean="0"/>
              <a:t>*</a:t>
            </a:r>
            <a:r>
              <a:rPr lang="zh-CN" altLang="zh-CN" sz="1600" dirty="0" smtClean="0"/>
              <a:t>　飞向太空的航程</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1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1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6.xml"/><Relationship Id="rId6" Type="http://schemas.openxmlformats.org/officeDocument/2006/relationships/image" Target="../media/image11.jpeg"/><Relationship Id="rId5" Type="http://schemas.openxmlformats.org/officeDocument/2006/relationships/slide" Target="slide18.xml"/><Relationship Id="rId4" Type="http://schemas.openxmlformats.org/officeDocument/2006/relationships/slide" Target="slide17.xml"/></Relationships>
</file>

<file path=ppt/slides/_rels/slide1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1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package" Target="../embeddings/Microsoft_Word___1.docx"/><Relationship Id="rId5" Type="http://schemas.openxmlformats.org/officeDocument/2006/relationships/oleObject" Target="../embeddings/oleObject1.bin"/><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0.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12</a:t>
            </a:r>
            <a:r>
              <a:rPr lang="en-US" altLang="zh-CN" dirty="0"/>
              <a:t>*</a:t>
            </a:r>
            <a:r>
              <a:rPr lang="zh-CN" altLang="zh-CN" dirty="0"/>
              <a:t>　飞向太空的航程</a:t>
            </a:r>
          </a:p>
        </p:txBody>
      </p:sp>
    </p:spTree>
    <p:extLst>
      <p:ext uri="{BB962C8B-B14F-4D97-AF65-F5344CB8AC3E}">
        <p14:creationId xmlns:p14="http://schemas.microsoft.com/office/powerpoint/2010/main" val="591445002"/>
      </p:ext>
    </p:extLst>
  </p:cSld>
  <p:clrMapOvr>
    <a:masterClrMapping/>
  </p:clrMapOvr>
  <p:transition spd="slow">
    <p:strips dir="l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制定</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制订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日公告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根据国家工信部发布的</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年第</a:t>
            </a:r>
            <a:r>
              <a:rPr lang="en-US" altLang="zh-CN" sz="2200" dirty="0">
                <a:solidFill>
                  <a:srgbClr val="000000"/>
                </a:solidFill>
                <a:latin typeface="Times New Roman" panose="02020603050405020304" pitchFamily="18" charset="0"/>
                <a:cs typeface="Times New Roman" panose="02020603050405020304" pitchFamily="18" charset="0"/>
              </a:rPr>
              <a:t>47</a:t>
            </a:r>
            <a:r>
              <a:rPr lang="zh-CN" altLang="zh-CN" sz="2200" dirty="0">
                <a:solidFill>
                  <a:srgbClr val="000000"/>
                </a:solidFill>
                <a:latin typeface="Times New Roman" panose="02020603050405020304" pitchFamily="18" charset="0"/>
                <a:cs typeface="Times New Roman" panose="02020603050405020304" pitchFamily="18" charset="0"/>
              </a:rPr>
              <a:t>号公告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公司主持和参与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制定</a:t>
            </a:r>
            <a:r>
              <a:rPr lang="zh-CN" altLang="zh-CN" sz="2200" dirty="0">
                <a:solidFill>
                  <a:srgbClr val="000000"/>
                </a:solidFill>
                <a:latin typeface="Times New Roman" panose="02020603050405020304" pitchFamily="18" charset="0"/>
                <a:cs typeface="Times New Roman" panose="02020603050405020304" pitchFamily="18" charset="0"/>
              </a:rPr>
              <a:t>的七项标准已经颁布实施。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国家发改委某项目管理中心主任在第五届新能源汽车峰会上表示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目前我国有</a:t>
            </a:r>
            <a:r>
              <a:rPr lang="en-US" altLang="zh-CN" sz="2200" dirty="0">
                <a:solidFill>
                  <a:srgbClr val="000000"/>
                </a:solidFill>
                <a:latin typeface="Times New Roman" panose="02020603050405020304" pitchFamily="18" charset="0"/>
                <a:cs typeface="Times New Roman" panose="02020603050405020304" pitchFamily="18" charset="0"/>
              </a:rPr>
              <a:t>77</a:t>
            </a:r>
            <a:r>
              <a:rPr lang="zh-CN" altLang="zh-CN" sz="2200" dirty="0">
                <a:solidFill>
                  <a:srgbClr val="000000"/>
                </a:solidFill>
                <a:latin typeface="Times New Roman" panose="02020603050405020304" pitchFamily="18" charset="0"/>
                <a:cs typeface="Times New Roman" panose="02020603050405020304" pitchFamily="18" charset="0"/>
              </a:rPr>
              <a:t>项电动汽车标准正在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制订</a:t>
            </a:r>
            <a:r>
              <a:rPr lang="zh-CN" altLang="zh-CN" sz="2200" dirty="0">
                <a:solidFill>
                  <a:srgbClr val="000000"/>
                </a:solidFill>
                <a:latin typeface="Times New Roman" panose="02020603050405020304" pitchFamily="18" charset="0"/>
                <a:cs typeface="Times New Roman" panose="02020603050405020304" pitchFamily="18" charset="0"/>
              </a:rPr>
              <a:t>或修订。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拟制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侧重于拟制的过程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侧重于最终确定。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915816" y="2974918"/>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414062" y="3789040"/>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44614046"/>
      </p:ext>
    </p:extLst>
  </p:cSld>
  <p:clrMapOvr>
    <a:masterClrMapping/>
  </p:clrMapOvr>
  <mc:AlternateContent xmlns:mc="http://schemas.openxmlformats.org/markup-compatibility/2006" xmlns:p14="http://schemas.microsoft.com/office/powerpoint/2010/main">
    <mc:Choice Requires="p14">
      <p:transition spd="slow" p14:dur="1100">
        <p:strips dir="ld"/>
      </p:transition>
    </mc:Choice>
    <mc:Fallback xmlns="">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wipe(down)">
                                      <p:cBhvr>
                                        <p:cTn id="1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惊天动地</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惊世骇俗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她没有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惊天动地</a:t>
            </a:r>
            <a:r>
              <a:rPr lang="zh-CN" altLang="zh-CN" sz="2200" dirty="0">
                <a:solidFill>
                  <a:srgbClr val="000000"/>
                </a:solidFill>
                <a:latin typeface="Times New Roman" panose="02020603050405020304" pitchFamily="18" charset="0"/>
                <a:cs typeface="Times New Roman" panose="02020603050405020304" pitchFamily="18" charset="0"/>
              </a:rPr>
              <a:t>的豪迈之举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也没有灿烂夺目的迷人光环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日复一日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她默默地坚守在自己的岗位上。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比赛中荷兰队虽然</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负于墨西哥队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但是这位曾有传闻要来江苏舜天的球星还是用一脚</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惊世骇俗</a:t>
            </a:r>
            <a:r>
              <a:rPr lang="zh-CN" altLang="zh-CN" sz="2200" dirty="0">
                <a:solidFill>
                  <a:srgbClr val="000000"/>
                </a:solidFill>
                <a:latin typeface="Times New Roman" panose="02020603050405020304" pitchFamily="18" charset="0"/>
                <a:cs typeface="Times New Roman" panose="02020603050405020304" pitchFamily="18" charset="0"/>
              </a:rPr>
              <a:t>的世界波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证明了自己的价值。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两词都有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但词义侧重点不同。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惊天动地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形容声音特别响亮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也形容声势浩大或事业伟大。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惊世骇俗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指因言行异于寻常而使人震惊。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1995827" y="237091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956979" y="3578033"/>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74984853"/>
      </p:ext>
    </p:extLst>
  </p:cSld>
  <p:clrMapOvr>
    <a:masterClrMapping/>
  </p:clrMapOvr>
  <mc:AlternateContent xmlns:mc="http://schemas.openxmlformats.org/markup-compatibility/2006" xmlns:p14="http://schemas.microsoft.com/office/powerpoint/2010/main">
    <mc:Choice Requires="p14">
      <p:transition spd="slow" p14:dur="1100">
        <p:cut/>
      </p:transition>
    </mc:Choice>
    <mc:Fallback xmlns="">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340768"/>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这是人类航天史上一次不同凡响的发射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它标志着中国从此成为世界上第三个有能力依靠自己的力量将航天员送入太空的国家。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这是一个议论性的评价语句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突出了这次发射事件对世界的影响及其重要意义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同时也表明此次发射在中国航天发展史上的重要性和历史地位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充满了对中国成功发射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五号的自豪感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体现了对伟大祖国的由衷热爱。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为了这个飞天梦想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一个古老的民族已经等待了几百年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一代又一代航天人已经努力了近半个世纪。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此句是第一部分和第二部分的衔接句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起着承上启下的作用。句中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这个飞天梦想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指代上文的载人飞船飞向太空。后半句引出了下文中国人在航天事业上的艰难历程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概述了中国人几百年来尤其是新中国成立后在航天事业上所做的努力。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split/>
      </p:transition>
    </mc:Choice>
    <mc:Fallback xmlns="">
      <p:transition spd="slow">
        <p:spli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wipe(down)">
                                      <p:cBhvr>
                                        <p:cTn id="1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中国是嫦娥的故乡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火箭的发源地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是诞生了人类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真正的航天始祖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万户的国度。在航天时代到来之际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不能再一次落伍。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这是两个整散结合的语句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富有韵味。第一句用整句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第二句用散句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整散结合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抑扬顿挫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把中国的历史和中国人的精神融合起来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收到了极好的效果。同时告诫国人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我们不能再落后了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从而激发起中国人民的自豪感、自信心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让中国人团结起来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为了祖国的强大而努力奋斗。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11521919"/>
      </p:ext>
    </p:extLst>
  </p:cSld>
  <p:clrMapOvr>
    <a:masterClrMapping/>
  </p:clrMapOvr>
  <mc:AlternateContent xmlns:mc="http://schemas.openxmlformats.org/markup-compatibility/2006" xmlns:p14="http://schemas.microsoft.com/office/powerpoint/2010/main">
    <mc:Choice Requires="p14">
      <p:transition spd="slow" p14:dur="20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对于中国科技界来说</a:t>
            </a:r>
            <a:r>
              <a:rPr lang="en-US" altLang="zh-CN" sz="2200" dirty="0">
                <a:solidFill>
                  <a:srgbClr val="000000"/>
                </a:solidFill>
                <a:latin typeface="Times New Roman" panose="02020603050405020304" pitchFamily="18" charset="0"/>
                <a:cs typeface="Times New Roman" panose="02020603050405020304" pitchFamily="18" charset="0"/>
              </a:rPr>
              <a:t>,1986</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年的春天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可能来得比哪年都早。这年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位著名科学家联名上报党中央的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国家高新技术发展建议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被邓小平批准。这就是著名的</a:t>
            </a:r>
            <a:r>
              <a:rPr lang="en-US" altLang="zh-CN" sz="2200" dirty="0">
                <a:solidFill>
                  <a:srgbClr val="000000"/>
                </a:solidFill>
                <a:latin typeface="Times New Roman" panose="02020603050405020304" pitchFamily="18" charset="0"/>
                <a:cs typeface="Times New Roman" panose="02020603050405020304" pitchFamily="18" charset="0"/>
              </a:rPr>
              <a:t>“863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计划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不仅指自然界的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更是指中国政治思想上的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科技界的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。作者饱含感情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点出</a:t>
            </a:r>
            <a:r>
              <a:rPr lang="en-US" altLang="zh-CN" sz="2200" dirty="0">
                <a:solidFill>
                  <a:srgbClr val="000000"/>
                </a:solidFill>
                <a:latin typeface="Times New Roman" panose="02020603050405020304" pitchFamily="18" charset="0"/>
                <a:cs typeface="Times New Roman" panose="02020603050405020304" pitchFamily="18" charset="0"/>
              </a:rPr>
              <a:t>1986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来得比哪年都早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这寓含深义。因为就在这年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邓小平批准了</a:t>
            </a:r>
            <a:r>
              <a:rPr lang="en-US" altLang="zh-CN" sz="2200" dirty="0">
                <a:solidFill>
                  <a:srgbClr val="000000"/>
                </a:solidFill>
                <a:latin typeface="Times New Roman" panose="02020603050405020304" pitchFamily="18" charset="0"/>
                <a:cs typeface="Times New Roman" panose="02020603050405020304" pitchFamily="18" charset="0"/>
              </a:rPr>
              <a:t>“863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对我国的载人航天探索起到了催化剂的作用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使中国的科学研究工作蓬勃展开。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29122492"/>
      </p:ext>
    </p:extLst>
  </p:cSld>
  <p:clrMapOvr>
    <a:masterClrMapping/>
  </p:clrMapOvr>
  <mc:AlternateContent xmlns:mc="http://schemas.openxmlformats.org/markup-compatibility/2006" xmlns:p14="http://schemas.microsoft.com/office/powerpoint/2010/main">
    <mc:Choice Requires="p14">
      <p:transition spd="slow" p14:dur="2000">
        <p:pull dir="d"/>
      </p:transition>
    </mc:Choice>
    <mc:Fallback xmlns="">
      <p:transition spd="slow">
        <p:pull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750430"/>
            <a:ext cx="8128000" cy="37487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新闻</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报道强调及时性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强调关注当下的事件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这篇文章用了很大篇幅叙述中国航天史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是不是有点不像新闻了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试做分析。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新闻报道的确有及时性的特点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关注当下的事件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也是它的特质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但也允许引入一些背景材料。这样的材料虽然可能不是最新的信息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但对于补充说明新闻事实有很大的作用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是新闻报道不可或缺的组成部分。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本文仍是新闻。虽然用很大的篇幅叙述中国的航天史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但也是建立在叙述一个重大历史事件的基础上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而那些航天史的材料也主要是作为新闻背景材料来用的。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cover dir="u"/>
      </p:transition>
    </mc:Choice>
    <mc:Fallback xmlns="">
      <p:transition spd="slow">
        <p:cover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7">
                                            <p:txEl>
                                              <p:pRg st="2" end="2"/>
                                            </p:txEl>
                                          </p:spTgt>
                                        </p:tgtEl>
                                        <p:attrNameLst>
                                          <p:attrName>style.visibility</p:attrName>
                                        </p:attrNameLst>
                                      </p:cBhvr>
                                      <p:to>
                                        <p:strVal val="visible"/>
                                      </p:to>
                                    </p:set>
                                    <p:animEffect transition="in" filter="wipe(down)">
                                      <p:cBhvr>
                                        <p:cTn id="10"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面对这样一个重大的历史事件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每一个中国人都感到自豪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同时也迫切地想知道中国的航天工程走到这一步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到底经过了怎样艰辛的历程。在这个时候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本文提供了翔实的资料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更有一些首次披露的资料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而且把这些资料以历史的形式系统地呈现在读者面前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这对于满足读者的阅读需求无疑是及时的。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这种狂欢之中的冷静回顾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也使得事件本身的意义更加突出。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94561822"/>
      </p:ext>
    </p:extLst>
  </p:cSld>
  <p:clrMapOvr>
    <a:masterClrMapping/>
  </p:clrMapOvr>
  <mc:AlternateContent xmlns:mc="http://schemas.openxmlformats.org/markup-compatibility/2006" xmlns:p14="http://schemas.microsoft.com/office/powerpoint/2010/main">
    <mc:Choice Requires="p14">
      <p:transition spd="slow" p14:dur="1600">
        <p:strips/>
      </p:transition>
    </mc:Choice>
    <mc:Fallback xmlns="">
      <p:transition spd="slow">
        <p:strip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421685" y="1412776"/>
            <a:ext cx="2300630"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飞向太空的</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航程</a:t>
            </a:r>
            <a:r>
              <a:rPr lang="en-US" altLang="zh-CN" sz="2200" dirty="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V33.eps" descr="id:2147498042;FounderCES"/>
          <p:cNvPicPr/>
          <p:nvPr/>
        </p:nvPicPr>
        <p:blipFill>
          <a:blip r:embed="rId6"/>
          <a:stretch>
            <a:fillRect/>
          </a:stretch>
        </p:blipFill>
        <p:spPr>
          <a:xfrm>
            <a:off x="1547664" y="1982783"/>
            <a:ext cx="6518385" cy="4398545"/>
          </a:xfrm>
          <a:prstGeom prst="rect">
            <a:avLst/>
          </a:prstGeom>
        </p:spPr>
      </p:pic>
    </p:spTree>
    <p:extLst>
      <p:ext uri="{BB962C8B-B14F-4D97-AF65-F5344CB8AC3E}">
        <p14:creationId xmlns:p14="http://schemas.microsoft.com/office/powerpoint/2010/main" val="4076317821"/>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1701069"/>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层次清晰</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文学色彩浓重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作为一篇通讯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本文思路清晰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层次分明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同时还具有一定的文学色彩。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文章有条有理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层次清晰。文章的导语、主体、结尾三个部分清晰明确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让读者一目了然。导语写中心事件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采用描写式和评论式的写法。接着是主体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加以阐述历史事实。主体部分以时间为经、事件为纬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以时间推进等手段来切割事件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构成若干侧面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经过作者的精心组合剪辑将事件完整而利落地呈现于读者面前。结尾部分再次回顾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神舟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五号的发射场景。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20600482"/>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7" name="矩形 6"/>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文学色彩意味浓重。文中多用议论和抒情手法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使得文章有情有理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增强了通讯的说服力与感染力。另外语言富于韵味。如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中国是嫦娥的故乡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火箭的发源地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是诞生了人类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真正的航天始祖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万户的国度。在航天时代到来之际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不能再一次落伍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。第一句用整句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第二句用散句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整散结合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抑扬顿挫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把中国的历史和中国人的精神融合起来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收到了极好的效果。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6446042"/>
      </p:ext>
    </p:extLst>
  </p:cSld>
  <p:clrMapOvr>
    <a:masterClrMapping/>
  </p:clrMapOvr>
  <mc:AlternateContent xmlns:mc="http://schemas.openxmlformats.org/markup-compatibility/2006" xmlns:p14="http://schemas.microsoft.com/office/powerpoint/2010/main">
    <mc:Choice Requires="p14">
      <p:transition spd="slow" p14:dur="1300">
        <p:zoom dir="in"/>
      </p:transition>
    </mc:Choice>
    <mc:Fallback xmlns="">
      <p:transition spd="slow">
        <p:zoom dir="in"/>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飞向太空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一直是中华儿女的梦想。</a:t>
            </a:r>
            <a:r>
              <a:rPr lang="en-US" altLang="zh-CN" sz="2200" dirty="0">
                <a:solidFill>
                  <a:srgbClr val="000000"/>
                </a:solidFill>
                <a:latin typeface="Times New Roman" panose="02020603050405020304" pitchFamily="18" charset="0"/>
                <a:cs typeface="Times New Roman" panose="02020603050405020304" pitchFamily="18" charset="0"/>
              </a:rPr>
              <a:t>2003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这个梦想终于实现了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上午</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随着一声惊天动地的巨响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巨型运载火箭托举着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五号飞船拔地而起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直刺九霄。面对这一人间奇迹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三位新华社记者欣然提笔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写下了这篇新闻报道。学习本文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重在理清新闻事实与新闻背景之间的关系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感受航天事业的进步给中华民族带来的喜悦之情。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88969902"/>
      </p:ext>
    </p:extLst>
  </p:cSld>
  <p:clrMapOvr>
    <a:masterClrMapping/>
  </p:clrMapOvr>
  <mc:AlternateContent xmlns:mc="http://schemas.openxmlformats.org/markup-compatibility/2006" xmlns:p14="http://schemas.microsoft.com/office/powerpoint/2010/main">
    <mc:Choice Requires="p14">
      <p:transition spd="slow" p14:dur="1600">
        <p:strips/>
      </p:transition>
    </mc:Choice>
    <mc:Fallback xmlns="">
      <p:transition spd="slow">
        <p:strip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95731"/>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思想有多远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我们就能走多远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2008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二号</a:t>
            </a:r>
            <a:r>
              <a:rPr lang="en-US" altLang="zh-CN" sz="2200"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运载火箭载着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七号载人飞船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载着中华民族冲击太空新高度的梦想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飞上太空。按照预定计划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七号发射升空后</a:t>
            </a:r>
            <a:r>
              <a:rPr lang="en-US" altLang="zh-CN" sz="2200" dirty="0">
                <a:solidFill>
                  <a:srgbClr val="000000"/>
                </a:solidFill>
                <a:latin typeface="Times New Roman" panose="02020603050405020304" pitchFamily="18" charset="0"/>
                <a:cs typeface="Times New Roman" panose="02020603050405020304" pitchFamily="18" charset="0"/>
              </a:rPr>
              <a:t>,27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日下午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中国航天员将从宇宙飞船中走出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迈出探索宇宙的重要一步。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是中华民族的一个千年梦想。夸父追日、嫦娥奔月</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古往今来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飞天就一直与传说同在。</a:t>
            </a:r>
            <a:r>
              <a:rPr lang="en-US" altLang="zh-CN" sz="2200" dirty="0">
                <a:solidFill>
                  <a:srgbClr val="000000"/>
                </a:solidFill>
                <a:latin typeface="Times New Roman" panose="02020603050405020304" pitchFamily="18" charset="0"/>
                <a:cs typeface="Times New Roman" panose="02020603050405020304" pitchFamily="18" charset="0"/>
              </a:rPr>
              <a:t>600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明朝官员万户用</a:t>
            </a:r>
            <a:r>
              <a:rPr lang="en-US" altLang="zh-CN" sz="2200" dirty="0">
                <a:solidFill>
                  <a:srgbClr val="000000"/>
                </a:solidFill>
                <a:latin typeface="Times New Roman" panose="02020603050405020304" pitchFamily="18" charset="0"/>
                <a:cs typeface="Times New Roman" panose="02020603050405020304" pitchFamily="18" charset="0"/>
              </a:rPr>
              <a:t>47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支捆扎在一起的火箭进行了飞天的尝试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中国人开始了实现梦想的漫漫征程。从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从载人到出舱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中华民族千年的飞天期盼一朝变成现实。没有做不到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只有想不到。当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航天员走出舱门的那一刻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思想有多远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我们就能走多远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注入新的内涵。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05188"/>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思想有多远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我们就能走多远。自鸦片战争以后的</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中国在反抗帝国主义侵略的斗争中屡战屡败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无一胜绩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陷入了被列强瓜分的悲惨境地。建立一个新中国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是每一个国人的梦想。为了实现这个伟大的梦想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先行者们冒着腥风血雨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进行了艰苦卓绝、前赴后继的英勇斗争。</a:t>
            </a:r>
            <a:r>
              <a:rPr lang="en-US" altLang="zh-CN" sz="2200" dirty="0">
                <a:solidFill>
                  <a:srgbClr val="000000"/>
                </a:solidFill>
                <a:latin typeface="Times New Roman" panose="02020603050405020304" pitchFamily="18" charset="0"/>
                <a:cs typeface="Times New Roman" panose="02020603050405020304" pitchFamily="18" charset="0"/>
              </a:rPr>
              <a:t>1949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毛泽东在北京天安门城楼上的一句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中华人民共和国中央人民政府已于本日成立了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正式宣告新中国成立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中国人开始了中华民族伟大复兴的历史征程。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思想有多远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我们就能走多远。解放思想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解放的是思想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增长的是实力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改变的是生活。改革开放</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经济的持续高速发展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让国人的物质和精神世界发生了巨大变化。百年奥运成为了中国改革开放的见证。从</a:t>
            </a:r>
            <a:r>
              <a:rPr lang="en-US" altLang="zh-CN" sz="2200" dirty="0">
                <a:solidFill>
                  <a:srgbClr val="000000"/>
                </a:solidFill>
                <a:latin typeface="Times New Roman" panose="02020603050405020304" pitchFamily="18" charset="0"/>
                <a:cs typeface="Times New Roman" panose="02020603050405020304" pitchFamily="18" charset="0"/>
              </a:rPr>
              <a:t>1932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年中国一名运动员独自参加奥运会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1984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年洛杉矶奥运会金牌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的突破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再到</a:t>
            </a:r>
            <a:r>
              <a:rPr lang="en-US" altLang="zh-CN" sz="2200" dirty="0">
                <a:solidFill>
                  <a:srgbClr val="000000"/>
                </a:solidFill>
                <a:latin typeface="Times New Roman" panose="02020603050405020304" pitchFamily="18" charset="0"/>
                <a:cs typeface="Times New Roman" panose="02020603050405020304" pitchFamily="18" charset="0"/>
              </a:rPr>
              <a:t>2008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年北京奥运会夺取金牌数第一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奥运会成功的背后是综合国力的提升。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改革开放是强国之路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成为了国人的共识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解放思想成为了国人的一致追求。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55098850"/>
      </p:ext>
    </p:extLst>
  </p:cSld>
  <p:clrMapOvr>
    <a:masterClrMapping/>
  </p:clrMapOvr>
  <p:transition spd="slow">
    <p:pull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2430"/>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思想有多远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我们就能走多远。中国航天员的太空一小步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应该成为国人思想解放的一大步。当宇航员走出舱门的那一刻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中国人站在了新的高度上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拥有了新的视野。这就需要我们能够在新的起点上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重新审视中国的政治、经济、文化和科学等方方面面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这就需要我们抛却以往的陈旧思维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重新思考中华民族的未来发展方向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这就需要我们不仅要敢想还要敢干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稳步推进中国各方面的改革。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思想有多远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我们就能走多远。千年的飞天梦想告诉我们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在中国的发展之路上充满着荆棘与坎坷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但我们并不能因此而放弃梦想与思想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飞天的千年探索也告诉我们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中华民族的全面复兴并不是几十年能够完成的任务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需要国人不懈地努力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飞天的千年探索又告诉我们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梦想之路上永远充满着难题与阻碍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而我们却要不断地跨出第一步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飞天的千年梦圆还告诉我们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即便前程如此艰辛与漫长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梦想一旦实现却又是如此甜美。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66004390"/>
      </p:ext>
    </p:extLst>
  </p:cSld>
  <p:clrMapOvr>
    <a:masterClrMapping/>
  </p:clrMapOvr>
  <p:transition spd="slow">
    <p:pull dir="l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82223"/>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当航天员跨出舱门的那一刻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中国人便开始了新的历史征程。思想有多远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我们就能走多远。我们不知道前程是多么漫长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但我们知道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我们会不断地思想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不断地走下去。心有多大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舞台就有多大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我们确信中国的明天一定会更好。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面对祖国航天事业取得的伟大成就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面对改革开放以来取得的科技硕果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作者以饱满的激情讴歌了解放思想的重要性。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思想有多远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我们就能走多远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如一条红线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贯串文章的始终。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既可以表现为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也可以表现为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更是一种不屈不挠的精神力量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它托举起了中国人的航天梦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托举起了中国人的强国梦。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27224790"/>
      </p:ext>
    </p:extLst>
  </p:cSld>
  <p:clrMapOvr>
    <a:masterClrMapping/>
  </p:clrMapOvr>
  <p:transition spd="slow">
    <p:cover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从这篇新闻报道中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我们可以看到我国一代代科技工作者为了国家的富强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为了航天事业的发展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走过的艰辛而又辉煌的历程。我们为有这样的成就自豪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也为这不同寻常的历程振奋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更对我们民族的美好未来充满信心。在这既辉煌而又艰辛的历程中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有如下一些人物值得我们铭记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165922"/>
      </p:ext>
    </p:extLst>
  </p:cSld>
  <p:clrMapOvr>
    <a:masterClrMapping/>
  </p:clrMapOvr>
  <p:transition spd="slow">
    <p:wipe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1617129"/>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杨利伟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那一刻当我们仰望星空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或许会感觉到他注视地球的目光。他承载着中华民族飞天的梦想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他象征着中国走向太空的成功。作为中华飞天第一人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作为中国航天人的杰出代表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他的名字注定要被历史铭记。成就这光彩人生的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是他训练中的坚忍执着、飞天时的从容镇定、成功后的理智平和。而这也是几代中国航天人的精神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这精神开启了中国人的太空时代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还将成就我们民族更多更美好的梦想。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费俊龙、聂海胜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谁能让全世界</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的心随着他们的节奏跳动五天五夜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谁能从前所未有的高度见证中国实力的飞跃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他们出征苍穹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画出龙的轨迹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他们是中国航天的黄金一代。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31024332"/>
      </p:ext>
    </p:extLst>
  </p:cSld>
  <p:clrMapOvr>
    <a:masterClrMapping/>
  </p:clrMapOvr>
  <p:transition spd="slow">
    <p:randomBar dir="ver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323723"/>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翟志刚、刘伯明、景海鹏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飞天的渴望在中华民族的血脉里流淌了数千年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发射的圆满成功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再一次复活了一个古老民族关于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飞天梦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的记忆和影像。三名航天英雄用近乎完美的方式举步量天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将一个古老的人类巡天愿景变成了现实。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的成功发射是中国航天事业发展的一个新的里程碑。继北京奥运会后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在中国民众心中激起了新一轮民族自豪感。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我国首位美女航天员刘洋和两度飞天的景海鹏、刘旺操作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一号交会对接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飞行</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圆满完成所有预定太空任务</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日上午胜利返回内蒙古中部美丽的阿木古郎草原着陆场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在这块平安的土地上平安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了。首位航天美女刘洋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在这个中国航天史上的瞬间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在这美丽的草原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留下了她那灿烂的写真。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01183278"/>
      </p:ext>
    </p:extLst>
  </p:cSld>
  <p:clrMapOvr>
    <a:masterClrMapping/>
  </p:clrMapOvr>
  <p:transition spd="slow">
    <p:split dir="in"/>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王亚平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航天员聂海胜、张晓光、王亚平在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一号和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十号组合体工作生活了</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并进行首次太空授课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的王亚平成为中国第一位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太空教师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60097983"/>
      </p:ext>
    </p:extLst>
  </p:cSld>
  <p:clrMapOvr>
    <a:masterClrMapping/>
  </p:clrMapOvr>
  <p:transition spd="slow">
    <p:check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2003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日上午</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时整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一艘中国的载人火箭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从酒泉的卫星发射中心顺利升空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经过</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cs typeface="Times New Roman" panose="02020603050405020304" pitchFamily="18" charset="0"/>
              </a:rPr>
              <a:t>个小时的飞行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cs typeface="Times New Roman" panose="02020603050405020304" pitchFamily="18" charset="0"/>
              </a:rPr>
              <a:t>万公里的绕行任务后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成功返回地球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降落在内蒙古大草原上。这个行动的圆满结束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向世人宣告了一个事实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继美国、俄罗斯之后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中国已经成为第三个独立掌握载人航天技术的国家。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神舟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五号载人飞船成功发射与回收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终于圆了中华民族几百年的飞天梦。本文用生动流畅的语言和翔实的材料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用充满自信的笔调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神舟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五号载人飞船升空的壮观场面和中国的航天人为了圆中华民族的飞天梦而做出的不懈努力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热情地讴歌了为飞天梦做出贡献的富于智慧与创造的中国人。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strips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6" name="v08.eps" descr="id:2147497963;FounderCES"/>
          <p:cNvPicPr/>
          <p:nvPr/>
        </p:nvPicPr>
        <p:blipFill>
          <a:blip r:embed="rId4"/>
          <a:stretch>
            <a:fillRect/>
          </a:stretch>
        </p:blipFill>
        <p:spPr>
          <a:xfrm>
            <a:off x="2195736" y="1628800"/>
            <a:ext cx="3644985" cy="3601343"/>
          </a:xfrm>
          <a:prstGeom prst="rect">
            <a:avLst/>
          </a:prstGeom>
        </p:spPr>
      </p:pic>
      <p:sp>
        <p:nvSpPr>
          <p:cNvPr id="3" name="矩形 2"/>
          <p:cNvSpPr>
            <a:spLocks noChangeAspect="1"/>
          </p:cNvSpPr>
          <p:nvPr/>
        </p:nvSpPr>
        <p:spPr>
          <a:xfrm>
            <a:off x="1402768" y="5296736"/>
            <a:ext cx="5230919"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2003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日上午</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五号</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点火</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99638002"/>
      </p:ext>
    </p:extLst>
  </p:cSld>
  <p:clrMapOvr>
    <a:masterClrMapping/>
  </p:clrMapOvr>
  <p:transition spd="slow">
    <p:zo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报刊宣传的基本体裁之一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具有内容真实、详细具体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形式自由灵活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表达方式多样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语言生动形象等特点。通讯的类型有人物通讯、事件通讯、工作通讯、概貌通讯、新闻故事、文艺通讯、主题通讯、旅游通讯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最常见的是人物通讯和事件通讯。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27889055"/>
      </p:ext>
    </p:extLst>
  </p:cSld>
  <p:clrMapOvr>
    <a:masterClrMapping/>
  </p:clrMapOvr>
  <p:transition spd="slow">
    <p:pull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12776"/>
            <a:ext cx="132119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422394408"/>
              </p:ext>
            </p:extLst>
          </p:nvPr>
        </p:nvGraphicFramePr>
        <p:xfrm>
          <a:off x="508000" y="1902778"/>
          <a:ext cx="8128000" cy="4910598"/>
        </p:xfrm>
        <a:graphic>
          <a:graphicData uri="http://schemas.openxmlformats.org/presentationml/2006/ole">
            <mc:AlternateContent xmlns:mc="http://schemas.openxmlformats.org/markup-compatibility/2006">
              <mc:Choice xmlns:v="urn:schemas-microsoft-com:vml" Requires="v">
                <p:oleObj spid="_x0000_s30733" name="文档" r:id="rId6" imgW="3894607" imgH="2352517" progId="Word.Document.12">
                  <p:embed/>
                </p:oleObj>
              </mc:Choice>
              <mc:Fallback>
                <p:oleObj name="文档" r:id="rId6" imgW="3894607" imgH="2352517" progId="Word.Document.12">
                  <p:embed/>
                  <p:pic>
                    <p:nvPicPr>
                      <p:cNvPr id="0" name=""/>
                      <p:cNvPicPr/>
                      <p:nvPr/>
                    </p:nvPicPr>
                    <p:blipFill>
                      <a:blip r:embed="rId7"/>
                      <a:stretch>
                        <a:fillRect/>
                      </a:stretch>
                    </p:blipFill>
                    <p:spPr>
                      <a:xfrm>
                        <a:off x="508000" y="1902778"/>
                        <a:ext cx="8128000" cy="4910598"/>
                      </a:xfrm>
                      <a:prstGeom prst="rect">
                        <a:avLst/>
                      </a:prstGeom>
                    </p:spPr>
                  </p:pic>
                </p:oleObj>
              </mc:Fallback>
            </mc:AlternateContent>
          </a:graphicData>
        </a:graphic>
      </p:graphicFrame>
    </p:spTree>
    <p:extLst>
      <p:ext uri="{BB962C8B-B14F-4D97-AF65-F5344CB8AC3E}">
        <p14:creationId xmlns:p14="http://schemas.microsoft.com/office/powerpoint/2010/main" val="938876198"/>
      </p:ext>
    </p:extLst>
  </p:cSld>
  <p:clrMapOvr>
    <a:masterClrMapping/>
  </p:clrMapOvr>
  <p:transition spd="slow">
    <p:cover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777344"/>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2</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2" name="对象 1"/>
          <p:cNvGraphicFramePr>
            <a:graphicFrameLocks noChangeAspect="1"/>
          </p:cNvGraphicFramePr>
          <p:nvPr>
            <p:extLst>
              <p:ext uri="{D42A27DB-BD31-4B8C-83A1-F6EECF244321}">
                <p14:modId xmlns:p14="http://schemas.microsoft.com/office/powerpoint/2010/main" val="2963606001"/>
              </p:ext>
            </p:extLst>
          </p:nvPr>
        </p:nvGraphicFramePr>
        <p:xfrm>
          <a:off x="508000" y="2281400"/>
          <a:ext cx="8128000" cy="3412899"/>
        </p:xfrm>
        <a:graphic>
          <a:graphicData uri="http://schemas.openxmlformats.org/presentationml/2006/ole">
            <mc:AlternateContent xmlns:mc="http://schemas.openxmlformats.org/markup-compatibility/2006">
              <mc:Choice xmlns:v="urn:schemas-microsoft-com:vml" Requires="v">
                <p:oleObj spid="_x0000_s7201" name="文档" r:id="rId6" imgW="3893887" imgH="1635422" progId="Word.Document.12">
                  <p:embed/>
                </p:oleObj>
              </mc:Choice>
              <mc:Fallback>
                <p:oleObj name="文档" r:id="rId6" imgW="3893887" imgH="1635422" progId="Word.Document.12">
                  <p:embed/>
                  <p:pic>
                    <p:nvPicPr>
                      <p:cNvPr id="0" name=""/>
                      <p:cNvPicPr/>
                      <p:nvPr/>
                    </p:nvPicPr>
                    <p:blipFill>
                      <a:blip r:embed="rId7"/>
                      <a:stretch>
                        <a:fillRect/>
                      </a:stretch>
                    </p:blipFill>
                    <p:spPr>
                      <a:xfrm>
                        <a:off x="508000" y="2281400"/>
                        <a:ext cx="8128000" cy="3412899"/>
                      </a:xfrm>
                      <a:prstGeom prst="rect">
                        <a:avLst/>
                      </a:prstGeom>
                    </p:spPr>
                  </p:pic>
                </p:oleObj>
              </mc:Fallback>
            </mc:AlternateContent>
          </a:graphicData>
        </a:graphic>
      </p:graphicFrame>
    </p:spTree>
    <p:extLst>
      <p:ext uri="{BB962C8B-B14F-4D97-AF65-F5344CB8AC3E}">
        <p14:creationId xmlns:p14="http://schemas.microsoft.com/office/powerpoint/2010/main" val="2994052892"/>
      </p:ext>
    </p:extLst>
  </p:cSld>
  <p:clrMapOvr>
    <a:masterClrMapping/>
  </p:clrMapOvr>
  <mc:AlternateContent xmlns:mc="http://schemas.openxmlformats.org/markup-compatibility/2006" xmlns:p14="http://schemas.microsoft.com/office/powerpoint/2010/main">
    <mc:Choice Requires="p14">
      <p:transition spd="slow" p14:dur="1100">
        <p:cover dir="u"/>
      </p:transition>
    </mc:Choice>
    <mc:Fallback xmlns="">
      <p:transition spd="slow">
        <p:cover dir="u"/>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扭转乾坤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从根本上改变已成的局面。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酝酿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造酒的发酵过程。比喻做准备工作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如事先考虑、商量、相互协调等。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苛刻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条件、要求等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过于严厉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刻薄。</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耸入云天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高高地插入青天。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不同凡响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多指文艺作品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不平凡。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一鼓作气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比喻趁劲头大的时候抓紧做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一下子把事情完成。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85805196"/>
      </p:ext>
    </p:extLst>
  </p:cSld>
  <p:clrMapOvr>
    <a:masterClrMapping/>
  </p:clrMapOvr>
  <mc:AlternateContent xmlns:mc="http://schemas.openxmlformats.org/markup-compatibility/2006" xmlns:p14="http://schemas.microsoft.com/office/powerpoint/2010/main">
    <mc:Choice Requires="p14">
      <p:transition spd="slow" p14:dur="1100">
        <p:strips dir="ld"/>
      </p:transition>
    </mc:Choice>
    <mc:Fallback xmlns="">
      <p:transition spd="slow">
        <p:strips dir="l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8603"/>
            <a:ext cx="8128000" cy="37487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关注</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关心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多家上市公司在北京</a:t>
            </a:r>
            <a:r>
              <a:rPr lang="en-US" altLang="zh-CN" sz="2200" dirty="0">
                <a:solidFill>
                  <a:srgbClr val="000000"/>
                </a:solidFill>
                <a:latin typeface="Times New Roman" panose="02020603050405020304" pitchFamily="18" charset="0"/>
                <a:cs typeface="Times New Roman" panose="02020603050405020304" pitchFamily="18" charset="0"/>
              </a:rPr>
              <a:t>APEC</a:t>
            </a:r>
            <a:r>
              <a:rPr lang="zh-CN" altLang="zh-CN" sz="2200" dirty="0">
                <a:solidFill>
                  <a:srgbClr val="000000"/>
                </a:solidFill>
                <a:latin typeface="Times New Roman" panose="02020603050405020304" pitchFamily="18" charset="0"/>
                <a:cs typeface="Times New Roman" panose="02020603050405020304" pitchFamily="18" charset="0"/>
              </a:rPr>
              <a:t>会议众多活动中提供了完美的产品与服务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受到各方</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关注</a:t>
            </a:r>
            <a:r>
              <a:rPr lang="zh-CN" altLang="zh-CN" sz="2200" dirty="0">
                <a:solidFill>
                  <a:srgbClr val="000000"/>
                </a:solidFill>
                <a:latin typeface="Times New Roman" panose="02020603050405020304" pitchFamily="18" charset="0"/>
                <a:cs typeface="Times New Roman" panose="02020603050405020304" pitchFamily="18" charset="0"/>
              </a:rPr>
              <a:t>与好评。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政府应不断加大对民营企业的扶持力度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并从各个方面</a:t>
            </a:r>
            <a:r>
              <a:rPr lang="zh-CN" altLang="zh-CN" sz="2200" dirty="0" smtClean="0">
                <a:solidFill>
                  <a:srgbClr val="000000"/>
                </a:solidFill>
                <a:latin typeface="Times New Roman" panose="02020603050405020304" pitchFamily="18" charset="0"/>
                <a:cs typeface="Times New Roman" panose="02020603050405020304" pitchFamily="18" charset="0"/>
              </a:rPr>
              <a:t>给予</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关心</a:t>
            </a:r>
            <a:r>
              <a:rPr lang="zh-CN" altLang="zh-CN" sz="2200" dirty="0">
                <a:solidFill>
                  <a:srgbClr val="000000"/>
                </a:solidFill>
                <a:latin typeface="Times New Roman" panose="02020603050405020304" pitchFamily="18" charset="0"/>
                <a:cs typeface="Times New Roman" panose="02020603050405020304" pitchFamily="18" charset="0"/>
              </a:rPr>
              <a:t>和支持。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但词义的轻重不同。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指关心重视。词义较重。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把人或事物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常放在心上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重视和爱护。词义较轻。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915816" y="296901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87753" y="3779518"/>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56180347"/>
      </p:ext>
    </p:extLst>
  </p:cSld>
  <p:clrMapOvr>
    <a:masterClrMapping/>
  </p:clrMapOvr>
  <mc:AlternateContent xmlns:mc="http://schemas.openxmlformats.org/markup-compatibility/2006" xmlns:p14="http://schemas.microsoft.com/office/powerpoint/2010/main">
    <mc:Choice Requires="p14">
      <p:transition spd="slow" p14:dur="1100">
        <p:cover dir="d"/>
      </p:transition>
    </mc:Choice>
    <mc:Fallback xmlns="">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wipe(down)">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289</TotalTime>
  <Words>2838</Words>
  <Application>Microsoft Office PowerPoint</Application>
  <PresentationFormat>全屏显示(4:3)</PresentationFormat>
  <Paragraphs>126</Paragraphs>
  <Slides>27</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27</vt:i4>
      </vt:variant>
    </vt:vector>
  </HeadingPairs>
  <TitlesOfParts>
    <vt:vector size="41" baseType="lpstr">
      <vt:lpstr>NEU-BZ-S92</vt:lpstr>
      <vt:lpstr>方正书宋_GBK</vt:lpstr>
      <vt:lpstr>方正宋黑_GBK</vt:lpstr>
      <vt:lpstr>方正艺黑简体</vt:lpstr>
      <vt:lpstr>仿宋</vt:lpstr>
      <vt:lpstr>黑体</vt:lpstr>
      <vt:lpstr>楷体</vt:lpstr>
      <vt:lpstr>宋体</vt:lpstr>
      <vt:lpstr>微软雅黑</vt:lpstr>
      <vt:lpstr>Arial</vt:lpstr>
      <vt:lpstr>Calibri</vt:lpstr>
      <vt:lpstr>Times New Roman</vt:lpstr>
      <vt:lpstr>测控设计模板14新</vt:lpstr>
      <vt:lpstr>文档</vt:lpstr>
      <vt:lpstr>12*　飞向太空的航程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35</cp:revision>
  <dcterms:created xsi:type="dcterms:W3CDTF">2015-04-23T00:36:31Z</dcterms:created>
  <dcterms:modified xsi:type="dcterms:W3CDTF">2017-03-01T08:04:18Z</dcterms:modified>
</cp:coreProperties>
</file>