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3"/>
  </p:notesMasterIdLst>
  <p:sldIdLst>
    <p:sldId id="274" r:id="rId2"/>
    <p:sldId id="263" r:id="rId3"/>
    <p:sldId id="264" r:id="rId4"/>
    <p:sldId id="317" r:id="rId5"/>
    <p:sldId id="361" r:id="rId6"/>
    <p:sldId id="362" r:id="rId7"/>
    <p:sldId id="267" r:id="rId8"/>
    <p:sldId id="268" r:id="rId9"/>
    <p:sldId id="295" r:id="rId10"/>
    <p:sldId id="335" r:id="rId11"/>
    <p:sldId id="336" r:id="rId12"/>
    <p:sldId id="337" r:id="rId13"/>
    <p:sldId id="265" r:id="rId14"/>
    <p:sldId id="340" r:id="rId15"/>
    <p:sldId id="341" r:id="rId16"/>
    <p:sldId id="353" r:id="rId17"/>
    <p:sldId id="266" r:id="rId18"/>
    <p:sldId id="360" r:id="rId19"/>
    <p:sldId id="269" r:id="rId20"/>
    <p:sldId id="339" r:id="rId21"/>
    <p:sldId id="344" r:id="rId22"/>
    <p:sldId id="270" r:id="rId23"/>
    <p:sldId id="345" r:id="rId24"/>
    <p:sldId id="346" r:id="rId25"/>
    <p:sldId id="347" r:id="rId26"/>
    <p:sldId id="363" r:id="rId27"/>
    <p:sldId id="364" r:id="rId28"/>
    <p:sldId id="365" r:id="rId29"/>
    <p:sldId id="271" r:id="rId30"/>
    <p:sldId id="348" r:id="rId31"/>
    <p:sldId id="349" r:id="rId32"/>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howGuides="1">
      <p:cViewPr varScale="1">
        <p:scale>
          <a:sx n="87" d="100"/>
          <a:sy n="87" d="100"/>
        </p:scale>
        <p:origin x="1092" y="84"/>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4.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t>2017-03-01</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t>‹#›</a:t>
            </a:fld>
            <a:endParaRPr lang="zh-CN" altLang="en-US"/>
          </a:p>
        </p:txBody>
      </p:sp>
    </p:spTree>
    <p:extLst>
      <p:ext uri="{BB962C8B-B14F-4D97-AF65-F5344CB8AC3E}">
        <p14:creationId xmlns:p14="http://schemas.microsoft.com/office/powerpoint/2010/main"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2.xml"/><Relationship Id="rId7" Type="http://schemas.openxmlformats.org/officeDocument/2006/relationships/slide" Target="../slides/slide22.xml"/><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slide" Target="../slides/slide13.xml"/><Relationship Id="rId5" Type="http://schemas.openxmlformats.org/officeDocument/2006/relationships/slide" Target="../slides/slide3.xml"/><Relationship Id="rId4" Type="http://schemas.openxmlformats.org/officeDocument/2006/relationships/image" Target="../media/image6.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slide" Target="../slides/slide22.xml"/><Relationship Id="rId2" Type="http://schemas.openxmlformats.org/officeDocument/2006/relationships/slide" Target="../slides/slide2.xml"/><Relationship Id="rId1" Type="http://schemas.openxmlformats.org/officeDocument/2006/relationships/slideMaster" Target="../slideMasters/slideMaster1.xml"/><Relationship Id="rId6" Type="http://schemas.openxmlformats.org/officeDocument/2006/relationships/slide" Target="../slides/slide13.xml"/><Relationship Id="rId5" Type="http://schemas.openxmlformats.org/officeDocument/2006/relationships/slide" Target="../slides/slide3.xml"/><Relationship Id="rId4" Type="http://schemas.openxmlformats.org/officeDocument/2006/relationships/image" Target="../media/image5.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slide" Target="../slides/slide22.xml"/><Relationship Id="rId2" Type="http://schemas.openxmlformats.org/officeDocument/2006/relationships/slide" Target="../slides/slide2.xml"/><Relationship Id="rId1" Type="http://schemas.openxmlformats.org/officeDocument/2006/relationships/slideMaster" Target="../slideMasters/slideMaster1.xml"/><Relationship Id="rId6" Type="http://schemas.openxmlformats.org/officeDocument/2006/relationships/slide" Target="../slides/slide13.xml"/><Relationship Id="rId5" Type="http://schemas.openxmlformats.org/officeDocument/2006/relationships/image" Target="../media/image5.png"/><Relationship Id="rId4" Type="http://schemas.openxmlformats.org/officeDocument/2006/relationships/slide" Target="../slides/slide3.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slide" Target="../slides/slide22.xml"/><Relationship Id="rId2" Type="http://schemas.openxmlformats.org/officeDocument/2006/relationships/slide" Target="../slides/slide2.xml"/><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slide" Target="../slides/slide13.xml"/><Relationship Id="rId4" Type="http://schemas.openxmlformats.org/officeDocument/2006/relationships/slide" Target="../slides/slide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solidFill>
          <a:srgbClr val="EAEAEA"/>
        </a:solidFill>
        <a:effectLst/>
      </p:bgPr>
    </p:bg>
    <p:spTree>
      <p:nvGrpSpPr>
        <p:cNvPr id="1" name=""/>
        <p:cNvGrpSpPr/>
        <p:nvPr/>
      </p:nvGrpSpPr>
      <p:grpSpPr>
        <a:xfrm>
          <a:off x="0" y="0"/>
          <a:ext cx="0" cy="0"/>
          <a:chOff x="0" y="0"/>
          <a:chExt cx="0" cy="0"/>
        </a:xfrm>
      </p:grpSpPr>
      <p:sp>
        <p:nvSpPr>
          <p:cNvPr id="7" name="矩形 6"/>
          <p:cNvSpPr/>
          <p:nvPr userDrawn="1"/>
        </p:nvSpPr>
        <p:spPr>
          <a:xfrm>
            <a:off x="0" y="-3429000"/>
            <a:ext cx="9144000" cy="7203638"/>
          </a:xfrm>
          <a:prstGeom prst="rect">
            <a:avLst/>
          </a:prstGeom>
          <a:solidFill>
            <a:srgbClr val="C04B05"/>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27584" y="908720"/>
            <a:ext cx="1656975" cy="454568"/>
          </a:xfrm>
          <a:prstGeom prst="rect">
            <a:avLst/>
          </a:prstGeom>
        </p:spPr>
      </p:pic>
      <p:pic>
        <p:nvPicPr>
          <p:cNvPr id="19" name="图片 1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453614" y="1988840"/>
            <a:ext cx="4236773" cy="1080699"/>
          </a:xfrm>
          <a:prstGeom prst="rect">
            <a:avLst/>
          </a:prstGeom>
        </p:spPr>
      </p:pic>
      <p:sp>
        <p:nvSpPr>
          <p:cNvPr id="21" name="TextBox 20"/>
          <p:cNvSpPr txBox="1">
            <a:spLocks noChangeArrowheads="1"/>
          </p:cNvSpPr>
          <p:nvPr userDrawn="1"/>
        </p:nvSpPr>
        <p:spPr bwMode="auto">
          <a:xfrm>
            <a:off x="2171343" y="3899374"/>
            <a:ext cx="480131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000" dirty="0">
                <a:latin typeface="微软雅黑" panose="020B0503020204020204" pitchFamily="34" charset="-122"/>
                <a:ea typeface="微软雅黑" panose="020B0503020204020204" pitchFamily="34" charset="-122"/>
              </a:rPr>
              <a:t>◆ 全书优质试题随意编辑     ◆ 课堂教学流程完美展示     ◆ 独家研发错题组卷系统 </a:t>
            </a:r>
          </a:p>
          <a:p>
            <a:pPr eaLnBrk="1" hangingPunct="1"/>
            <a:endParaRPr lang="zh-CN" altLang="en-US" sz="1000" dirty="0">
              <a:solidFill>
                <a:schemeClr val="bg1"/>
              </a:solidFill>
              <a:cs typeface="Arial" pitchFamily="34" charset="0"/>
            </a:endParaRPr>
          </a:p>
        </p:txBody>
      </p:sp>
    </p:spTree>
    <p:extLst>
      <p:ext uri="{BB962C8B-B14F-4D97-AF65-F5344CB8AC3E}">
        <p14:creationId xmlns:p14="http://schemas.microsoft.com/office/powerpoint/2010/main" val="2139832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00" fill="hold"/>
                                        <p:tgtEl>
                                          <p:spTgt spid="8"/>
                                        </p:tgtEl>
                                        <p:attrNameLst>
                                          <p:attrName>ppt_x</p:attrName>
                                        </p:attrNameLst>
                                      </p:cBhvr>
                                      <p:tavLst>
                                        <p:tav tm="0">
                                          <p:val>
                                            <p:strVal val="#ppt_x"/>
                                          </p:val>
                                        </p:tav>
                                        <p:tav tm="100000">
                                          <p:val>
                                            <p:strVal val="#ppt_x"/>
                                          </p:val>
                                        </p:tav>
                                      </p:tavLst>
                                    </p:anim>
                                    <p:anim calcmode="lin" valueType="num">
                                      <p:cBhvr additive="base">
                                        <p:cTn id="8" dur="700" fill="hold"/>
                                        <p:tgtEl>
                                          <p:spTgt spid="8"/>
                                        </p:tgtEl>
                                        <p:attrNameLst>
                                          <p:attrName>ppt_y</p:attrName>
                                        </p:attrNameLst>
                                      </p:cBhvr>
                                      <p:tavLst>
                                        <p:tav tm="0">
                                          <p:val>
                                            <p:strVal val="1+#ppt_h/2"/>
                                          </p:val>
                                        </p:tav>
                                        <p:tav tm="100000">
                                          <p:val>
                                            <p:strVal val="#ppt_y"/>
                                          </p:val>
                                        </p:tav>
                                      </p:tavLst>
                                    </p:anim>
                                  </p:childTnLst>
                                </p:cTn>
                              </p:par>
                              <p:par>
                                <p:cTn id="9" presetID="10" presetClass="exit" presetSubtype="0" fill="hold" grpId="1" nodeType="withEffect">
                                  <p:stCondLst>
                                    <p:cond delay="200"/>
                                  </p:stCondLst>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2" presetClass="entr" presetSubtype="4"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600" fill="hold"/>
                                        <p:tgtEl>
                                          <p:spTgt spid="9"/>
                                        </p:tgtEl>
                                        <p:attrNameLst>
                                          <p:attrName>ppt_x</p:attrName>
                                        </p:attrNameLst>
                                      </p:cBhvr>
                                      <p:tavLst>
                                        <p:tav tm="0">
                                          <p:val>
                                            <p:strVal val="#ppt_x"/>
                                          </p:val>
                                        </p:tav>
                                        <p:tav tm="100000">
                                          <p:val>
                                            <p:strVal val="#ppt_x"/>
                                          </p:val>
                                        </p:tav>
                                      </p:tavLst>
                                    </p:anim>
                                    <p:anim calcmode="lin" valueType="num">
                                      <p:cBhvr additive="base">
                                        <p:cTn id="15" dur="600" fill="hold"/>
                                        <p:tgtEl>
                                          <p:spTgt spid="9"/>
                                        </p:tgtEl>
                                        <p:attrNameLst>
                                          <p:attrName>ppt_y</p:attrName>
                                        </p:attrNameLst>
                                      </p:cBhvr>
                                      <p:tavLst>
                                        <p:tav tm="0">
                                          <p:val>
                                            <p:strVal val="1+#ppt_h/2"/>
                                          </p:val>
                                        </p:tav>
                                        <p:tav tm="100000">
                                          <p:val>
                                            <p:strVal val="#ppt_y"/>
                                          </p:val>
                                        </p:tav>
                                      </p:tavLst>
                                    </p:anim>
                                  </p:childTnLst>
                                </p:cTn>
                              </p:par>
                              <p:par>
                                <p:cTn id="16" presetID="10" presetClass="exit" presetSubtype="0" fill="hold" grpId="1" nodeType="withEffect">
                                  <p:stCondLst>
                                    <p:cond delay="10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10" presetClass="exit" presetSubtype="0" fill="hold" grpId="1" nodeType="withEffect">
                                  <p:stCondLst>
                                    <p:cond delay="100"/>
                                  </p:stCondLst>
                                  <p:childTnLst>
                                    <p:animEffect transition="out" filter="fade">
                                      <p:cBhvr>
                                        <p:cTn id="24" dur="400"/>
                                        <p:tgtEl>
                                          <p:spTgt spid="10"/>
                                        </p:tgtEl>
                                      </p:cBhvr>
                                    </p:animEffect>
                                    <p:set>
                                      <p:cBhvr>
                                        <p:cTn id="25" dur="1" fill="hold">
                                          <p:stCondLst>
                                            <p:cond delay="399"/>
                                          </p:stCondLst>
                                        </p:cTn>
                                        <p:tgtEl>
                                          <p:spTgt spid="10"/>
                                        </p:tgtEl>
                                        <p:attrNameLst>
                                          <p:attrName>style.visibility</p:attrName>
                                        </p:attrNameLst>
                                      </p:cBhvr>
                                      <p:to>
                                        <p:strVal val="hidden"/>
                                      </p:to>
                                    </p:set>
                                  </p:childTnLst>
                                </p:cTn>
                              </p:par>
                              <p:par>
                                <p:cTn id="26" presetID="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400" fill="hold"/>
                                        <p:tgtEl>
                                          <p:spTgt spid="11"/>
                                        </p:tgtEl>
                                        <p:attrNameLst>
                                          <p:attrName>ppt_x</p:attrName>
                                        </p:attrNameLst>
                                      </p:cBhvr>
                                      <p:tavLst>
                                        <p:tav tm="0">
                                          <p:val>
                                            <p:strVal val="#ppt_x"/>
                                          </p:val>
                                        </p:tav>
                                        <p:tav tm="100000">
                                          <p:val>
                                            <p:strVal val="#ppt_x"/>
                                          </p:val>
                                        </p:tav>
                                      </p:tavLst>
                                    </p:anim>
                                    <p:anim calcmode="lin" valueType="num">
                                      <p:cBhvr additive="base">
                                        <p:cTn id="29" dur="400" fill="hold"/>
                                        <p:tgtEl>
                                          <p:spTgt spid="11"/>
                                        </p:tgtEl>
                                        <p:attrNameLst>
                                          <p:attrName>ppt_y</p:attrName>
                                        </p:attrNameLst>
                                      </p:cBhvr>
                                      <p:tavLst>
                                        <p:tav tm="0">
                                          <p:val>
                                            <p:strVal val="1+#ppt_h/2"/>
                                          </p:val>
                                        </p:tav>
                                        <p:tav tm="100000">
                                          <p:val>
                                            <p:strVal val="#ppt_y"/>
                                          </p:val>
                                        </p:tav>
                                      </p:tavLst>
                                    </p:anim>
                                  </p:childTnLst>
                                </p:cTn>
                              </p:par>
                              <p:par>
                                <p:cTn id="30" presetID="10" presetClass="exit" presetSubtype="0" fill="hold" grpId="1" nodeType="withEffect">
                                  <p:stCondLst>
                                    <p:cond delay="200"/>
                                  </p:stCondLst>
                                  <p:childTnLst>
                                    <p:animEffect transition="out" filter="fade">
                                      <p:cBhvr>
                                        <p:cTn id="31" dur="400"/>
                                        <p:tgtEl>
                                          <p:spTgt spid="11"/>
                                        </p:tgtEl>
                                      </p:cBhvr>
                                    </p:animEffect>
                                    <p:set>
                                      <p:cBhvr>
                                        <p:cTn id="32" dur="1" fill="hold">
                                          <p:stCondLst>
                                            <p:cond delay="399"/>
                                          </p:stCondLst>
                                        </p:cTn>
                                        <p:tgtEl>
                                          <p:spTgt spid="11"/>
                                        </p:tgtEl>
                                        <p:attrNameLst>
                                          <p:attrName>style.visibility</p:attrName>
                                        </p:attrNameLst>
                                      </p:cBhvr>
                                      <p:to>
                                        <p:strVal val="hidden"/>
                                      </p:to>
                                    </p:set>
                                  </p:childTnLst>
                                </p:cTn>
                              </p:par>
                              <p:par>
                                <p:cTn id="33" presetID="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300" fill="hold"/>
                                        <p:tgtEl>
                                          <p:spTgt spid="12"/>
                                        </p:tgtEl>
                                        <p:attrNameLst>
                                          <p:attrName>ppt_x</p:attrName>
                                        </p:attrNameLst>
                                      </p:cBhvr>
                                      <p:tavLst>
                                        <p:tav tm="0">
                                          <p:val>
                                            <p:strVal val="#ppt_x"/>
                                          </p:val>
                                        </p:tav>
                                        <p:tav tm="100000">
                                          <p:val>
                                            <p:strVal val="#ppt_x"/>
                                          </p:val>
                                        </p:tav>
                                      </p:tavLst>
                                    </p:anim>
                                    <p:anim calcmode="lin" valueType="num">
                                      <p:cBhvr additive="base">
                                        <p:cTn id="36" dur="300" fill="hold"/>
                                        <p:tgtEl>
                                          <p:spTgt spid="12"/>
                                        </p:tgtEl>
                                        <p:attrNameLst>
                                          <p:attrName>ppt_y</p:attrName>
                                        </p:attrNameLst>
                                      </p:cBhvr>
                                      <p:tavLst>
                                        <p:tav tm="0">
                                          <p:val>
                                            <p:strVal val="1+#ppt_h/2"/>
                                          </p:val>
                                        </p:tav>
                                        <p:tav tm="100000">
                                          <p:val>
                                            <p:strVal val="#ppt_y"/>
                                          </p:val>
                                        </p:tav>
                                      </p:tavLst>
                                    </p:anim>
                                  </p:childTnLst>
                                </p:cTn>
                              </p:par>
                              <p:par>
                                <p:cTn id="37" presetID="10" presetClass="exit" presetSubtype="0" fill="hold" grpId="1" nodeType="withEffect">
                                  <p:stCondLst>
                                    <p:cond delay="100"/>
                                  </p:stCondLst>
                                  <p:childTnLst>
                                    <p:animEffect transition="out" filter="fade">
                                      <p:cBhvr>
                                        <p:cTn id="38" dur="500"/>
                                        <p:tgtEl>
                                          <p:spTgt spid="12"/>
                                        </p:tgtEl>
                                      </p:cBhvr>
                                    </p:animEffect>
                                    <p:set>
                                      <p:cBhvr>
                                        <p:cTn id="39" dur="1" fill="hold">
                                          <p:stCondLst>
                                            <p:cond delay="499"/>
                                          </p:stCondLst>
                                        </p:cTn>
                                        <p:tgtEl>
                                          <p:spTgt spid="12"/>
                                        </p:tgtEl>
                                        <p:attrNameLst>
                                          <p:attrName>style.visibility</p:attrName>
                                        </p:attrNameLst>
                                      </p:cBhvr>
                                      <p:to>
                                        <p:strVal val="hidden"/>
                                      </p:to>
                                    </p:set>
                                  </p:childTnLst>
                                </p:cTn>
                              </p:par>
                              <p:par>
                                <p:cTn id="40" presetID="64" presetClass="path" presetSubtype="0" accel="50000" decel="50000" fill="hold" grpId="0" nodeType="withEffect">
                                  <p:stCondLst>
                                    <p:cond delay="0"/>
                                  </p:stCondLst>
                                  <p:childTnLst>
                                    <p:animMotion origin="layout" path="M 0 0.4963 L 0 0 " pathEditMode="relative" rAng="0" ptsTypes="AA">
                                      <p:cBhvr>
                                        <p:cTn id="41" dur="500" fill="hold"/>
                                        <p:tgtEl>
                                          <p:spTgt spid="7"/>
                                        </p:tgtEl>
                                        <p:attrNameLst>
                                          <p:attrName>ppt_x</p:attrName>
                                          <p:attrName>ppt_y</p:attrName>
                                        </p:attrNameLst>
                                      </p:cBhvr>
                                      <p:rCtr x="0" y="-24800"/>
                                    </p:animMotion>
                                  </p:childTnLst>
                                </p:cTn>
                              </p:par>
                            </p:childTnLst>
                          </p:cTn>
                        </p:par>
                        <p:par>
                          <p:cTn id="42" fill="hold">
                            <p:stCondLst>
                              <p:cond delay="700"/>
                            </p:stCondLst>
                            <p:childTnLst>
                              <p:par>
                                <p:cTn id="43" presetID="26" presetClass="emph" presetSubtype="0" fill="hold" grpId="1" nodeType="afterEffect">
                                  <p:stCondLst>
                                    <p:cond delay="0"/>
                                  </p:stCondLst>
                                  <p:childTnLst>
                                    <p:animEffect transition="out" filter="fade">
                                      <p:cBhvr>
                                        <p:cTn id="44" dur="500" tmFilter="0, 0; .2, .5; .8, .5; 1, 0"/>
                                        <p:tgtEl>
                                          <p:spTgt spid="7"/>
                                        </p:tgtEl>
                                      </p:cBhvr>
                                    </p:animEffect>
                                    <p:animScale>
                                      <p:cBhvr>
                                        <p:cTn id="45" dur="250" autoRev="1" fill="hold"/>
                                        <p:tgtEl>
                                          <p:spTgt spid="7"/>
                                        </p:tgtEl>
                                      </p:cBhvr>
                                      <p:by x="105000" y="105000"/>
                                    </p:animScale>
                                  </p:childTnLst>
                                </p:cTn>
                              </p:par>
                            </p:childTnLst>
                          </p:cTn>
                        </p:par>
                        <p:par>
                          <p:cTn id="46" fill="hold">
                            <p:stCondLst>
                              <p:cond delay="1200"/>
                            </p:stCondLst>
                            <p:childTnLst>
                              <p:par>
                                <p:cTn id="47" presetID="2" presetClass="entr" presetSubtype="4" fill="hold" grpId="0" nodeType="after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700" fill="hold"/>
                                        <p:tgtEl>
                                          <p:spTgt spid="13"/>
                                        </p:tgtEl>
                                        <p:attrNameLst>
                                          <p:attrName>ppt_x</p:attrName>
                                        </p:attrNameLst>
                                      </p:cBhvr>
                                      <p:tavLst>
                                        <p:tav tm="0">
                                          <p:val>
                                            <p:strVal val="#ppt_x"/>
                                          </p:val>
                                        </p:tav>
                                        <p:tav tm="100000">
                                          <p:val>
                                            <p:strVal val="#ppt_x"/>
                                          </p:val>
                                        </p:tav>
                                      </p:tavLst>
                                    </p:anim>
                                    <p:anim calcmode="lin" valueType="num">
                                      <p:cBhvr additive="base">
                                        <p:cTn id="50" dur="7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30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600" fill="hold"/>
                                        <p:tgtEl>
                                          <p:spTgt spid="14"/>
                                        </p:tgtEl>
                                        <p:attrNameLst>
                                          <p:attrName>ppt_x</p:attrName>
                                        </p:attrNameLst>
                                      </p:cBhvr>
                                      <p:tavLst>
                                        <p:tav tm="0">
                                          <p:val>
                                            <p:strVal val="#ppt_x"/>
                                          </p:val>
                                        </p:tav>
                                        <p:tav tm="100000">
                                          <p:val>
                                            <p:strVal val="#ppt_x"/>
                                          </p:val>
                                        </p:tav>
                                      </p:tavLst>
                                    </p:anim>
                                    <p:anim calcmode="lin" valueType="num">
                                      <p:cBhvr additive="base">
                                        <p:cTn id="54" dur="600" fill="hold"/>
                                        <p:tgtEl>
                                          <p:spTgt spid="1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20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0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400" fill="hold"/>
                                        <p:tgtEl>
                                          <p:spTgt spid="16"/>
                                        </p:tgtEl>
                                        <p:attrNameLst>
                                          <p:attrName>ppt_x</p:attrName>
                                        </p:attrNameLst>
                                      </p:cBhvr>
                                      <p:tavLst>
                                        <p:tav tm="0">
                                          <p:val>
                                            <p:strVal val="#ppt_x"/>
                                          </p:val>
                                        </p:tav>
                                        <p:tav tm="100000">
                                          <p:val>
                                            <p:strVal val="#ppt_x"/>
                                          </p:val>
                                        </p:tav>
                                      </p:tavLst>
                                    </p:anim>
                                    <p:anim calcmode="lin" valueType="num">
                                      <p:cBhvr additive="base">
                                        <p:cTn id="62" dur="400" fill="hold"/>
                                        <p:tgtEl>
                                          <p:spTgt spid="1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300" fill="hold"/>
                                        <p:tgtEl>
                                          <p:spTgt spid="17"/>
                                        </p:tgtEl>
                                        <p:attrNameLst>
                                          <p:attrName>ppt_x</p:attrName>
                                        </p:attrNameLst>
                                      </p:cBhvr>
                                      <p:tavLst>
                                        <p:tav tm="0">
                                          <p:val>
                                            <p:strVal val="#ppt_x"/>
                                          </p:val>
                                        </p:tav>
                                        <p:tav tm="100000">
                                          <p:val>
                                            <p:strVal val="#ppt_x"/>
                                          </p:val>
                                        </p:tav>
                                      </p:tavLst>
                                    </p:anim>
                                    <p:anim calcmode="lin" valueType="num">
                                      <p:cBhvr additive="base">
                                        <p:cTn id="66" dur="300" fill="hold"/>
                                        <p:tgtEl>
                                          <p:spTgt spid="17"/>
                                        </p:tgtEl>
                                        <p:attrNameLst>
                                          <p:attrName>ppt_y</p:attrName>
                                        </p:attrNameLst>
                                      </p:cBhvr>
                                      <p:tavLst>
                                        <p:tav tm="0">
                                          <p:val>
                                            <p:strVal val="1+#ppt_h/2"/>
                                          </p:val>
                                        </p:tav>
                                        <p:tav tm="100000">
                                          <p:val>
                                            <p:strVal val="#ppt_y"/>
                                          </p:val>
                                        </p:tav>
                                      </p:tavLst>
                                    </p:anim>
                                  </p:childTnLst>
                                </p:cTn>
                              </p:par>
                            </p:childTnLst>
                          </p:cTn>
                        </p:par>
                        <p:par>
                          <p:cTn id="67" fill="hold">
                            <p:stCondLst>
                              <p:cond delay="2300"/>
                            </p:stCondLst>
                            <p:childTnLst>
                              <p:par>
                                <p:cTn id="68" presetID="52" presetClass="entr" presetSubtype="0"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Scale>
                                      <p:cBhvr>
                                        <p:cTn id="70"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18"/>
                                        </p:tgtEl>
                                        <p:attrNameLst>
                                          <p:attrName>ppt_x</p:attrName>
                                          <p:attrName>ppt_y</p:attrName>
                                        </p:attrNameLst>
                                      </p:cBhvr>
                                    </p:animMotion>
                                    <p:animEffect transition="in" filter="fade">
                                      <p:cBhvr>
                                        <p:cTn id="72" dur="500"/>
                                        <p:tgtEl>
                                          <p:spTgt spid="18"/>
                                        </p:tgtEl>
                                      </p:cBhvr>
                                    </p:animEffect>
                                  </p:childTnLst>
                                </p:cTn>
                              </p:par>
                            </p:childTnLst>
                          </p:cTn>
                        </p:par>
                        <p:par>
                          <p:cTn id="73" fill="hold">
                            <p:stCondLst>
                              <p:cond delay="2800"/>
                            </p:stCondLst>
                            <p:childTnLst>
                              <p:par>
                                <p:cTn id="74" presetID="53" presetClass="entr" presetSubtype="16" fill="hold"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ppt_w</p:attrName>
                                        </p:attrNameLst>
                                      </p:cBhvr>
                                      <p:tavLst>
                                        <p:tav tm="0">
                                          <p:val>
                                            <p:fltVal val="0"/>
                                          </p:val>
                                        </p:tav>
                                        <p:tav tm="100000">
                                          <p:val>
                                            <p:strVal val="#ppt_w"/>
                                          </p:val>
                                        </p:tav>
                                      </p:tavLst>
                                    </p:anim>
                                    <p:anim calcmode="lin" valueType="num">
                                      <p:cBhvr>
                                        <p:cTn id="77" dur="500" fill="hold"/>
                                        <p:tgtEl>
                                          <p:spTgt spid="19"/>
                                        </p:tgtEl>
                                        <p:attrNameLst>
                                          <p:attrName>ppt_h</p:attrName>
                                        </p:attrNameLst>
                                      </p:cBhvr>
                                      <p:tavLst>
                                        <p:tav tm="0">
                                          <p:val>
                                            <p:fltVal val="0"/>
                                          </p:val>
                                        </p:tav>
                                        <p:tav tm="100000">
                                          <p:val>
                                            <p:strVal val="#ppt_h"/>
                                          </p:val>
                                        </p:tav>
                                      </p:tavLst>
                                    </p:anim>
                                    <p:animEffect transition="in" filter="fade">
                                      <p:cBhvr>
                                        <p:cTn id="78" dur="500"/>
                                        <p:tgtEl>
                                          <p:spTgt spid="19"/>
                                        </p:tgtEl>
                                      </p:cBhvr>
                                    </p:animEffect>
                                  </p:childTnLst>
                                </p:cTn>
                              </p:par>
                              <p:par>
                                <p:cTn id="79" presetID="2" presetClass="entr" presetSubtype="2" fill="hold" grpId="0" nodeType="withEffect">
                                  <p:stCondLst>
                                    <p:cond delay="500"/>
                                  </p:stCondLst>
                                  <p:iterate type="lt">
                                    <p:tmPct val="0"/>
                                  </p:iterate>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1+#ppt_w/2"/>
                                          </p:val>
                                        </p:tav>
                                        <p:tav tm="100000">
                                          <p:val>
                                            <p:strVal val="#ppt_x"/>
                                          </p:val>
                                        </p:tav>
                                      </p:tavLst>
                                    </p:anim>
                                    <p:anim calcmode="lin" valueType="num">
                                      <p:cBhvr additive="base">
                                        <p:cTn id="82" dur="500" fill="hold"/>
                                        <p:tgtEl>
                                          <p:spTgt spid="21"/>
                                        </p:tgtEl>
                                        <p:attrNameLst>
                                          <p:attrName>ppt_y</p:attrName>
                                        </p:attrNameLst>
                                      </p:cBhvr>
                                      <p:tavLst>
                                        <p:tav tm="0">
                                          <p:val>
                                            <p:strVal val="#ppt_y"/>
                                          </p:val>
                                        </p:tav>
                                        <p:tav tm="100000">
                                          <p:val>
                                            <p:strVal val="#ppt_y"/>
                                          </p:val>
                                        </p:tav>
                                      </p:tavLst>
                                    </p:anim>
                                  </p:childTnLst>
                                </p:cTn>
                              </p:par>
                              <p:par>
                                <p:cTn id="83" presetID="26" presetClass="emph" presetSubtype="0" fill="hold" grpId="1" nodeType="withEffect">
                                  <p:stCondLst>
                                    <p:cond delay="1000"/>
                                  </p:stCondLst>
                                  <p:iterate type="lt">
                                    <p:tmPct val="0"/>
                                  </p:iterate>
                                  <p:childTnLst>
                                    <p:animEffect transition="out" filter="fade">
                                      <p:cBhvr>
                                        <p:cTn id="84" dur="500" tmFilter="0, 0; .2, .5; .8, .5; 1, 0"/>
                                        <p:tgtEl>
                                          <p:spTgt spid="21"/>
                                        </p:tgtEl>
                                      </p:cBhvr>
                                    </p:animEffect>
                                    <p:animScale>
                                      <p:cBhvr>
                                        <p:cTn id="85"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4" grpId="0" animBg="1"/>
      <p:bldP spid="15" grpId="0" animBg="1"/>
      <p:bldP spid="16" grpId="0" animBg="1"/>
      <p:bldP spid="17" grpId="0" animBg="1"/>
      <p:bldP spid="21" grpId="0"/>
      <p:bldP spid="21" grpI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val="388416575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tmplLst>
          <p:tmpl lvl="1">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栏目一">
    <p:spTree>
      <p:nvGrpSpPr>
        <p:cNvPr id="1" name=""/>
        <p:cNvGrpSpPr/>
        <p:nvPr/>
      </p:nvGrpSpPr>
      <p:grpSpPr>
        <a:xfrm>
          <a:off x="0" y="0"/>
          <a:ext cx="0" cy="0"/>
          <a:chOff x="0" y="0"/>
          <a:chExt cx="0" cy="0"/>
        </a:xfrm>
      </p:grpSpPr>
      <p:grpSp>
        <p:nvGrpSpPr>
          <p:cNvPr id="2" name="组合 1"/>
          <p:cNvGrpSpPr/>
          <p:nvPr userDrawn="1"/>
        </p:nvGrpSpPr>
        <p:grpSpPr>
          <a:xfrm>
            <a:off x="3491881" y="-27384"/>
            <a:ext cx="1443037" cy="880109"/>
            <a:chOff x="11613" y="920823"/>
            <a:chExt cx="1443037" cy="733424"/>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920823"/>
              <a:ext cx="1443037" cy="733424"/>
            </a:xfrm>
            <a:prstGeom prst="rect">
              <a:avLst/>
            </a:prstGeom>
          </p:spPr>
        </p:pic>
        <p:sp>
          <p:nvSpPr>
            <p:cNvPr id="8" name="TextBox 7">
              <a:hlinkClick r:id="rId3"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首 页</a:t>
              </a:r>
              <a:endParaRPr lang="zh-CN" altLang="en-US" sz="1400" dirty="0">
                <a:solidFill>
                  <a:schemeClr val="bg1"/>
                </a:solidFill>
                <a:latin typeface="黑体" panose="02010600030101010101" pitchFamily="2" charset="-122"/>
                <a:ea typeface="黑体" panose="02010600030101010101" pitchFamily="2" charset="-122"/>
              </a:endParaRPr>
            </a:p>
          </p:txBody>
        </p:sp>
        <p:pic>
          <p:nvPicPr>
            <p:cNvPr id="9" name="图片 8"/>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612213" y="1037555"/>
              <a:ext cx="142874" cy="133350"/>
            </a:xfrm>
            <a:prstGeom prst="rect">
              <a:avLst/>
            </a:prstGeom>
          </p:spPr>
        </p:pic>
      </p:grpSp>
      <p:sp>
        <p:nvSpPr>
          <p:cNvPr id="10" name="TextBox 16">
            <a:hlinkClick r:id="rId5" action="ppaction://hlinksldjump"/>
          </p:cNvPr>
          <p:cNvSpPr txBox="1"/>
          <p:nvPr userDrawn="1"/>
        </p:nvSpPr>
        <p:spPr>
          <a:xfrm>
            <a:off x="5037341" y="21325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预习导引</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13" name="TextBox 34">
            <a:hlinkClick r:id="rId6" action="ppaction://hlinksldjump"/>
          </p:cNvPr>
          <p:cNvSpPr txBox="1"/>
          <p:nvPr userDrawn="1"/>
        </p:nvSpPr>
        <p:spPr>
          <a:xfrm>
            <a:off x="6405493" y="210299"/>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核心归纳</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15" name="TextBox 40">
            <a:hlinkClick r:id="rId7" action="ppaction://hlinksldjump"/>
          </p:cNvPr>
          <p:cNvSpPr txBox="1"/>
          <p:nvPr userDrawn="1"/>
        </p:nvSpPr>
        <p:spPr>
          <a:xfrm>
            <a:off x="7753097" y="210298"/>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佳作赏析</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29364190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p:tgtEl>
                                          <p:spTgt spid="10"/>
                                        </p:tgtEl>
                                        <p:attrNameLst>
                                          <p:attrName>ppt_y</p:attrName>
                                        </p:attrNameLst>
                                      </p:cBhvr>
                                      <p:tavLst>
                                        <p:tav tm="0">
                                          <p:val>
                                            <p:strVal val="#ppt_y+#ppt_h*1.125000"/>
                                          </p:val>
                                        </p:tav>
                                        <p:tav tm="100000">
                                          <p:val>
                                            <p:strVal val="#ppt_y"/>
                                          </p:val>
                                        </p:tav>
                                      </p:tavLst>
                                    </p:anim>
                                    <p:animEffect transition="in" filter="wipe(up)">
                                      <p:cBhvr>
                                        <p:cTn id="12" dur="500"/>
                                        <p:tgtEl>
                                          <p:spTgt spid="10"/>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500"/>
                                        <p:tgtEl>
                                          <p:spTgt spid="13"/>
                                        </p:tgtEl>
                                        <p:attrNameLst>
                                          <p:attrName>ppt_y</p:attrName>
                                        </p:attrNameLst>
                                      </p:cBhvr>
                                      <p:tavLst>
                                        <p:tav tm="0">
                                          <p:val>
                                            <p:strVal val="#ppt_y+#ppt_h*1.125000"/>
                                          </p:val>
                                        </p:tav>
                                        <p:tav tm="100000">
                                          <p:val>
                                            <p:strVal val="#ppt_y"/>
                                          </p:val>
                                        </p:tav>
                                      </p:tavLst>
                                    </p:anim>
                                    <p:animEffect transition="in" filter="wipe(up)">
                                      <p:cBhvr>
                                        <p:cTn id="16" dur="500"/>
                                        <p:tgtEl>
                                          <p:spTgt spid="13"/>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p:tgtEl>
                                          <p:spTgt spid="15"/>
                                        </p:tgtEl>
                                        <p:attrNameLst>
                                          <p:attrName>ppt_y</p:attrName>
                                        </p:attrNameLst>
                                      </p:cBhvr>
                                      <p:tavLst>
                                        <p:tav tm="0">
                                          <p:val>
                                            <p:strVal val="#ppt_y+#ppt_h*1.125000"/>
                                          </p:val>
                                        </p:tav>
                                        <p:tav tm="100000">
                                          <p:val>
                                            <p:strVal val="#ppt_y"/>
                                          </p:val>
                                        </p:tav>
                                      </p:tavLst>
                                    </p:anim>
                                    <p:animEffect transition="in" filter="wipe(up)">
                                      <p:cBhvr>
                                        <p:cTn id="20"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3" grpId="0"/>
      <p:bldP spid="15" grpId="0"/>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栏目二">
    <p:spTree>
      <p:nvGrpSpPr>
        <p:cNvPr id="1" name=""/>
        <p:cNvGrpSpPr/>
        <p:nvPr/>
      </p:nvGrpSpPr>
      <p:grpSpPr>
        <a:xfrm>
          <a:off x="0" y="0"/>
          <a:ext cx="0" cy="0"/>
          <a:chOff x="0" y="0"/>
          <a:chExt cx="0" cy="0"/>
        </a:xfrm>
      </p:grpSpPr>
      <p:grpSp>
        <p:nvGrpSpPr>
          <p:cNvPr id="22" name="组合 21"/>
          <p:cNvGrpSpPr/>
          <p:nvPr userDrawn="1"/>
        </p:nvGrpSpPr>
        <p:grpSpPr>
          <a:xfrm>
            <a:off x="3851921" y="112561"/>
            <a:ext cx="633507" cy="480597"/>
            <a:chOff x="366968" y="1037555"/>
            <a:chExt cx="633507" cy="400497"/>
          </a:xfrm>
        </p:grpSpPr>
        <p:sp>
          <p:nvSpPr>
            <p:cNvPr id="23" name="TextBox 22">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24" name="图片 2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12213" y="1037555"/>
              <a:ext cx="142875" cy="133350"/>
            </a:xfrm>
            <a:prstGeom prst="rect">
              <a:avLst/>
            </a:prstGeom>
          </p:spPr>
        </p:pic>
      </p:grpSp>
      <p:grpSp>
        <p:nvGrpSpPr>
          <p:cNvPr id="21" name="组合 20"/>
          <p:cNvGrpSpPr/>
          <p:nvPr userDrawn="1"/>
        </p:nvGrpSpPr>
        <p:grpSpPr>
          <a:xfrm>
            <a:off x="4852164" y="-27379"/>
            <a:ext cx="1443037" cy="880111"/>
            <a:chOff x="4852164" y="-27379"/>
            <a:chExt cx="1443037" cy="880111"/>
          </a:xfrm>
        </p:grpSpPr>
        <p:pic>
          <p:nvPicPr>
            <p:cNvPr id="25" name="图片 24"/>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4852164" y="-27379"/>
              <a:ext cx="1443037" cy="880111"/>
            </a:xfrm>
            <a:prstGeom prst="rect">
              <a:avLst/>
            </a:prstGeom>
          </p:spPr>
        </p:pic>
        <p:sp>
          <p:nvSpPr>
            <p:cNvPr id="26" name="TextBox 16">
              <a:hlinkClick r:id="rId5" action="ppaction://hlinksldjump"/>
            </p:cNvPr>
            <p:cNvSpPr txBox="1"/>
            <p:nvPr userDrawn="1"/>
          </p:nvSpPr>
          <p:spPr>
            <a:xfrm>
              <a:off x="5037341" y="213252"/>
              <a:ext cx="902811"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预习导引</a:t>
              </a:r>
              <a:endParaRPr lang="zh-CN" altLang="en-US" sz="1400" dirty="0">
                <a:solidFill>
                  <a:schemeClr val="bg1"/>
                </a:solidFill>
                <a:latin typeface="黑体" panose="02010600030101010101" pitchFamily="2" charset="-122"/>
                <a:ea typeface="黑体" panose="02010600030101010101" pitchFamily="2" charset="-122"/>
              </a:endParaRPr>
            </a:p>
          </p:txBody>
        </p:sp>
      </p:grpSp>
      <p:sp>
        <p:nvSpPr>
          <p:cNvPr id="31" name="TextBox 34">
            <a:hlinkClick r:id="rId6" action="ppaction://hlinksldjump"/>
          </p:cNvPr>
          <p:cNvSpPr txBox="1"/>
          <p:nvPr userDrawn="1"/>
        </p:nvSpPr>
        <p:spPr>
          <a:xfrm>
            <a:off x="6405493" y="210299"/>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核心归纳</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33" name="TextBox 40">
            <a:hlinkClick r:id="rId7" action="ppaction://hlinksldjump"/>
          </p:cNvPr>
          <p:cNvSpPr txBox="1"/>
          <p:nvPr userDrawn="1"/>
        </p:nvSpPr>
        <p:spPr>
          <a:xfrm>
            <a:off x="7753097" y="210298"/>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佳作赏析</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6373260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p:tgtEl>
                                          <p:spTgt spid="22"/>
                                        </p:tgtEl>
                                        <p:attrNameLst>
                                          <p:attrName>ppt_y</p:attrName>
                                        </p:attrNameLst>
                                      </p:cBhvr>
                                      <p:tavLst>
                                        <p:tav tm="0">
                                          <p:val>
                                            <p:strVal val="#ppt_y+#ppt_h*1.125000"/>
                                          </p:val>
                                        </p:tav>
                                        <p:tav tm="100000">
                                          <p:val>
                                            <p:strVal val="#ppt_y"/>
                                          </p:val>
                                        </p:tav>
                                      </p:tavLst>
                                    </p:anim>
                                    <p:animEffect transition="in" filter="wipe(up)">
                                      <p:cBhvr>
                                        <p:cTn id="8" dur="500"/>
                                        <p:tgtEl>
                                          <p:spTgt spid="22"/>
                                        </p:tgtEl>
                                      </p:cBhvr>
                                    </p:animEffect>
                                  </p:childTnLst>
                                </p:cTn>
                              </p:par>
                              <p:par>
                                <p:cTn id="9" presetID="12" presetClass="entr" presetSubtype="4" fill="hold" nodeType="with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500"/>
                                        <p:tgtEl>
                                          <p:spTgt spid="21"/>
                                        </p:tgtEl>
                                        <p:attrNameLst>
                                          <p:attrName>ppt_y</p:attrName>
                                        </p:attrNameLst>
                                      </p:cBhvr>
                                      <p:tavLst>
                                        <p:tav tm="0">
                                          <p:val>
                                            <p:strVal val="#ppt_y+#ppt_h*1.125000"/>
                                          </p:val>
                                        </p:tav>
                                        <p:tav tm="100000">
                                          <p:val>
                                            <p:strVal val="#ppt_y"/>
                                          </p:val>
                                        </p:tav>
                                      </p:tavLst>
                                    </p:anim>
                                    <p:animEffect transition="in" filter="wipe(up)">
                                      <p:cBhvr>
                                        <p:cTn id="12" dur="500"/>
                                        <p:tgtEl>
                                          <p:spTgt spid="21"/>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31"/>
                                        </p:tgtEl>
                                        <p:attrNameLst>
                                          <p:attrName>style.visibility</p:attrName>
                                        </p:attrNameLst>
                                      </p:cBhvr>
                                      <p:to>
                                        <p:strVal val="visible"/>
                                      </p:to>
                                    </p:set>
                                    <p:anim calcmode="lin" valueType="num">
                                      <p:cBhvr additive="base">
                                        <p:cTn id="15" dur="500"/>
                                        <p:tgtEl>
                                          <p:spTgt spid="31"/>
                                        </p:tgtEl>
                                        <p:attrNameLst>
                                          <p:attrName>ppt_y</p:attrName>
                                        </p:attrNameLst>
                                      </p:cBhvr>
                                      <p:tavLst>
                                        <p:tav tm="0">
                                          <p:val>
                                            <p:strVal val="#ppt_y+#ppt_h*1.125000"/>
                                          </p:val>
                                        </p:tav>
                                        <p:tav tm="100000">
                                          <p:val>
                                            <p:strVal val="#ppt_y"/>
                                          </p:val>
                                        </p:tav>
                                      </p:tavLst>
                                    </p:anim>
                                    <p:animEffect transition="in" filter="wipe(up)">
                                      <p:cBhvr>
                                        <p:cTn id="16" dur="500"/>
                                        <p:tgtEl>
                                          <p:spTgt spid="31"/>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33"/>
                                        </p:tgtEl>
                                        <p:attrNameLst>
                                          <p:attrName>style.visibility</p:attrName>
                                        </p:attrNameLst>
                                      </p:cBhvr>
                                      <p:to>
                                        <p:strVal val="visible"/>
                                      </p:to>
                                    </p:set>
                                    <p:anim calcmode="lin" valueType="num">
                                      <p:cBhvr additive="base">
                                        <p:cTn id="19" dur="500"/>
                                        <p:tgtEl>
                                          <p:spTgt spid="33"/>
                                        </p:tgtEl>
                                        <p:attrNameLst>
                                          <p:attrName>ppt_y</p:attrName>
                                        </p:attrNameLst>
                                      </p:cBhvr>
                                      <p:tavLst>
                                        <p:tav tm="0">
                                          <p:val>
                                            <p:strVal val="#ppt_y+#ppt_h*1.125000"/>
                                          </p:val>
                                        </p:tav>
                                        <p:tav tm="100000">
                                          <p:val>
                                            <p:strVal val="#ppt_y"/>
                                          </p:val>
                                        </p:tav>
                                      </p:tavLst>
                                    </p:anim>
                                    <p:animEffect transition="in" filter="wipe(up)">
                                      <p:cBhvr>
                                        <p:cTn id="20"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3" grpId="0"/>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栏目三">
    <p:spTree>
      <p:nvGrpSpPr>
        <p:cNvPr id="1" name=""/>
        <p:cNvGrpSpPr/>
        <p:nvPr/>
      </p:nvGrpSpPr>
      <p:grpSpPr>
        <a:xfrm>
          <a:off x="0" y="0"/>
          <a:ext cx="0" cy="0"/>
          <a:chOff x="0" y="0"/>
          <a:chExt cx="0" cy="0"/>
        </a:xfrm>
      </p:grpSpPr>
      <p:grpSp>
        <p:nvGrpSpPr>
          <p:cNvPr id="15" name="组合 14"/>
          <p:cNvGrpSpPr/>
          <p:nvPr userDrawn="1"/>
        </p:nvGrpSpPr>
        <p:grpSpPr>
          <a:xfrm>
            <a:off x="3851921" y="98610"/>
            <a:ext cx="633507" cy="480597"/>
            <a:chOff x="366968" y="1037555"/>
            <a:chExt cx="633507" cy="400497"/>
          </a:xfrm>
        </p:grpSpPr>
        <p:sp>
          <p:nvSpPr>
            <p:cNvPr id="22" name="TextBox 21">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23" name="图片 2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12213" y="1037555"/>
              <a:ext cx="142875" cy="133350"/>
            </a:xfrm>
            <a:prstGeom prst="rect">
              <a:avLst/>
            </a:prstGeom>
          </p:spPr>
        </p:pic>
      </p:grpSp>
      <p:sp>
        <p:nvSpPr>
          <p:cNvPr id="18" name="TextBox 16">
            <a:hlinkClick r:id="rId4" action="ppaction://hlinksldjump"/>
          </p:cNvPr>
          <p:cNvSpPr txBox="1"/>
          <p:nvPr userDrawn="1"/>
        </p:nvSpPr>
        <p:spPr>
          <a:xfrm>
            <a:off x="5037341" y="21325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预习导引</a:t>
            </a:r>
            <a:endParaRPr lang="zh-CN" altLang="en-US" sz="1400" dirty="0">
              <a:solidFill>
                <a:srgbClr val="333333"/>
              </a:solidFill>
              <a:latin typeface="黑体" panose="02010600030101010101" pitchFamily="2" charset="-122"/>
              <a:ea typeface="黑体" panose="02010600030101010101" pitchFamily="2" charset="-122"/>
            </a:endParaRPr>
          </a:p>
        </p:txBody>
      </p:sp>
      <p:grpSp>
        <p:nvGrpSpPr>
          <p:cNvPr id="29" name="组合 28"/>
          <p:cNvGrpSpPr/>
          <p:nvPr userDrawn="1"/>
        </p:nvGrpSpPr>
        <p:grpSpPr>
          <a:xfrm>
            <a:off x="6197901" y="-27384"/>
            <a:ext cx="1443037" cy="880109"/>
            <a:chOff x="6197901" y="-27384"/>
            <a:chExt cx="1443037" cy="880109"/>
          </a:xfrm>
        </p:grpSpPr>
        <p:pic>
          <p:nvPicPr>
            <p:cNvPr id="30" name="图片 29"/>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6197901" y="-27384"/>
              <a:ext cx="1443037" cy="880109"/>
            </a:xfrm>
            <a:prstGeom prst="rect">
              <a:avLst/>
            </a:prstGeom>
          </p:spPr>
        </p:pic>
        <p:sp>
          <p:nvSpPr>
            <p:cNvPr id="31" name="TextBox 34">
              <a:hlinkClick r:id="rId6" action="ppaction://hlinksldjump"/>
            </p:cNvPr>
            <p:cNvSpPr txBox="1"/>
            <p:nvPr userDrawn="1"/>
          </p:nvSpPr>
          <p:spPr>
            <a:xfrm>
              <a:off x="6405493" y="210299"/>
              <a:ext cx="902811"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核心归纳</a:t>
              </a:r>
              <a:endParaRPr lang="zh-CN" altLang="en-US" sz="1400" dirty="0">
                <a:solidFill>
                  <a:schemeClr val="bg1"/>
                </a:solidFill>
                <a:latin typeface="黑体" panose="02010600030101010101" pitchFamily="2" charset="-122"/>
                <a:ea typeface="黑体" panose="02010600030101010101" pitchFamily="2" charset="-122"/>
              </a:endParaRPr>
            </a:p>
          </p:txBody>
        </p:sp>
      </p:grpSp>
      <p:sp>
        <p:nvSpPr>
          <p:cNvPr id="33" name="TextBox 40">
            <a:hlinkClick r:id="rId7" action="ppaction://hlinksldjump"/>
          </p:cNvPr>
          <p:cNvSpPr txBox="1"/>
          <p:nvPr userDrawn="1"/>
        </p:nvSpPr>
        <p:spPr>
          <a:xfrm>
            <a:off x="7753097" y="210298"/>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佳作赏析</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26164033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p:tgtEl>
                                          <p:spTgt spid="15"/>
                                        </p:tgtEl>
                                        <p:attrNameLst>
                                          <p:attrName>ppt_y</p:attrName>
                                        </p:attrNameLst>
                                      </p:cBhvr>
                                      <p:tavLst>
                                        <p:tav tm="0">
                                          <p:val>
                                            <p:strVal val="#ppt_y+#ppt_h*1.125000"/>
                                          </p:val>
                                        </p:tav>
                                        <p:tav tm="100000">
                                          <p:val>
                                            <p:strVal val="#ppt_y"/>
                                          </p:val>
                                        </p:tav>
                                      </p:tavLst>
                                    </p:anim>
                                    <p:animEffect transition="in" filter="wipe(up)">
                                      <p:cBhvr>
                                        <p:cTn id="8" dur="500"/>
                                        <p:tgtEl>
                                          <p:spTgt spid="15"/>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500"/>
                                        <p:tgtEl>
                                          <p:spTgt spid="18"/>
                                        </p:tgtEl>
                                        <p:attrNameLst>
                                          <p:attrName>ppt_y</p:attrName>
                                        </p:attrNameLst>
                                      </p:cBhvr>
                                      <p:tavLst>
                                        <p:tav tm="0">
                                          <p:val>
                                            <p:strVal val="#ppt_y+#ppt_h*1.125000"/>
                                          </p:val>
                                        </p:tav>
                                        <p:tav tm="100000">
                                          <p:val>
                                            <p:strVal val="#ppt_y"/>
                                          </p:val>
                                        </p:tav>
                                      </p:tavLst>
                                    </p:anim>
                                    <p:animEffect transition="in" filter="wipe(up)">
                                      <p:cBhvr>
                                        <p:cTn id="12" dur="500"/>
                                        <p:tgtEl>
                                          <p:spTgt spid="18"/>
                                        </p:tgtEl>
                                      </p:cBhvr>
                                    </p:animEffect>
                                  </p:childTnLst>
                                </p:cTn>
                              </p:par>
                              <p:par>
                                <p:cTn id="13" presetID="12" presetClass="entr" presetSubtype="4" fill="hold" nodeType="withEffect">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500"/>
                                        <p:tgtEl>
                                          <p:spTgt spid="29"/>
                                        </p:tgtEl>
                                        <p:attrNameLst>
                                          <p:attrName>ppt_y</p:attrName>
                                        </p:attrNameLst>
                                      </p:cBhvr>
                                      <p:tavLst>
                                        <p:tav tm="0">
                                          <p:val>
                                            <p:strVal val="#ppt_y+#ppt_h*1.125000"/>
                                          </p:val>
                                        </p:tav>
                                        <p:tav tm="100000">
                                          <p:val>
                                            <p:strVal val="#ppt_y"/>
                                          </p:val>
                                        </p:tav>
                                      </p:tavLst>
                                    </p:anim>
                                    <p:animEffect transition="in" filter="wipe(up)">
                                      <p:cBhvr>
                                        <p:cTn id="16" dur="500"/>
                                        <p:tgtEl>
                                          <p:spTgt spid="29"/>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33"/>
                                        </p:tgtEl>
                                        <p:attrNameLst>
                                          <p:attrName>style.visibility</p:attrName>
                                        </p:attrNameLst>
                                      </p:cBhvr>
                                      <p:to>
                                        <p:strVal val="visible"/>
                                      </p:to>
                                    </p:set>
                                    <p:anim calcmode="lin" valueType="num">
                                      <p:cBhvr additive="base">
                                        <p:cTn id="19" dur="500"/>
                                        <p:tgtEl>
                                          <p:spTgt spid="33"/>
                                        </p:tgtEl>
                                        <p:attrNameLst>
                                          <p:attrName>ppt_y</p:attrName>
                                        </p:attrNameLst>
                                      </p:cBhvr>
                                      <p:tavLst>
                                        <p:tav tm="0">
                                          <p:val>
                                            <p:strVal val="#ppt_y+#ppt_h*1.125000"/>
                                          </p:val>
                                        </p:tav>
                                        <p:tav tm="100000">
                                          <p:val>
                                            <p:strVal val="#ppt_y"/>
                                          </p:val>
                                        </p:tav>
                                      </p:tavLst>
                                    </p:anim>
                                    <p:animEffect transition="in" filter="wipe(up)">
                                      <p:cBhvr>
                                        <p:cTn id="20"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33" grpId="0"/>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栏目四">
    <p:spTree>
      <p:nvGrpSpPr>
        <p:cNvPr id="1" name=""/>
        <p:cNvGrpSpPr/>
        <p:nvPr/>
      </p:nvGrpSpPr>
      <p:grpSpPr>
        <a:xfrm>
          <a:off x="0" y="0"/>
          <a:ext cx="0" cy="0"/>
          <a:chOff x="0" y="0"/>
          <a:chExt cx="0" cy="0"/>
        </a:xfrm>
      </p:grpSpPr>
      <p:grpSp>
        <p:nvGrpSpPr>
          <p:cNvPr id="16" name="组合 15"/>
          <p:cNvGrpSpPr/>
          <p:nvPr userDrawn="1"/>
        </p:nvGrpSpPr>
        <p:grpSpPr>
          <a:xfrm>
            <a:off x="3851921" y="102210"/>
            <a:ext cx="633507" cy="480597"/>
            <a:chOff x="366968" y="1037555"/>
            <a:chExt cx="633507" cy="400497"/>
          </a:xfrm>
        </p:grpSpPr>
        <p:sp>
          <p:nvSpPr>
            <p:cNvPr id="17" name="TextBox 16">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18" name="图片 1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12213" y="1037555"/>
              <a:ext cx="142875" cy="133350"/>
            </a:xfrm>
            <a:prstGeom prst="rect">
              <a:avLst/>
            </a:prstGeom>
          </p:spPr>
        </p:pic>
      </p:grpSp>
      <p:sp>
        <p:nvSpPr>
          <p:cNvPr id="15" name="TextBox 16">
            <a:hlinkClick r:id="rId4" action="ppaction://hlinksldjump"/>
          </p:cNvPr>
          <p:cNvSpPr txBox="1"/>
          <p:nvPr userDrawn="1"/>
        </p:nvSpPr>
        <p:spPr>
          <a:xfrm>
            <a:off x="5037341" y="21325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预习导引</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27" name="TextBox 34">
            <a:hlinkClick r:id="rId5" action="ppaction://hlinksldjump"/>
          </p:cNvPr>
          <p:cNvSpPr txBox="1"/>
          <p:nvPr userDrawn="1"/>
        </p:nvSpPr>
        <p:spPr>
          <a:xfrm>
            <a:off x="6405493" y="210299"/>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核心归纳</a:t>
            </a:r>
            <a:endParaRPr lang="zh-CN" altLang="en-US" sz="1400" dirty="0">
              <a:solidFill>
                <a:srgbClr val="333333"/>
              </a:solidFill>
              <a:latin typeface="黑体" panose="02010600030101010101" pitchFamily="2" charset="-122"/>
              <a:ea typeface="黑体" panose="02010600030101010101" pitchFamily="2" charset="-122"/>
            </a:endParaRPr>
          </a:p>
        </p:txBody>
      </p:sp>
      <p:grpSp>
        <p:nvGrpSpPr>
          <p:cNvPr id="28" name="组合 27"/>
          <p:cNvGrpSpPr/>
          <p:nvPr userDrawn="1"/>
        </p:nvGrpSpPr>
        <p:grpSpPr>
          <a:xfrm>
            <a:off x="7543337" y="-27384"/>
            <a:ext cx="1443037" cy="880109"/>
            <a:chOff x="7543337" y="-27384"/>
            <a:chExt cx="1443037" cy="880109"/>
          </a:xfrm>
        </p:grpSpPr>
        <p:pic>
          <p:nvPicPr>
            <p:cNvPr id="29" name="图片 28"/>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7543337" y="-27384"/>
              <a:ext cx="1443037" cy="880109"/>
            </a:xfrm>
            <a:prstGeom prst="rect">
              <a:avLst/>
            </a:prstGeom>
          </p:spPr>
        </p:pic>
        <p:sp>
          <p:nvSpPr>
            <p:cNvPr id="30" name="TextBox 40">
              <a:hlinkClick r:id="rId7" action="ppaction://hlinksldjump"/>
            </p:cNvPr>
            <p:cNvSpPr txBox="1"/>
            <p:nvPr userDrawn="1"/>
          </p:nvSpPr>
          <p:spPr>
            <a:xfrm>
              <a:off x="7753097" y="210298"/>
              <a:ext cx="902811"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佳作赏析</a:t>
              </a:r>
              <a:endParaRPr lang="zh-CN" altLang="en-US" sz="14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7959697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p:tgtEl>
                                          <p:spTgt spid="16"/>
                                        </p:tgtEl>
                                        <p:attrNameLst>
                                          <p:attrName>ppt_y</p:attrName>
                                        </p:attrNameLst>
                                      </p:cBhvr>
                                      <p:tavLst>
                                        <p:tav tm="0">
                                          <p:val>
                                            <p:strVal val="#ppt_y+#ppt_h*1.125000"/>
                                          </p:val>
                                        </p:tav>
                                        <p:tav tm="100000">
                                          <p:val>
                                            <p:strVal val="#ppt_y"/>
                                          </p:val>
                                        </p:tav>
                                      </p:tavLst>
                                    </p:anim>
                                    <p:animEffect transition="in" filter="wipe(up)">
                                      <p:cBhvr>
                                        <p:cTn id="8" dur="500"/>
                                        <p:tgtEl>
                                          <p:spTgt spid="16"/>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p:tgtEl>
                                          <p:spTgt spid="15"/>
                                        </p:tgtEl>
                                        <p:attrNameLst>
                                          <p:attrName>ppt_y</p:attrName>
                                        </p:attrNameLst>
                                      </p:cBhvr>
                                      <p:tavLst>
                                        <p:tav tm="0">
                                          <p:val>
                                            <p:strVal val="#ppt_y+#ppt_h*1.125000"/>
                                          </p:val>
                                        </p:tav>
                                        <p:tav tm="100000">
                                          <p:val>
                                            <p:strVal val="#ppt_y"/>
                                          </p:val>
                                        </p:tav>
                                      </p:tavLst>
                                    </p:anim>
                                    <p:animEffect transition="in" filter="wipe(up)">
                                      <p:cBhvr>
                                        <p:cTn id="12" dur="500"/>
                                        <p:tgtEl>
                                          <p:spTgt spid="15"/>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27"/>
                                        </p:tgtEl>
                                        <p:attrNameLst>
                                          <p:attrName>style.visibility</p:attrName>
                                        </p:attrNameLst>
                                      </p:cBhvr>
                                      <p:to>
                                        <p:strVal val="visible"/>
                                      </p:to>
                                    </p:set>
                                    <p:anim calcmode="lin" valueType="num">
                                      <p:cBhvr additive="base">
                                        <p:cTn id="15" dur="500"/>
                                        <p:tgtEl>
                                          <p:spTgt spid="27"/>
                                        </p:tgtEl>
                                        <p:attrNameLst>
                                          <p:attrName>ppt_y</p:attrName>
                                        </p:attrNameLst>
                                      </p:cBhvr>
                                      <p:tavLst>
                                        <p:tav tm="0">
                                          <p:val>
                                            <p:strVal val="#ppt_y+#ppt_h*1.125000"/>
                                          </p:val>
                                        </p:tav>
                                        <p:tav tm="100000">
                                          <p:val>
                                            <p:strVal val="#ppt_y"/>
                                          </p:val>
                                        </p:tav>
                                      </p:tavLst>
                                    </p:anim>
                                    <p:animEffect transition="in" filter="wipe(up)">
                                      <p:cBhvr>
                                        <p:cTn id="16" dur="500"/>
                                        <p:tgtEl>
                                          <p:spTgt spid="27"/>
                                        </p:tgtEl>
                                      </p:cBhvr>
                                    </p:animEffect>
                                  </p:childTnLst>
                                </p:cTn>
                              </p:par>
                              <p:par>
                                <p:cTn id="17" presetID="12" presetClass="entr" presetSubtype="4" fill="hold" nodeType="withEffect">
                                  <p:stCondLst>
                                    <p:cond delay="0"/>
                                  </p:stCondLst>
                                  <p:childTnLst>
                                    <p:set>
                                      <p:cBhvr>
                                        <p:cTn id="18" dur="1" fill="hold">
                                          <p:stCondLst>
                                            <p:cond delay="0"/>
                                          </p:stCondLst>
                                        </p:cTn>
                                        <p:tgtEl>
                                          <p:spTgt spid="28"/>
                                        </p:tgtEl>
                                        <p:attrNameLst>
                                          <p:attrName>style.visibility</p:attrName>
                                        </p:attrNameLst>
                                      </p:cBhvr>
                                      <p:to>
                                        <p:strVal val="visible"/>
                                      </p:to>
                                    </p:set>
                                    <p:anim calcmode="lin" valueType="num">
                                      <p:cBhvr additive="base">
                                        <p:cTn id="19" dur="500"/>
                                        <p:tgtEl>
                                          <p:spTgt spid="28"/>
                                        </p:tgtEl>
                                        <p:attrNameLst>
                                          <p:attrName>ppt_y</p:attrName>
                                        </p:attrNameLst>
                                      </p:cBhvr>
                                      <p:tavLst>
                                        <p:tav tm="0">
                                          <p:val>
                                            <p:strVal val="#ppt_y+#ppt_h*1.125000"/>
                                          </p:val>
                                        </p:tav>
                                        <p:tav tm="100000">
                                          <p:val>
                                            <p:strVal val="#ppt_y"/>
                                          </p:val>
                                        </p:tav>
                                      </p:tavLst>
                                    </p:anim>
                                    <p:animEffect transition="in" filter="wipe(up)">
                                      <p:cBhvr>
                                        <p:cTn id="20"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7" grpId="0"/>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63597019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15916"/>
            <a:ext cx="9143998" cy="793157"/>
            <a:chOff x="2" y="-13263"/>
            <a:chExt cx="9143998" cy="660964"/>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868180"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721833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8568479"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nvCxnSpPr>
          <p:spPr>
            <a:xfrm rot="16200000">
              <a:off x="4518030" y="310737"/>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userDrawn="1"/>
          </p:nvCxnSpPr>
          <p:spPr>
            <a:xfrm rot="16200000">
              <a:off x="3167880" y="321052"/>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01350" y="115863"/>
            <a:ext cx="504825" cy="504825"/>
          </a:xfrm>
          <a:prstGeom prst="rect">
            <a:avLst/>
          </a:prstGeom>
        </p:spPr>
      </p:pic>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697510" y="169738"/>
            <a:ext cx="2866378"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en-US" altLang="zh-CN" sz="1600" b="1" dirty="0" smtClean="0"/>
              <a:t>9</a:t>
            </a:r>
            <a:r>
              <a:rPr lang="en-US" altLang="zh-CN" sz="1600" dirty="0" smtClean="0"/>
              <a:t>*</a:t>
            </a:r>
            <a:r>
              <a:rPr lang="zh-CN" altLang="zh-CN" sz="1600" dirty="0" smtClean="0"/>
              <a:t>　记梁任公先生的一次演讲</a:t>
            </a:r>
            <a:endParaRPr lang="zh-CN" altLang="zh-CN" sz="1600" kern="1200" dirty="0" smtClean="0">
              <a:solidFill>
                <a:schemeClr val="tx1"/>
              </a:solidFill>
              <a:effectLst/>
              <a:latin typeface="黑体" panose="02010600030101010101" pitchFamily="2" charset="-122"/>
              <a:ea typeface="黑体" panose="02010600030101010101" pitchFamily="2" charset="-122"/>
              <a:cs typeface="+mj-cs"/>
            </a:endParaRPr>
          </a:p>
        </p:txBody>
      </p:sp>
    </p:spTree>
    <p:extLst>
      <p:ext uri="{BB962C8B-B14F-4D97-AF65-F5344CB8AC3E}">
        <p14:creationId xmlns:p14="http://schemas.microsoft.com/office/powerpoint/2010/main" val="342916337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50" r:id="rId4"/>
    <p:sldLayoutId id="2147483651" r:id="rId5"/>
    <p:sldLayoutId id="2147483652" r:id="rId6"/>
    <p:sldLayoutId id="2147483653" r:id="rId7"/>
    <p:sldLayoutId id="2147483654" r:id="rId8"/>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3.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3.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3.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13.xml"/><Relationship Id="rId1" Type="http://schemas.openxmlformats.org/officeDocument/2006/relationships/slideLayout" Target="../slideLayouts/slideLayout6.xml"/><Relationship Id="rId5" Type="http://schemas.openxmlformats.org/officeDocument/2006/relationships/slide" Target="slide20.xml"/><Relationship Id="rId4" Type="http://schemas.openxmlformats.org/officeDocument/2006/relationships/slide" Target="slide19.xml"/></Relationships>
</file>

<file path=ppt/slides/_rels/slide14.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13.xml"/><Relationship Id="rId1" Type="http://schemas.openxmlformats.org/officeDocument/2006/relationships/slideLayout" Target="../slideLayouts/slideLayout6.xml"/><Relationship Id="rId5" Type="http://schemas.openxmlformats.org/officeDocument/2006/relationships/slide" Target="slide20.xml"/><Relationship Id="rId4" Type="http://schemas.openxmlformats.org/officeDocument/2006/relationships/slide" Target="slide19.xml"/></Relationships>
</file>

<file path=ppt/slides/_rels/slide15.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13.xml"/><Relationship Id="rId1" Type="http://schemas.openxmlformats.org/officeDocument/2006/relationships/slideLayout" Target="../slideLayouts/slideLayout6.xml"/><Relationship Id="rId5" Type="http://schemas.openxmlformats.org/officeDocument/2006/relationships/slide" Target="slide20.xml"/><Relationship Id="rId4" Type="http://schemas.openxmlformats.org/officeDocument/2006/relationships/slide" Target="slide19.xml"/></Relationships>
</file>

<file path=ppt/slides/_rels/slide16.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13.xml"/><Relationship Id="rId1" Type="http://schemas.openxmlformats.org/officeDocument/2006/relationships/slideLayout" Target="../slideLayouts/slideLayout6.xml"/><Relationship Id="rId5" Type="http://schemas.openxmlformats.org/officeDocument/2006/relationships/slide" Target="slide20.xml"/><Relationship Id="rId4" Type="http://schemas.openxmlformats.org/officeDocument/2006/relationships/slide" Target="slide19.xml"/></Relationships>
</file>

<file path=ppt/slides/_rels/slide17.xml.rels><?xml version="1.0" encoding="UTF-8" standalone="yes"?>
<Relationships xmlns="http://schemas.openxmlformats.org/package/2006/relationships"><Relationship Id="rId8" Type="http://schemas.openxmlformats.org/officeDocument/2006/relationships/package" Target="../embeddings/Microsoft_Word___3.docx"/><Relationship Id="rId3" Type="http://schemas.openxmlformats.org/officeDocument/2006/relationships/slide" Target="slide13.xml"/><Relationship Id="rId7" Type="http://schemas.openxmlformats.org/officeDocument/2006/relationships/oleObject" Target="../embeddings/oleObject3.bin"/><Relationship Id="rId2" Type="http://schemas.openxmlformats.org/officeDocument/2006/relationships/slideLayout" Target="../slideLayouts/slideLayout6.xml"/><Relationship Id="rId1" Type="http://schemas.openxmlformats.org/officeDocument/2006/relationships/vmlDrawing" Target="../drawings/vmlDrawing3.vml"/><Relationship Id="rId6" Type="http://schemas.openxmlformats.org/officeDocument/2006/relationships/slide" Target="slide20.xml"/><Relationship Id="rId5" Type="http://schemas.openxmlformats.org/officeDocument/2006/relationships/slide" Target="slide19.xml"/><Relationship Id="rId4" Type="http://schemas.openxmlformats.org/officeDocument/2006/relationships/slide" Target="slide17.xml"/><Relationship Id="rId9" Type="http://schemas.openxmlformats.org/officeDocument/2006/relationships/image" Target="../media/image12.emf"/></Relationships>
</file>

<file path=ppt/slides/_rels/slide18.xml.rels><?xml version="1.0" encoding="UTF-8" standalone="yes"?>
<Relationships xmlns="http://schemas.openxmlformats.org/package/2006/relationships"><Relationship Id="rId8" Type="http://schemas.openxmlformats.org/officeDocument/2006/relationships/package" Target="../embeddings/Microsoft_Word___4.docx"/><Relationship Id="rId3" Type="http://schemas.openxmlformats.org/officeDocument/2006/relationships/slide" Target="slide13.xml"/><Relationship Id="rId7" Type="http://schemas.openxmlformats.org/officeDocument/2006/relationships/oleObject" Target="../embeddings/oleObject4.bin"/><Relationship Id="rId2" Type="http://schemas.openxmlformats.org/officeDocument/2006/relationships/slideLayout" Target="../slideLayouts/slideLayout6.xml"/><Relationship Id="rId1" Type="http://schemas.openxmlformats.org/officeDocument/2006/relationships/vmlDrawing" Target="../drawings/vmlDrawing4.vml"/><Relationship Id="rId6" Type="http://schemas.openxmlformats.org/officeDocument/2006/relationships/slide" Target="slide20.xml"/><Relationship Id="rId5" Type="http://schemas.openxmlformats.org/officeDocument/2006/relationships/slide" Target="slide19.xml"/><Relationship Id="rId4" Type="http://schemas.openxmlformats.org/officeDocument/2006/relationships/slide" Target="slide17.xml"/><Relationship Id="rId9" Type="http://schemas.openxmlformats.org/officeDocument/2006/relationships/image" Target="../media/image13.emf"/></Relationships>
</file>

<file path=ppt/slides/_rels/slide19.xml.rels><?xml version="1.0" encoding="UTF-8" standalone="yes"?>
<Relationships xmlns="http://schemas.openxmlformats.org/package/2006/relationships"><Relationship Id="rId8" Type="http://schemas.openxmlformats.org/officeDocument/2006/relationships/package" Target="../embeddings/Microsoft_Word___5.docx"/><Relationship Id="rId3" Type="http://schemas.openxmlformats.org/officeDocument/2006/relationships/slide" Target="slide13.xml"/><Relationship Id="rId7" Type="http://schemas.openxmlformats.org/officeDocument/2006/relationships/oleObject" Target="../embeddings/oleObject5.bin"/><Relationship Id="rId2" Type="http://schemas.openxmlformats.org/officeDocument/2006/relationships/slideLayout" Target="../slideLayouts/slideLayout6.xml"/><Relationship Id="rId1" Type="http://schemas.openxmlformats.org/officeDocument/2006/relationships/vmlDrawing" Target="../drawings/vmlDrawing5.vml"/><Relationship Id="rId6" Type="http://schemas.openxmlformats.org/officeDocument/2006/relationships/slide" Target="slide20.xml"/><Relationship Id="rId5" Type="http://schemas.openxmlformats.org/officeDocument/2006/relationships/slide" Target="slide19.xml"/><Relationship Id="rId10" Type="http://schemas.openxmlformats.org/officeDocument/2006/relationships/image" Target="../media/image15.jpeg"/><Relationship Id="rId4" Type="http://schemas.openxmlformats.org/officeDocument/2006/relationships/slide" Target="slide17.xml"/><Relationship Id="rId9" Type="http://schemas.openxmlformats.org/officeDocument/2006/relationships/image" Target="../media/image14.emf"/></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13.xml"/><Relationship Id="rId1" Type="http://schemas.openxmlformats.org/officeDocument/2006/relationships/slideLayout" Target="../slideLayouts/slideLayout6.xml"/><Relationship Id="rId5" Type="http://schemas.openxmlformats.org/officeDocument/2006/relationships/slide" Target="slide20.xml"/><Relationship Id="rId4" Type="http://schemas.openxmlformats.org/officeDocument/2006/relationships/slide" Target="slide19.xml"/></Relationships>
</file>

<file path=ppt/slides/_rels/slide21.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13.xml"/><Relationship Id="rId1" Type="http://schemas.openxmlformats.org/officeDocument/2006/relationships/slideLayout" Target="../slideLayouts/slideLayout6.xml"/><Relationship Id="rId5" Type="http://schemas.openxmlformats.org/officeDocument/2006/relationships/slide" Target="slide20.xml"/><Relationship Id="rId4" Type="http://schemas.openxmlformats.org/officeDocument/2006/relationships/slide" Target="slide19.xml"/></Relationships>
</file>

<file path=ppt/slides/_rels/slide22.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slide" Target="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slide" Target="slide22.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slide" Target="slide22.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slide" Target="slide22.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slide" Target="slide22.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slide" Target="slide22.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slide" Target="slide22.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slide" Target="slide2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3.xml"/><Relationship Id="rId1" Type="http://schemas.openxmlformats.org/officeDocument/2006/relationships/slideLayout" Target="../slideLayouts/slideLayout5.xml"/><Relationship Id="rId4" Type="http://schemas.openxmlformats.org/officeDocument/2006/relationships/image" Target="../media/image8.jpeg"/></Relationships>
</file>

<file path=ppt/slides/_rels/slide30.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slide" Target="slide22.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slide" Target="slide22.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3.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3.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3.xml"/><Relationship Id="rId1" Type="http://schemas.openxmlformats.org/officeDocument/2006/relationships/slideLayout" Target="../slideLayouts/slideLayout5.xml"/><Relationship Id="rId4" Type="http://schemas.openxmlformats.org/officeDocument/2006/relationships/image" Target="../media/image9.jpeg"/></Relationships>
</file>

<file path=ppt/slides/_rels/slide7.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image" Target="../media/image10.emf"/><Relationship Id="rId2" Type="http://schemas.openxmlformats.org/officeDocument/2006/relationships/slideLayout" Target="../slideLayouts/slideLayout5.xml"/><Relationship Id="rId1" Type="http://schemas.openxmlformats.org/officeDocument/2006/relationships/vmlDrawing" Target="../drawings/vmlDrawing1.vml"/><Relationship Id="rId6" Type="http://schemas.openxmlformats.org/officeDocument/2006/relationships/package" Target="../embeddings/Microsoft_Word___1.docx"/><Relationship Id="rId5" Type="http://schemas.openxmlformats.org/officeDocument/2006/relationships/oleObject" Target="../embeddings/oleObject1.bin"/><Relationship Id="rId4" Type="http://schemas.openxmlformats.org/officeDocument/2006/relationships/slide" Target="slide7.xml"/></Relationships>
</file>

<file path=ppt/slides/_rels/slide8.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image" Target="../media/image11.emf"/><Relationship Id="rId2" Type="http://schemas.openxmlformats.org/officeDocument/2006/relationships/slideLayout" Target="../slideLayouts/slideLayout5.xml"/><Relationship Id="rId1" Type="http://schemas.openxmlformats.org/officeDocument/2006/relationships/vmlDrawing" Target="../drawings/vmlDrawing2.vml"/><Relationship Id="rId6" Type="http://schemas.openxmlformats.org/officeDocument/2006/relationships/package" Target="../embeddings/Microsoft_Word___2.docx"/><Relationship Id="rId5" Type="http://schemas.openxmlformats.org/officeDocument/2006/relationships/oleObject" Target="../embeddings/oleObject2.bin"/><Relationship Id="rId4" Type="http://schemas.openxmlformats.org/officeDocument/2006/relationships/slide" Target="slide7.xml"/></Relationships>
</file>

<file path=ppt/slides/_rels/slide9.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3.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b="1" dirty="0"/>
              <a:t>9</a:t>
            </a:r>
            <a:r>
              <a:rPr lang="en-US" altLang="zh-CN" dirty="0"/>
              <a:t>*</a:t>
            </a:r>
            <a:r>
              <a:rPr lang="zh-CN" altLang="zh-CN" dirty="0"/>
              <a:t>　记梁任公先生的一次演讲</a:t>
            </a:r>
          </a:p>
        </p:txBody>
      </p:sp>
    </p:spTree>
    <p:extLst>
      <p:ext uri="{BB962C8B-B14F-4D97-AF65-F5344CB8AC3E}">
        <p14:creationId xmlns:p14="http://schemas.microsoft.com/office/powerpoint/2010/main" val="591445002"/>
      </p:ext>
    </p:extLst>
  </p:cSld>
  <p:clrMapOvr>
    <a:masterClrMapping/>
  </p:clrMapOvr>
  <p:transition spd="slow">
    <p:strips dir="ru"/>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617129"/>
            <a:ext cx="8128000" cy="411612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辨用法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策划</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策动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近几年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在我区一些学校中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出现不少学生自发组织的活动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但像这样规模大、参与度高、</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策划</a:t>
            </a:r>
            <a:r>
              <a:rPr lang="zh-CN" altLang="zh-CN" sz="2200" dirty="0">
                <a:solidFill>
                  <a:srgbClr val="000000"/>
                </a:solidFill>
                <a:latin typeface="Times New Roman" panose="02020603050405020304" pitchFamily="18" charset="0"/>
                <a:cs typeface="Times New Roman" panose="02020603050405020304" pitchFamily="18" charset="0"/>
              </a:rPr>
              <a:t>翔实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且奖品丰厚的英语类活动还不多。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这个故事是描写新中国成立前地下工作者</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策动</a:t>
            </a:r>
            <a:r>
              <a:rPr lang="zh-CN" altLang="zh-CN" sz="2200" dirty="0">
                <a:solidFill>
                  <a:srgbClr val="000000"/>
                </a:solidFill>
                <a:latin typeface="Times New Roman" panose="02020603050405020304" pitchFamily="18" charset="0"/>
                <a:cs typeface="Times New Roman" panose="02020603050405020304" pitchFamily="18" charset="0"/>
              </a:rPr>
              <a:t>空军起义的事件。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艺黑简体" panose="03000509000000000000" pitchFamily="65"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两者都有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谋划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的意思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但使用对象不同。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策划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筹划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谋划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侧重于出谋划策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对象是事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策动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策划鼓动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侧重于发动、鼓动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对象可以是事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也可以是人。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3956979" y="2874970"/>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6167193" y="3686209"/>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056180347"/>
      </p:ext>
    </p:extLst>
  </p:cSld>
  <p:clrMapOvr>
    <a:masterClrMapping/>
  </p:clrMapOvr>
  <mc:AlternateContent xmlns:mc="http://schemas.openxmlformats.org/markup-compatibility/2006" xmlns:p14="http://schemas.microsoft.com/office/powerpoint/2010/main">
    <mc:Choice Requires="p14">
      <p:transition spd="slow" p14:dur="1100">
        <p:pull dir="u"/>
      </p:transition>
    </mc:Choice>
    <mc:Fallback xmlns="">
      <p:transition spd="slow">
        <p:pull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2">
                                            <p:txEl>
                                              <p:pRg st="4" end="4"/>
                                            </p:txEl>
                                          </p:spTgt>
                                        </p:tgtEl>
                                        <p:attrNameLst>
                                          <p:attrName>style.visibility</p:attrName>
                                        </p:attrNameLst>
                                      </p:cBhvr>
                                      <p:to>
                                        <p:strVal val="visible"/>
                                      </p:to>
                                    </p:set>
                                    <p:animEffect transition="in" filter="wipe(down)">
                                      <p:cBhvr>
                                        <p:cTn id="17"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904201"/>
            <a:ext cx="8128000" cy="3342453"/>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偶然</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偶尔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他取得今天的成绩自然也不是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偶然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他的创业史丰富到可以写出一本励志书。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打牙祭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原指每逢月初、月中吃一顿有荤菜的饭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后来</a:t>
            </a:r>
            <a:r>
              <a:rPr lang="zh-CN" altLang="zh-CN" sz="2200" dirty="0" smtClean="0">
                <a:solidFill>
                  <a:srgbClr val="000000"/>
                </a:solidFill>
                <a:latin typeface="Times New Roman" panose="02020603050405020304" pitchFamily="18" charset="0"/>
                <a:cs typeface="Times New Roman" panose="02020603050405020304" pitchFamily="18" charset="0"/>
              </a:rPr>
              <a:t>泛指</a:t>
            </a:r>
            <a:r>
              <a:rPr lang="en-US" altLang="zh-CN" sz="2200" dirty="0" smtClean="0">
                <a:solidFill>
                  <a:srgbClr val="000000"/>
                </a:solidFill>
                <a:latin typeface="Times New Roman" panose="02020603050405020304" pitchFamily="18" charset="0"/>
                <a:cs typeface="Times New Roman" panose="02020603050405020304" pitchFamily="18" charset="0"/>
              </a:rPr>
              <a:t>        </a:t>
            </a:r>
            <a:r>
              <a:rPr lang="zh-CN" altLang="zh-CN" sz="2200" u="sng" dirty="0" smtClean="0">
                <a:solidFill>
                  <a:srgbClr val="FF0000"/>
                </a:solidFill>
                <a:uFill>
                  <a:solidFill>
                    <a:srgbClr val="000000"/>
                  </a:solidFill>
                </a:uFill>
                <a:latin typeface="Times New Roman" panose="02020603050405020304" pitchFamily="18" charset="0"/>
                <a:cs typeface="Times New Roman" panose="02020603050405020304" pitchFamily="18" charset="0"/>
              </a:rPr>
              <a:t>偶尔</a:t>
            </a:r>
            <a:r>
              <a:rPr lang="zh-CN" altLang="zh-CN" sz="2200" dirty="0">
                <a:solidFill>
                  <a:srgbClr val="000000"/>
                </a:solidFill>
                <a:latin typeface="Times New Roman" panose="02020603050405020304" pitchFamily="18" charset="0"/>
                <a:cs typeface="Times New Roman" panose="02020603050405020304" pitchFamily="18" charset="0"/>
              </a:rPr>
              <a:t>吃一顿丰盛的饭。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艺黑简体" panose="03000509000000000000" pitchFamily="65"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两者都表示不经常性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但意义上有细微差别。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偶然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着重于意外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超出常规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必然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偶尔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着重于出现或发生的次数少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相对。</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4777007" y="2359897"/>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587753" y="3575427"/>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444614046"/>
      </p:ext>
    </p:extLst>
  </p:cSld>
  <p:clrMapOvr>
    <a:masterClrMapping/>
  </p:clrMapOvr>
  <mc:AlternateContent xmlns:mc="http://schemas.openxmlformats.org/markup-compatibility/2006" xmlns:p14="http://schemas.microsoft.com/office/powerpoint/2010/main">
    <mc:Choice Requires="p14">
      <p:transition spd="slow" p14:dur="1100">
        <p:split/>
      </p:transition>
    </mc:Choice>
    <mc:Fallback xmlns="">
      <p:transition spd="slow">
        <p:spli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wipe(down)">
                                      <p:cBhvr>
                                        <p:cTn id="1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904201"/>
            <a:ext cx="8168456" cy="3342453"/>
          </a:xfrm>
          <a:prstGeom prst="rect">
            <a:avLst/>
          </a:prstGeom>
        </p:spPr>
        <p:txBody>
          <a:bodyPr wrap="square">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屏息以待</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屏气敛息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聆听如此优秀的人物的演讲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同学们都像朝圣者一般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屏息以待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唯恐遗漏一词一句。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空气中弥漫着一触即发的紧张气氛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助理和秘书</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屏气敛息</a:t>
            </a:r>
            <a:r>
              <a:rPr lang="zh-CN" altLang="zh-CN" sz="2200" dirty="0">
                <a:solidFill>
                  <a:srgbClr val="000000"/>
                </a:solidFill>
                <a:latin typeface="Times New Roman" panose="02020603050405020304" pitchFamily="18" charset="0"/>
                <a:cs typeface="Times New Roman" panose="02020603050405020304" pitchFamily="18" charset="0"/>
              </a:rPr>
              <a:t>地站在房间的另一个角落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寻找时机向经理解释。</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艺黑简体" panose="03000509000000000000" pitchFamily="65"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两者都有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忍住呼吸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不敢出声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的意思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但词义的侧重点不同。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屏息以待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指抑制呼吸来等待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侧重于等待。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屏气敛息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指暂时抑止呼吸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侧重于心情紧张。</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7430286" y="2359897"/>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6804248" y="3164497"/>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574984853"/>
      </p:ext>
    </p:extLst>
  </p:cSld>
  <p:clrMapOvr>
    <a:masterClrMapping/>
  </p:clrMapOvr>
  <mc:AlternateContent xmlns:mc="http://schemas.openxmlformats.org/markup-compatibility/2006" xmlns:p14="http://schemas.microsoft.com/office/powerpoint/2010/main">
    <mc:Choice Requires="p14">
      <p:transition spd="slow" p14:dur="1100">
        <p:strips dir="ru"/>
      </p:transition>
    </mc:Choice>
    <mc:Fallback xmlns="">
      <p:transition spd="slow">
        <p:strips dir="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2">
                                            <p:txEl>
                                              <p:pRg st="3" end="3"/>
                                            </p:txEl>
                                          </p:spTgt>
                                        </p:tgtEl>
                                        <p:attrNameLst>
                                          <p:attrName>style.visibility</p:attrName>
                                        </p:attrNameLst>
                                      </p:cBhvr>
                                      <p:to>
                                        <p:strVal val="visible"/>
                                      </p:to>
                                    </p:set>
                                    <p:animEffect transition="in" filter="wipe(down)">
                                      <p:cBhvr>
                                        <p:cTn id="17"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句段点评</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904201"/>
            <a:ext cx="8128000" cy="330359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梁任公先生晚年不谈政治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专心学术。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文章开头以学生之辈分称梁任公为先生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这本身就是表达一种尊敬和爱戴之情。梁任公在政治领域和学术领域都有很高的威望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两方面都可大书特书。但作者毕竟是一个文人学者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关心学术甚于关心政治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写学术人物比写政治人物更得心应手。再说梁任公在中国现代政治史上是一个稍有争议的人物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但是他的学术地位却是一致公认的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不可动摇的。也许梁任公的政治作为已广为世人见识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而学术造诣为政治声名所掩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正值得为之专文彰显。</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689121501"/>
      </p:ext>
    </p:extLst>
  </p:cSld>
  <p:clrMapOvr>
    <a:masterClrMapping/>
  </p:clrMapOvr>
  <mc:AlternateContent xmlns:mc="http://schemas.openxmlformats.org/markup-compatibility/2006" xmlns:p14="http://schemas.microsoft.com/office/powerpoint/2010/main">
    <mc:Choice Requires="p14">
      <p:transition spd="slow" p14:dur="2000">
        <p:pull dir="rd"/>
      </p:transition>
    </mc:Choice>
    <mc:Fallback xmlns="">
      <p:transition spd="slow">
        <p:pull dir="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Effect transition="in" filter="wipe(down)">
                                      <p:cBhvr>
                                        <p:cTn id="7" dur="500"/>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句段点评</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198222"/>
            <a:ext cx="8128000" cy="572611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我记得清清楚楚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在一个风和日丽的下午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高等科楼上大教堂里坐满了听众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随后走进了一位短小精悍秃头顶宽下巴的人物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穿着肥大的长袍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步履稳健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风神潇洒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左右顾盼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光芒四射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这就是梁任公先生。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这段文字交代演讲的时间、地点和人物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并描写梁任公的形象。描写形象又着重于表现神采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展现了一个卓越不凡的大家形象和风范。文字不多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但很传神。</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可以分两层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前一层写身材、肖像、衣着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后一层写精神气质。也就是说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既写其相貌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又写其神采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既遵循人物固有的特点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又略有夸饰。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风神潇洒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光芒四射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就是夸饰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表达了学生对老师由衷的赞美之情。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至此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演讲仍未开始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作者先描写梁任公的形象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似乎有意先给读者一个具体的人物影像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让读者在脑海中带着这一影像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来欣赏以下梁先生的演讲。</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911521919"/>
      </p:ext>
    </p:extLst>
  </p:cSld>
  <p:clrMapOvr>
    <a:masterClrMapping/>
  </p:clrMapOvr>
  <mc:AlternateContent xmlns:mc="http://schemas.openxmlformats.org/markup-compatibility/2006" xmlns:p14="http://schemas.microsoft.com/office/powerpoint/2010/main">
    <mc:Choice Requires="p14">
      <p:transition spd="slow" p14:dur="2000">
        <p:zoom dir="in"/>
      </p:transition>
    </mc:Choice>
    <mc:Fallback xmlns="">
      <p:transition spd="slow">
        <p:zoom dir="in"/>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Effect transition="in" filter="wipe(down)">
                                      <p:cBhvr>
                                        <p:cTn id="7" dur="500"/>
                                        <p:tgtEl>
                                          <p:spTgt spid="6">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6">
                                            <p:txEl>
                                              <p:pRg st="2" end="2"/>
                                            </p:txEl>
                                          </p:spTgt>
                                        </p:tgtEl>
                                        <p:attrNameLst>
                                          <p:attrName>style.visibility</p:attrName>
                                        </p:attrNameLst>
                                      </p:cBhvr>
                                      <p:to>
                                        <p:strVal val="visible"/>
                                      </p:to>
                                    </p:set>
                                    <p:animEffect transition="in" filter="wipe(down)">
                                      <p:cBhvr>
                                        <p:cTn id="10" dur="500"/>
                                        <p:tgtEl>
                                          <p:spTgt spid="6">
                                            <p:txEl>
                                              <p:pRg st="2" end="2"/>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6">
                                            <p:txEl>
                                              <p:pRg st="3" end="3"/>
                                            </p:txEl>
                                          </p:spTgt>
                                        </p:tgtEl>
                                        <p:attrNameLst>
                                          <p:attrName>style.visibility</p:attrName>
                                        </p:attrNameLst>
                                      </p:cBhvr>
                                      <p:to>
                                        <p:strVal val="visible"/>
                                      </p:to>
                                    </p:set>
                                    <p:animEffect transition="in" filter="wipe(down)">
                                      <p:cBhvr>
                                        <p:cTn id="13" dur="500"/>
                                        <p:tgtEl>
                                          <p:spTgt spid="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句段点评</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308655"/>
            <a:ext cx="8128000" cy="492865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我在听先生这篇讲演后二十余年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偶然获得机缘在茅津渡候船渡河。但见黄沙弥漫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黄流滚滚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景象苍茫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不禁哀从中来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顿时忆起先生讲的这首古诗。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这段文字采用了侧面描写的方法。对梁任公先生当年讲《箜篌引》一事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作者有概要的评论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有情节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有背景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有人物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有情感。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但给作者留下了怎样的印象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作者没有直接说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而是写自己在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二十余年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后见到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黄沙弥漫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黄流滚滚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的景象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而顿时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忆起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这首古诗。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二十余年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可见时间之久。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黄沙弥漫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黄流滚滚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景象苍茫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茅津渡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的景象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作者却自然而然地想到了《箜篌引》中的景象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可见梁任公先生当时的演讲非常生动、形象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给作者留下了深刻的印象。对一首古诗的分析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能让学生终生不忘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可见其演讲技艺之高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写一人物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通过前后二十余年的景象关联来写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可见手法之妙。</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829122492"/>
      </p:ext>
    </p:extLst>
  </p:cSld>
  <p:clrMapOvr>
    <a:masterClrMapping/>
  </p:clrMapOvr>
  <mc:AlternateContent xmlns:mc="http://schemas.openxmlformats.org/markup-compatibility/2006" xmlns:p14="http://schemas.microsoft.com/office/powerpoint/2010/main">
    <mc:Choice Requires="p14">
      <p:transition spd="slow" p14:dur="2000">
        <p:checker/>
      </p:transition>
    </mc:Choice>
    <mc:Fallback xmlns="">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wipe(down)">
                                      <p:cBhvr>
                                        <p:cTn id="7"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句段点评</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708603"/>
            <a:ext cx="8128000" cy="369479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先生的讲演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到紧张处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便成为表演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先生又真是于涕泗交流之中张口大笑了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这一段是对梁任公先生演讲的精彩描写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也是梁任公先生演讲的最精彩之处。梁先生的演讲可称之为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他是舞台上最投入的演员。他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手之舞之足之蹈之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掩面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顿足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狂笑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太息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他时而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痛哭流涕而不能自已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于涕泗交流之中张口大笑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真是精彩至极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在这一段描写中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字里行间都包含着作者对梁任公先生由衷的赞美、敬仰之情。作者在充分的叙事之中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表达了这种充沛的感情。</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991846468"/>
      </p:ext>
    </p:extLst>
  </p:cSld>
  <p:clrMapOvr>
    <a:masterClrMapping/>
  </p:clrMapOvr>
  <mc:AlternateContent xmlns:mc="http://schemas.openxmlformats.org/markup-compatibility/2006" xmlns:p14="http://schemas.microsoft.com/office/powerpoint/2010/main">
    <mc:Choice Requires="p14">
      <p:transition spd="slow" p14:dur="2000">
        <p:randomBar dir="vert"/>
      </p:transition>
    </mc:Choice>
    <mc:Fallback xmlns="">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Effect transition="in" filter="wipe(down)">
                                      <p:cBhvr>
                                        <p:cTn id="7" dur="500"/>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3"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10" name="矩形 9">
            <a:hlinkClick r:id="rId4"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多维探究</a:t>
            </a:r>
          </a:p>
        </p:txBody>
      </p:sp>
      <p:sp>
        <p:nvSpPr>
          <p:cNvPr id="11" name="矩形 10">
            <a:hlinkClick r:id="rId5"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3" name="矩形 12">
            <a:hlinkClick r:id="rId6"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p:cNvSpPr>
            <a:spLocks noChangeAspect="1"/>
          </p:cNvSpPr>
          <p:nvPr/>
        </p:nvSpPr>
        <p:spPr>
          <a:xfrm>
            <a:off x="508000" y="1595732"/>
            <a:ext cx="8128000" cy="1311128"/>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本文</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的情感表达有什么特点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本文是叙事散文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既有充分的叙事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又有充沛的抒情。作者对梁任公的情感有敬仰之情、欣赏之情、赞美之情。</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8" name="对象 7"/>
          <p:cNvGraphicFramePr>
            <a:graphicFrameLocks noChangeAspect="1"/>
          </p:cNvGraphicFramePr>
          <p:nvPr>
            <p:extLst>
              <p:ext uri="{D42A27DB-BD31-4B8C-83A1-F6EECF244321}">
                <p14:modId xmlns:p14="http://schemas.microsoft.com/office/powerpoint/2010/main" val="1591875047"/>
              </p:ext>
            </p:extLst>
          </p:nvPr>
        </p:nvGraphicFramePr>
        <p:xfrm>
          <a:off x="508000" y="2916549"/>
          <a:ext cx="8128000" cy="3536787"/>
        </p:xfrm>
        <a:graphic>
          <a:graphicData uri="http://schemas.openxmlformats.org/presentationml/2006/ole">
            <mc:AlternateContent xmlns:mc="http://schemas.openxmlformats.org/markup-compatibility/2006">
              <mc:Choice xmlns:v="urn:schemas-microsoft-com:vml" Requires="v">
                <p:oleObj spid="_x0000_s39938" name="文档" r:id="rId8" imgW="3903963" imgH="1698420" progId="Word.Document.12">
                  <p:embed/>
                </p:oleObj>
              </mc:Choice>
              <mc:Fallback>
                <p:oleObj name="文档" r:id="rId8" imgW="3903963" imgH="1698420" progId="Word.Document.12">
                  <p:embed/>
                  <p:pic>
                    <p:nvPicPr>
                      <p:cNvPr id="0" name=""/>
                      <p:cNvPicPr/>
                      <p:nvPr/>
                    </p:nvPicPr>
                    <p:blipFill>
                      <a:blip r:embed="rId9"/>
                      <a:stretch>
                        <a:fillRect/>
                      </a:stretch>
                    </p:blipFill>
                    <p:spPr>
                      <a:xfrm>
                        <a:off x="508000" y="2916549"/>
                        <a:ext cx="8128000" cy="3536787"/>
                      </a:xfrm>
                      <a:prstGeom prst="rect">
                        <a:avLst/>
                      </a:prstGeom>
                    </p:spPr>
                  </p:pic>
                </p:oleObj>
              </mc:Fallback>
            </mc:AlternateContent>
          </a:graphicData>
        </a:graphic>
      </p:graphicFrame>
    </p:spTree>
    <p:extLst>
      <p:ext uri="{BB962C8B-B14F-4D97-AF65-F5344CB8AC3E}">
        <p14:creationId xmlns:p14="http://schemas.microsoft.com/office/powerpoint/2010/main" val="2246659966"/>
      </p:ext>
    </p:extLst>
  </p:cSld>
  <p:clrMapOvr>
    <a:masterClrMapping/>
  </p:clrMapOvr>
  <mc:AlternateContent xmlns:mc="http://schemas.openxmlformats.org/markup-compatibility/2006" xmlns:p14="http://schemas.microsoft.com/office/powerpoint/2010/main">
    <mc:Choice Requires="p14">
      <p:transition spd="slow" p14:dur="1600">
        <p:strips dir="rd"/>
      </p:transition>
    </mc:Choice>
    <mc:Fallback xmlns="">
      <p:transition spd="slow">
        <p:strips dir="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animEffect transition="in" filter="wipe(down)">
                                      <p:cBhvr>
                                        <p:cTn id="7" dur="500"/>
                                        <p:tgtEl>
                                          <p:spTgt spid="7">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down)">
                                      <p:cBhvr>
                                        <p:cTn id="1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3"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10" name="矩形 9">
            <a:hlinkClick r:id="rId4"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多维探究</a:t>
            </a:r>
          </a:p>
        </p:txBody>
      </p:sp>
      <p:sp>
        <p:nvSpPr>
          <p:cNvPr id="11" name="矩形 10">
            <a:hlinkClick r:id="rId5"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3" name="矩形 12">
            <a:hlinkClick r:id="rId6"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4236229986"/>
              </p:ext>
            </p:extLst>
          </p:nvPr>
        </p:nvGraphicFramePr>
        <p:xfrm>
          <a:off x="508000" y="1774939"/>
          <a:ext cx="8128000" cy="4257366"/>
        </p:xfrm>
        <a:graphic>
          <a:graphicData uri="http://schemas.openxmlformats.org/presentationml/2006/ole">
            <mc:AlternateContent xmlns:mc="http://schemas.openxmlformats.org/markup-compatibility/2006">
              <mc:Choice xmlns:v="urn:schemas-microsoft-com:vml" Requires="v">
                <p:oleObj spid="_x0000_s37893" name="文档" r:id="rId8" imgW="3903963" imgH="2044008" progId="Word.Document.12">
                  <p:embed/>
                </p:oleObj>
              </mc:Choice>
              <mc:Fallback>
                <p:oleObj name="文档" r:id="rId8" imgW="3903963" imgH="2044008" progId="Word.Document.12">
                  <p:embed/>
                  <p:pic>
                    <p:nvPicPr>
                      <p:cNvPr id="0" name=""/>
                      <p:cNvPicPr/>
                      <p:nvPr/>
                    </p:nvPicPr>
                    <p:blipFill>
                      <a:blip r:embed="rId9"/>
                      <a:stretch>
                        <a:fillRect/>
                      </a:stretch>
                    </p:blipFill>
                    <p:spPr>
                      <a:xfrm>
                        <a:off x="508000" y="1774939"/>
                        <a:ext cx="8128000" cy="4257366"/>
                      </a:xfrm>
                      <a:prstGeom prst="rect">
                        <a:avLst/>
                      </a:prstGeom>
                    </p:spPr>
                  </p:pic>
                </p:oleObj>
              </mc:Fallback>
            </mc:AlternateContent>
          </a:graphicData>
        </a:graphic>
      </p:graphicFrame>
    </p:spTree>
    <p:extLst>
      <p:ext uri="{BB962C8B-B14F-4D97-AF65-F5344CB8AC3E}">
        <p14:creationId xmlns:p14="http://schemas.microsoft.com/office/powerpoint/2010/main" val="1001275511"/>
      </p:ext>
    </p:extLst>
  </p:cSld>
  <p:clrMapOvr>
    <a:masterClrMapping/>
  </p:clrMapOvr>
  <mc:AlternateContent xmlns:mc="http://schemas.openxmlformats.org/markup-compatibility/2006" xmlns:p14="http://schemas.microsoft.com/office/powerpoint/2010/main">
    <mc:Choice Requires="p14">
      <p:transition spd="slow" p14:dur="1600">
        <p:cover dir="u"/>
      </p:transition>
    </mc:Choice>
    <mc:Fallback xmlns="">
      <p:transition spd="slow">
        <p:cover dir="u"/>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3"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10" name="矩形 9">
            <a:hlinkClick r:id="rId4"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5" action="ppaction://hlinksldjump"/>
          </p:cNvPr>
          <p:cNvSpPr/>
          <p:nvPr/>
        </p:nvSpPr>
        <p:spPr>
          <a:xfrm>
            <a:off x="2250674"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结构图解</a:t>
            </a:r>
          </a:p>
        </p:txBody>
      </p:sp>
      <p:sp>
        <p:nvSpPr>
          <p:cNvPr id="13" name="矩形 12">
            <a:hlinkClick r:id="rId6"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graphicFrame>
        <p:nvGraphicFramePr>
          <p:cNvPr id="14" name="对象 13"/>
          <p:cNvGraphicFramePr>
            <a:graphicFrameLocks noChangeAspect="1"/>
          </p:cNvGraphicFramePr>
          <p:nvPr>
            <p:extLst>
              <p:ext uri="{D42A27DB-BD31-4B8C-83A1-F6EECF244321}">
                <p14:modId xmlns:p14="http://schemas.microsoft.com/office/powerpoint/2010/main" val="3850705949"/>
              </p:ext>
            </p:extLst>
          </p:nvPr>
        </p:nvGraphicFramePr>
        <p:xfrm>
          <a:off x="620464" y="2172188"/>
          <a:ext cx="8128000" cy="2767624"/>
        </p:xfrm>
        <a:graphic>
          <a:graphicData uri="http://schemas.openxmlformats.org/presentationml/2006/ole">
            <mc:AlternateContent xmlns:mc="http://schemas.openxmlformats.org/markup-compatibility/2006">
              <mc:Choice xmlns:v="urn:schemas-microsoft-com:vml" Requires="v">
                <p:oleObj spid="_x0000_s38917" name="文档" r:id="rId8" imgW="3837032" imgH="1307114" progId="Word.Document.12">
                  <p:embed/>
                </p:oleObj>
              </mc:Choice>
              <mc:Fallback>
                <p:oleObj name="文档" r:id="rId8" imgW="3837032" imgH="1307114" progId="Word.Document.12">
                  <p:embed/>
                  <p:pic>
                    <p:nvPicPr>
                      <p:cNvPr id="0" name=""/>
                      <p:cNvPicPr/>
                      <p:nvPr/>
                    </p:nvPicPr>
                    <p:blipFill>
                      <a:blip r:embed="rId9"/>
                      <a:stretch>
                        <a:fillRect/>
                      </a:stretch>
                    </p:blipFill>
                    <p:spPr>
                      <a:xfrm>
                        <a:off x="620464" y="2172188"/>
                        <a:ext cx="8128000" cy="2767624"/>
                      </a:xfrm>
                      <a:prstGeom prst="rect">
                        <a:avLst/>
                      </a:prstGeom>
                    </p:spPr>
                  </p:pic>
                </p:oleObj>
              </mc:Fallback>
            </mc:AlternateContent>
          </a:graphicData>
        </a:graphic>
      </p:graphicFrame>
      <p:pic>
        <p:nvPicPr>
          <p:cNvPr id="15" name="Picture 432"/>
          <p:cNvPicPr/>
          <p:nvPr/>
        </p:nvPicPr>
        <p:blipFill>
          <a:blip r:embed="rId10"/>
          <a:stretch>
            <a:fillRect/>
          </a:stretch>
        </p:blipFill>
        <p:spPr>
          <a:xfrm>
            <a:off x="940048" y="1916832"/>
            <a:ext cx="333899" cy="3384377"/>
          </a:xfrm>
          <a:prstGeom prst="rect">
            <a:avLst/>
          </a:prstGeom>
        </p:spPr>
      </p:pic>
    </p:spTree>
    <p:extLst>
      <p:ext uri="{BB962C8B-B14F-4D97-AF65-F5344CB8AC3E}">
        <p14:creationId xmlns:p14="http://schemas.microsoft.com/office/powerpoint/2010/main" val="4076317821"/>
      </p:ext>
    </p:extLst>
  </p:cSld>
  <p:clrMapOvr>
    <a:masterClrMapping/>
  </p:clrMapOvr>
  <mc:AlternateContent xmlns:mc="http://schemas.openxmlformats.org/markup-compatibility/2006" xmlns:p14="http://schemas.microsoft.com/office/powerpoint/2010/main">
    <mc:Choice Requires="p14">
      <p:transition spd="slow" p14:dur="1300">
        <p:cut/>
      </p:transition>
    </mc:Choice>
    <mc:Fallback xmlns="">
      <p:transition spd="slow">
        <p:cut/>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2513599"/>
            <a:ext cx="8128000" cy="208480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梁实秋是中国现代散文大家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以擅长写幽默风趣的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闲适小品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而闻名于世。他的作品文笔简洁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风格恬淡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看似平平淡淡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却蕴藏着无穷的艺术魅力。其回忆性散文更有独特的地方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视角独特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构思精巧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语言幽默风趣。本文借一次演讲来展现师长梁启超先生的人品与文采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可谓匠心独运。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788969902"/>
      </p:ext>
    </p:extLst>
  </p:cSld>
  <p:clrMapOvr>
    <a:masterClrMapping/>
  </p:clrMapOvr>
  <mc:AlternateContent xmlns:mc="http://schemas.openxmlformats.org/markup-compatibility/2006" xmlns:p14="http://schemas.microsoft.com/office/powerpoint/2010/main">
    <mc:Choice Requires="p14">
      <p:transition spd="slow" p14:dur="1600">
        <p:pull dir="r"/>
      </p:transition>
    </mc:Choice>
    <mc:Fallback xmlns="">
      <p:transition spd="slow">
        <p:pull dir="r"/>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3" name="矩形 2">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5" action="ppaction://hlinksldjump"/>
          </p:cNvPr>
          <p:cNvSpPr/>
          <p:nvPr/>
        </p:nvSpPr>
        <p:spPr>
          <a:xfrm>
            <a:off x="3120672"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审美鉴赏</a:t>
            </a:r>
          </a:p>
        </p:txBody>
      </p:sp>
      <p:sp>
        <p:nvSpPr>
          <p:cNvPr id="5" name="矩形 4"/>
          <p:cNvSpPr>
            <a:spLocks noChangeAspect="1"/>
          </p:cNvSpPr>
          <p:nvPr/>
        </p:nvSpPr>
        <p:spPr>
          <a:xfrm>
            <a:off x="508000" y="2318000"/>
            <a:ext cx="8128000" cy="2475999"/>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高超的选材艺术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这篇文章题为《记梁任公先生的一次演讲》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好像是记事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其实是写人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通过写一次演讲的情景来表现梁任公的一些特点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并表达作者对老师的崇敬之情。作者撷取自己学生时代最有价值的记忆片段构思成文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篇幅短小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语言简练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意味深长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精彩纷呈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作者把对老师的真挚情感融入叙述描写中。</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120600482"/>
      </p:ext>
    </p:extLst>
  </p:cSld>
  <p:clrMapOvr>
    <a:masterClrMapping/>
  </p:clrMapOvr>
  <mc:AlternateContent xmlns:mc="http://schemas.openxmlformats.org/markup-compatibility/2006" xmlns:p14="http://schemas.microsoft.com/office/powerpoint/2010/main">
    <mc:Choice Requires="p14">
      <p:transition spd="slow" p14:dur="1300">
        <p:strips dir="ld"/>
      </p:transition>
    </mc:Choice>
    <mc:Fallback xmlns="">
      <p:transition spd="slow">
        <p:strips dir="ld"/>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3" name="矩形 2">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5" action="ppaction://hlinksldjump"/>
          </p:cNvPr>
          <p:cNvSpPr/>
          <p:nvPr/>
        </p:nvSpPr>
        <p:spPr>
          <a:xfrm>
            <a:off x="3120672"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审美鉴赏</a:t>
            </a:r>
          </a:p>
        </p:txBody>
      </p:sp>
      <p:sp>
        <p:nvSpPr>
          <p:cNvPr id="5" name="矩形 4"/>
          <p:cNvSpPr>
            <a:spLocks noChangeAspect="1"/>
          </p:cNvSpPr>
          <p:nvPr/>
        </p:nvSpPr>
        <p:spPr>
          <a:xfrm>
            <a:off x="508000" y="1192316"/>
            <a:ext cx="8128000" cy="572611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开篇写梁任公的政治和学术的影响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写梁任公的演讲稿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都是为了渲染气氛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为后面人物出场铺设背景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为后面的精彩纷呈蓄势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人物登场亮相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气势不凡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已经颇显描写之精彩了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梁任公独特的开场白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是全文最精彩的一段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堪称文章小高潮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接下来直接描写梁任公的演讲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由《箜篌引》过渡到成本大套地背诵时用手指敲打秃头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也是精彩的一段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再往下的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手之舞之足之蹈之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痛哭流涕而不能自已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于涕泗交流之中张口大笑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大汗淋漓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状极愉快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都是极其精彩的描写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表明当时的课堂氛围达到高潮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文章本身也自然达到高潮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精彩纷呈过后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文章戛然而止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留有余味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梁任公的生动演讲还留在读者的脑海里。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本文选材很讲究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写片段的记忆、片段的印象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如同摄像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只选取几个精彩的镜头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集中表现人物光彩的一面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不求人物形象、人物性格和故事情节的全面、完整、连续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也没有拖泥带水的叙述和描写。这种写法可以称为白描。</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526446042"/>
      </p:ext>
    </p:extLst>
  </p:cSld>
  <p:clrMapOvr>
    <a:masterClrMapping/>
  </p:clrMapOvr>
  <mc:AlternateContent xmlns:mc="http://schemas.openxmlformats.org/markup-compatibility/2006" xmlns:p14="http://schemas.microsoft.com/office/powerpoint/2010/main">
    <mc:Choice Requires="p14">
      <p:transition spd="slow" p14:dur="1300">
        <p:cut thruBlk="1"/>
      </p:transition>
    </mc:Choice>
    <mc:Fallback xmlns="">
      <p:transition spd="slow">
        <p:cut thruBlk="1"/>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美文品读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素材积累</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2716732"/>
            <a:ext cx="8128000" cy="1678536"/>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我的一位国文老师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节选</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梁实秋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我在十八九岁的时候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遇见一位国文先生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他给我的印象最深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使我受益也最多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我至今不能忘记他。</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428481823"/>
      </p:ext>
    </p:extLst>
  </p:cSld>
  <p:clrMapOvr>
    <a:masterClrMapping/>
  </p:clrMapOvr>
  <p:transition spd="slow">
    <p:pull dir="ru"/>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a:t>
            </a:r>
            <a:r>
              <a:rPr lang="zh-CN" altLang="en-US" sz="1200" dirty="0" smtClean="0">
                <a:solidFill>
                  <a:schemeClr val="bg1"/>
                </a:solidFill>
                <a:latin typeface="微软雅黑" panose="020B0503020204020204" pitchFamily="34" charset="-122"/>
                <a:ea typeface="微软雅黑" panose="020B0503020204020204" pitchFamily="34" charset="-122"/>
              </a:rPr>
              <a:t>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素材积累</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194171"/>
            <a:ext cx="8128000" cy="574118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先生姓徐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名锦澄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我们给他取的绰号是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徐老虎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因为他凶。他的相貌很古怪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他的脑袋的轮廓是有棱有角的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很容易成为漫画的对象。头很尖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秃秃的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亮亮的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脸形却是方方的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扁扁的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有些像《聊斋志异》绘图中的夜叉的模样。他的鼻子眼睛嘴好像是过分地集中在脸上很小的一块区域里。他戴一副墨晶眼镜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银丝小镜框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这两块黑色便成了他脸上最显著的特征。我常给他作漫画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勾一个轮廓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中间点上两块椭圆形的黑块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便惟妙惟肖。他的身材高大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但是两肩总是耸得高高。鼻尖有一些红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像酒糟的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鼻孔里常年地藏着两筒清水鼻涕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不时地吸溜着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说一两句话就要用力地吸溜一声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有板有眼有节奏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也有时忘了吸溜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走了板眼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上唇上便亮晶晶地吊出两根玉箸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便用手背一抹。他常穿的是一件灰布长袍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好像是在给谁穿孝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袍子在整洁的阶段时我没有赶得上看见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我看见那袍子的时候即已油渍斑斓。他经常是仰着头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迈着八字步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两眼望青天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嘴撇得瓢儿似的。我很难得看见他笑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如果笑起来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是狞笑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样子更凶。</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655098850"/>
      </p:ext>
    </p:extLst>
  </p:cSld>
  <p:clrMapOvr>
    <a:masterClrMapping/>
  </p:clrMapOvr>
  <p:transition spd="slow">
    <p:split dir="in"/>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a:t>
            </a:r>
            <a:r>
              <a:rPr lang="zh-CN" altLang="en-US" sz="1200" dirty="0" smtClean="0">
                <a:solidFill>
                  <a:schemeClr val="bg1"/>
                </a:solidFill>
                <a:latin typeface="微软雅黑" panose="020B0503020204020204" pitchFamily="34" charset="-122"/>
                <a:ea typeface="微软雅黑" panose="020B0503020204020204" pitchFamily="34" charset="-122"/>
              </a:rPr>
              <a:t>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素材积累</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380663"/>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我的学校是很特殊的。上午的课全是用英语讲授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下午的课全是用国语讲授。上午的课很严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三日一问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五日一考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不用功便被淘汰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下午的课稀松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成绩与毕业无关。所以每到下午上国文之类的课程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学生们便不踊跃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课堂上常是稀稀拉拉的不大上座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但教员用拿毛笔的姿势举着铅笔点名的时候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学生却个个都到了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因为一个学生不只答一声到。真到了的学生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一部分是从事午睡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微发鼾声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一部分看小说如《官场现形记》《玉梨魂》之类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一部分写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父母亲大人膝下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式的家书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一部分干脆瞪着大眼发呆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神游八表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有时候逗先生开玩笑。国文先生呢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大部分都是年高有德的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不是榜眼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就是探花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再不就是举人。他们授课不过是奉行故事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乐得敷敷衍衍。在这种糟糕的情形之下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徐老先生之所以凶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老是绷着脸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老是开口就骂人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我想大概是由于正当防卫吧。</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066004390"/>
      </p:ext>
    </p:extLst>
  </p:cSld>
  <p:clrMapOvr>
    <a:masterClrMapping/>
  </p:clrMapOvr>
  <p:transition spd="slow">
    <p:pull dir="ru"/>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a:t>
            </a:r>
            <a:r>
              <a:rPr lang="zh-CN" altLang="en-US" sz="1200" dirty="0" smtClean="0">
                <a:solidFill>
                  <a:schemeClr val="bg1"/>
                </a:solidFill>
                <a:latin typeface="微软雅黑" panose="020B0503020204020204" pitchFamily="34" charset="-122"/>
                <a:ea typeface="微软雅黑" panose="020B0503020204020204" pitchFamily="34" charset="-122"/>
              </a:rPr>
              <a:t>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素材积累</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徐先生自己选辑教材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有古文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有白话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油印分发给大家。《林琴南致蔡孑民书》是他讲得最为眉飞色舞的一篇。此外如吴敬恒的《上下古今谈》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梁启超的《欧游心影录》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以及张东荪的时事新报社论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他也选了不少。这样新旧兼收的教材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在当时还是很难得的开通的榜样。我对于国文的兴趣因此而提高了不少。徐先生讲国文之前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先要介绍作者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而且介绍得很亲切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例如他讲张东荪的文字时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张东荪这个人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我倒和他一桌上吃过饭</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这样的话是相当的可以使学生们吃惊的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吃惊的是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我们的国文先生也许不是一个平凡的人吧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否则怎样会能够和张东荪一桌上吃过饭</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127224790"/>
      </p:ext>
    </p:extLst>
  </p:cSld>
  <p:clrMapOvr>
    <a:masterClrMapping/>
  </p:clrMapOvr>
  <p:transition spd="slow">
    <p:checker dir="vert"/>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a:t>
            </a:r>
            <a:r>
              <a:rPr lang="zh-CN" altLang="en-US" sz="1200" dirty="0" smtClean="0">
                <a:solidFill>
                  <a:schemeClr val="bg1"/>
                </a:solidFill>
                <a:latin typeface="微软雅黑" panose="020B0503020204020204" pitchFamily="34" charset="-122"/>
                <a:ea typeface="微软雅黑" panose="020B0503020204020204" pitchFamily="34" charset="-122"/>
              </a:rPr>
              <a:t>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素材积累</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2107334"/>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徐先生于介绍完作者之后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朗诵全文一遍。这一遍朗诵可很有意思。他打着江北的官腔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咬牙切齿地大声读一遍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不论是古文或白话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一字不苟地吟咏一番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好像是演员在背台词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他把文字里的蕴藏着的意义好像都给宣泄出来了。他念得有腔有调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有板有眼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有情感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有气势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有抑扬顿挫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我们听了之后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好像已经理会到原文的意义的一半了。好文章掷地作金石声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那也许是过分夸张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但必须可以朗朗上口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那却是真的。</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111948500"/>
      </p:ext>
    </p:extLst>
  </p:cSld>
  <p:clrMapOvr>
    <a:masterClrMapping/>
  </p:clrMapOvr>
  <p:transition spd="slow">
    <p:fade thruBlk="1"/>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a:t>
            </a:r>
            <a:r>
              <a:rPr lang="zh-CN" altLang="en-US" sz="1200" dirty="0" smtClean="0">
                <a:solidFill>
                  <a:schemeClr val="bg1"/>
                </a:solidFill>
                <a:latin typeface="微软雅黑" panose="020B0503020204020204" pitchFamily="34" charset="-122"/>
                <a:ea typeface="微软雅黑" panose="020B0503020204020204" pitchFamily="34" charset="-122"/>
              </a:rPr>
              <a:t>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素材积累</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194171"/>
            <a:ext cx="8128000" cy="574118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徐先生之最独到的地方是改作文。普通的批语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清通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尚可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气盛言宜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他是不用的。他最擅长的是用大墨杠子大勾大抹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一行一行地抹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整页整页地勾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洋洋千余言的文章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经他勾抹之后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所余无几了。我初次经此打击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很灰心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很觉得气短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我掏心挖肝地好容易诌出来的句子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轻轻地被他几杠子就给抹了。但是他郑重地给我解释一会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你拿了去细细地体味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你的原文是软趴趴的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冗长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懈啦光唧的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我给你勾掉了一大半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你再读读看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原来的意思并没有失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但是笔笔都立起来了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虎虎有生气了。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我仔细一揣摩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果然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他的大墨杠子打得是地方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把虚泡囊肿的地方全削去了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剩下的全是筋骨。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我离开先生已将近五十年了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未曾与先生一通音讯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不知他云游何处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听说他已早归道山了。同学们偶尔还谈起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徐老虎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我于回忆他的音容之余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不禁还怀着怅惘敬慕之意。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摘自《梁实秋怀人丛录》</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中国广播电视出版社</a:t>
            </a:r>
            <a:r>
              <a:rPr lang="en-US" altLang="zh-CN" sz="2200" dirty="0">
                <a:solidFill>
                  <a:srgbClr val="000000"/>
                </a:solidFill>
                <a:latin typeface="Times New Roman" panose="02020603050405020304" pitchFamily="18" charset="0"/>
                <a:cs typeface="Times New Roman" panose="02020603050405020304" pitchFamily="18" charset="0"/>
              </a:rPr>
              <a:t>1991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有改动</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706598321"/>
      </p:ext>
    </p:extLst>
  </p:cSld>
  <p:clrMapOvr>
    <a:masterClrMapping/>
  </p:clrMapOvr>
  <p:transition spd="slow">
    <p:pull dir="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a:t>
            </a:r>
            <a:r>
              <a:rPr lang="zh-CN" altLang="en-US" sz="1200" dirty="0" smtClean="0">
                <a:solidFill>
                  <a:schemeClr val="bg1"/>
                </a:solidFill>
                <a:latin typeface="微软雅黑" panose="020B0503020204020204" pitchFamily="34" charset="-122"/>
                <a:ea typeface="微软雅黑" panose="020B0503020204020204" pitchFamily="34" charset="-122"/>
              </a:rPr>
              <a:t>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素材积累</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911735"/>
            <a:ext cx="8128000" cy="328852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艺黑简体" panose="03000509000000000000" pitchFamily="65" charset="-122"/>
                <a:cs typeface="Times New Roman" panose="02020603050405020304" pitchFamily="18" charset="0"/>
              </a:rPr>
              <a:t>品读提示</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梁实秋的散文集文人散文与学者散文的特点于一体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旁征博引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内蕴丰盈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行文崇尚简洁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重视文调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追求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绚烂之极趋于平淡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的艺术境界及文调雅洁与感情渗入的有机统一。且因洞察人生百态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文笔机智闪烁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谐趣横生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严肃中见幽默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幽默中见文采。晚年怀念故人、思恋故土的散文更写得深沉浓郁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感人至深。《我的一位国文老师》是梁实秋散文中写人的名篇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作者用风趣幽默而又饱含深情的笔调刻画了一个貌丑性凶却敬业爱生的独特的老师形象。</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953195364"/>
      </p:ext>
    </p:extLst>
  </p:cSld>
  <p:clrMapOvr>
    <a:masterClrMapping/>
  </p:clrMapOvr>
  <p:transition spd="slow">
    <p:cover dir="ru"/>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美文品读</a:t>
            </a:r>
          </a:p>
        </p:txBody>
      </p:sp>
      <p:sp>
        <p:nvSpPr>
          <p:cNvPr id="13" name="矩形 12">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素材积累</a:t>
            </a:r>
          </a:p>
        </p:txBody>
      </p:sp>
      <p:sp>
        <p:nvSpPr>
          <p:cNvPr id="3" name="矩形 2"/>
          <p:cNvSpPr>
            <a:spLocks noChangeAspect="1"/>
          </p:cNvSpPr>
          <p:nvPr/>
        </p:nvSpPr>
        <p:spPr>
          <a:xfrm>
            <a:off x="508000" y="1441956"/>
            <a:ext cx="8128000" cy="450732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梁任公先生是一位富有传奇色彩的人物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无论是在政治上的影响还是在学术上的造诣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都有值得后人敬仰的地方。梁任公先生以他渊博的学识和宽广的胸怀折服了听众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也深深地震撼了后人。学识会让一个人厚重深刻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谈吐不凡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出口成章。有学识者的一席话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如醍醐灌顶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让人如坐春风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也如黄钟大吕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产生振聋发聩的效果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增长你的见识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净化你的心灵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陶冶你的情操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提高你的人生境界。学识与胸怀往往是孪生姐妹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学识会开阔你的视野和胸怀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让你纵观古今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放眼中外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家事、国事、天下事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事事关心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。学做一个博览群书、修养身心的人吧</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如果以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学识与胸怀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学识的魅力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自身修养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等为话题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可积累下面一些素材。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88165922"/>
      </p:ext>
    </p:extLst>
  </p:cSld>
  <p:clrMapOvr>
    <a:masterClrMapping/>
  </p:clrMapOvr>
  <p:transition spd="slow">
    <p:randomBar dir="vert"/>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76230"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新课助读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528927"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自主梳理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pic>
        <p:nvPicPr>
          <p:cNvPr id="6" name="v07.eps" descr="id:2147496802;FounderCES"/>
          <p:cNvPicPr/>
          <p:nvPr/>
        </p:nvPicPr>
        <p:blipFill>
          <a:blip r:embed="rId4"/>
          <a:stretch>
            <a:fillRect/>
          </a:stretch>
        </p:blipFill>
        <p:spPr>
          <a:xfrm>
            <a:off x="2843808" y="2132856"/>
            <a:ext cx="2002149" cy="3024336"/>
          </a:xfrm>
          <a:prstGeom prst="rect">
            <a:avLst/>
          </a:prstGeom>
        </p:spPr>
      </p:pic>
      <p:sp>
        <p:nvSpPr>
          <p:cNvPr id="3" name="矩形 2"/>
          <p:cNvSpPr>
            <a:spLocks noChangeAspect="1"/>
          </p:cNvSpPr>
          <p:nvPr/>
        </p:nvSpPr>
        <p:spPr>
          <a:xfrm>
            <a:off x="3347864" y="5229200"/>
            <a:ext cx="1101584" cy="498598"/>
          </a:xfrm>
          <a:prstGeom prst="rect">
            <a:avLst/>
          </a:prstGeom>
        </p:spPr>
        <p:txBody>
          <a:bodyPr wrap="none">
            <a:spAutoFit/>
          </a:bodyPr>
          <a:lstStyle/>
          <a:p>
            <a:pPr algn="ctr">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梁启超</a:t>
            </a:r>
            <a:r>
              <a:rPr lang="en-US"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602319192"/>
      </p:ext>
    </p:extLst>
  </p:cSld>
  <p:clrMapOvr>
    <a:masterClrMapping/>
  </p:clrMapOvr>
  <p:transition spd="slow">
    <p:pull dir="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美文品读</a:t>
            </a:r>
          </a:p>
        </p:txBody>
      </p:sp>
      <p:sp>
        <p:nvSpPr>
          <p:cNvPr id="13" name="矩形 12">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素材积累</a:t>
            </a:r>
          </a:p>
        </p:txBody>
      </p:sp>
      <p:sp>
        <p:nvSpPr>
          <p:cNvPr id="2" name="矩形 1"/>
          <p:cNvSpPr>
            <a:spLocks noChangeAspect="1"/>
          </p:cNvSpPr>
          <p:nvPr/>
        </p:nvSpPr>
        <p:spPr>
          <a:xfrm>
            <a:off x="508000" y="1238541"/>
            <a:ext cx="8128000" cy="531985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NEU-BZ-S9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1926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身体向来健朗的梁启超发现血尿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在朋友及家人的劝说下决定动手术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他选择了北京协和医院。当时人们的思想比较保守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对西医不以为然。梁氏笃信西方科学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提倡西医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他这次做西医手术也含有身体力行、给国人示范的意思。不料给他动手术的大夫竟将其好好的左肾割除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酿成了一次严重的医疗事故。消息传出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引起了梁氏家属及民众的愤怒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大家纷纷要求用法律手段严惩当事者。这时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梁启超出来说话了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他在报上发表了《我的病与协和医院》一文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详细讲述了手术经过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并极力为院方和医生辩护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出院之后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直到今日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我还是继续吃协和的药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病虽然没有清除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但比未受手术之前的确好了许多</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劝大家不要再纠缠追究这件事了。他的宽容和大度深深地感动了医院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也感动了大众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而梁启超却因这次医疗事故付出了生命的代价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a:t>
            </a:r>
            <a:r>
              <a:rPr lang="en-US" altLang="zh-CN" sz="2200" dirty="0">
                <a:solidFill>
                  <a:srgbClr val="000000"/>
                </a:solidFill>
                <a:latin typeface="Times New Roman" panose="02020603050405020304" pitchFamily="18" charset="0"/>
                <a:cs typeface="Times New Roman" panose="02020603050405020304" pitchFamily="18" charset="0"/>
              </a:rPr>
              <a:t>1929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19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日走完了他非凡的一生。</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931024332"/>
      </p:ext>
    </p:extLst>
  </p:cSld>
  <p:clrMapOvr>
    <a:masterClrMapping/>
  </p:clrMapOvr>
  <p:transition spd="slow">
    <p:cut/>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美文品读</a:t>
            </a:r>
          </a:p>
        </p:txBody>
      </p:sp>
      <p:sp>
        <p:nvSpPr>
          <p:cNvPr id="13" name="矩形 12">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素材积累</a:t>
            </a:r>
          </a:p>
        </p:txBody>
      </p:sp>
      <p:sp>
        <p:nvSpPr>
          <p:cNvPr id="3" name="矩形 2"/>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NEU-BZ-S9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巴金曾这样说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在我还是一个孩子的时候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我就从文学作品中汲取大量的养料。文学作品用具体的形象打动了我的心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把我的思想引到较高的境界。艺术的魅力使我精神振奋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作者们的爱憎使我受到感染。一篇接一篇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一本接一本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我如饥似渴地读着能拿到手的一切书刊。平凡的人物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日常的生活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纯真的感情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高尚的情操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激发了我的爱和我的同情。不知不觉中我逐渐改变了自己对人对事的看法。优秀的作品给了我生活的勇气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使我看到理想的光辉。前辈作家把热爱生活的火种传给我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我也把火传给别人</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我更加热爱生活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热爱光明。</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801183278"/>
      </p:ext>
    </p:extLst>
  </p:cSld>
  <p:clrMapOvr>
    <a:masterClrMapping/>
  </p:clrMapOvr>
  <p:transition spd="slow">
    <p:randomBa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76230"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新课助读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528927"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自主梳理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556792"/>
            <a:ext cx="8128000" cy="450732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本文是关于梁启超先生的一篇回忆性散文。梁启超是中国近代维新派领袖、著名的学者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字卓如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号任公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又号饮冰室主人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广东新会人。他和康有为一起倡导变法维新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康梁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1895</a:t>
            </a:r>
            <a:r>
              <a:rPr lang="zh-CN" altLang="zh-CN" sz="2200" dirty="0">
                <a:solidFill>
                  <a:srgbClr val="000000"/>
                </a:solidFill>
                <a:latin typeface="Times New Roman" panose="02020603050405020304" pitchFamily="18" charset="0"/>
                <a:cs typeface="Times New Roman" panose="02020603050405020304" pitchFamily="18" charset="0"/>
              </a:rPr>
              <a:t>年追随康有为发动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公车上书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1897</a:t>
            </a:r>
            <a:r>
              <a:rPr lang="zh-CN" altLang="zh-CN" sz="2200" dirty="0">
                <a:solidFill>
                  <a:srgbClr val="000000"/>
                </a:solidFill>
                <a:latin typeface="Times New Roman" panose="02020603050405020304" pitchFamily="18" charset="0"/>
                <a:cs typeface="Times New Roman" panose="02020603050405020304" pitchFamily="18" charset="0"/>
              </a:rPr>
              <a:t>年主讲时务学堂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积极鼓吹和推进维新运动。</a:t>
            </a:r>
            <a:r>
              <a:rPr lang="en-US" altLang="zh-CN" sz="2200" dirty="0">
                <a:solidFill>
                  <a:srgbClr val="000000"/>
                </a:solidFill>
                <a:latin typeface="Times New Roman" panose="02020603050405020304" pitchFamily="18" charset="0"/>
                <a:cs typeface="Times New Roman" panose="02020603050405020304" pitchFamily="18" charset="0"/>
              </a:rPr>
              <a:t>1898</a:t>
            </a:r>
            <a:r>
              <a:rPr lang="zh-CN" altLang="zh-CN" sz="2200" dirty="0">
                <a:solidFill>
                  <a:srgbClr val="000000"/>
                </a:solidFill>
                <a:latin typeface="Times New Roman" panose="02020603050405020304" pitchFamily="18" charset="0"/>
                <a:cs typeface="Times New Roman" panose="02020603050405020304" pitchFamily="18" charset="0"/>
              </a:rPr>
              <a:t>年参与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百日维新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失败后逃亡日本。</a:t>
            </a:r>
            <a:r>
              <a:rPr lang="en-US" altLang="zh-CN" sz="2200" dirty="0">
                <a:solidFill>
                  <a:srgbClr val="000000"/>
                </a:solidFill>
                <a:latin typeface="Times New Roman" panose="02020603050405020304" pitchFamily="18" charset="0"/>
                <a:cs typeface="Times New Roman" panose="02020603050405020304" pitchFamily="18" charset="0"/>
              </a:rPr>
              <a:t>1916</a:t>
            </a:r>
            <a:r>
              <a:rPr lang="zh-CN" altLang="zh-CN" sz="2200" dirty="0">
                <a:solidFill>
                  <a:srgbClr val="000000"/>
                </a:solidFill>
                <a:latin typeface="Times New Roman" panose="02020603050405020304" pitchFamily="18" charset="0"/>
                <a:cs typeface="Times New Roman" panose="02020603050405020304" pitchFamily="18" charset="0"/>
              </a:rPr>
              <a:t>年策动蔡锷组织护国军反袁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后又组织宪政研究会。</a:t>
            </a:r>
            <a:r>
              <a:rPr lang="en-US" altLang="zh-CN" sz="2200" dirty="0">
                <a:solidFill>
                  <a:srgbClr val="000000"/>
                </a:solidFill>
                <a:latin typeface="Times New Roman" panose="02020603050405020304" pitchFamily="18" charset="0"/>
                <a:cs typeface="Times New Roman" panose="02020603050405020304" pitchFamily="18" charset="0"/>
              </a:rPr>
              <a:t>1916</a:t>
            </a:r>
            <a:r>
              <a:rPr lang="zh-CN" altLang="zh-CN" sz="2200" dirty="0">
                <a:solidFill>
                  <a:srgbClr val="000000"/>
                </a:solidFill>
                <a:latin typeface="Times New Roman" panose="02020603050405020304" pitchFamily="18" charset="0"/>
                <a:cs typeface="Times New Roman" panose="02020603050405020304" pitchFamily="18" charset="0"/>
              </a:rPr>
              <a:t>年后与段祺瑞合作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出任财政总长。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五四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时期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反对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打倒孔家店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的口号。曾倡导文体改良的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诗界革命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小说界革命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。早年所作政论文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流利畅达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感情奔放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颇有特色。晚年在清华学校讲学。著述涉及政治、经济、哲学、历史、语言学、宗教及文化艺术、文字音韵学等。其著作合编为《饮冰室合集》。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199638002"/>
      </p:ext>
    </p:extLst>
  </p:cSld>
  <p:clrMapOvr>
    <a:masterClrMapping/>
  </p:clrMapOvr>
  <p:transition spd="slow">
    <p:wip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76230"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新课助读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528927"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自主梳理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2521133"/>
            <a:ext cx="8128000" cy="206973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1922</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cs typeface="Times New Roman" panose="02020603050405020304" pitchFamily="18" charset="0"/>
              </a:rPr>
              <a:t>日梁启超应清华大学文学社的邀请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作了题为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中国韵文里头所表现的情感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的专题演讲。这一演讲给当时还是清华大学学生的梁实秋以深刻的印象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他撷取记忆片段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用简练传神的语言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形象地描绘了学者梁启超的风采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并表达了由衷的赞叹和钦佩之情。</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961892423"/>
      </p:ext>
    </p:extLst>
  </p:cSld>
  <p:clrMapOvr>
    <a:masterClrMapping/>
  </p:clrMapOvr>
  <p:transition spd="slow">
    <p:strips/>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76230"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新课助读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528927"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自主梳理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pic>
        <p:nvPicPr>
          <p:cNvPr id="5" name="v26.eps" descr="id:2147496809;FounderCES"/>
          <p:cNvPicPr/>
          <p:nvPr/>
        </p:nvPicPr>
        <p:blipFill>
          <a:blip r:embed="rId4"/>
          <a:stretch>
            <a:fillRect/>
          </a:stretch>
        </p:blipFill>
        <p:spPr>
          <a:xfrm>
            <a:off x="2699792" y="1556792"/>
            <a:ext cx="3024336" cy="2813213"/>
          </a:xfrm>
          <a:prstGeom prst="rect">
            <a:avLst/>
          </a:prstGeom>
        </p:spPr>
      </p:pic>
      <p:sp>
        <p:nvSpPr>
          <p:cNvPr id="2" name="矩形 1"/>
          <p:cNvSpPr>
            <a:spLocks noChangeAspect="1"/>
          </p:cNvSpPr>
          <p:nvPr/>
        </p:nvSpPr>
        <p:spPr>
          <a:xfrm>
            <a:off x="508000" y="4357819"/>
            <a:ext cx="8128000" cy="166346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NEU-BZ-S92"/>
                <a:ea typeface="NEU-BZ-S9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梁实秋</a:t>
            </a:r>
            <a:r>
              <a:rPr lang="en-US" altLang="zh-CN" sz="2200" dirty="0">
                <a:solidFill>
                  <a:srgbClr val="000000"/>
                </a:solidFill>
                <a:latin typeface="Times New Roman" panose="02020603050405020304" pitchFamily="18" charset="0"/>
                <a:cs typeface="Times New Roman" panose="02020603050405020304" pitchFamily="18" charset="0"/>
              </a:rPr>
              <a:t>(1903—1987),</a:t>
            </a:r>
            <a:r>
              <a:rPr lang="zh-CN" altLang="zh-CN" sz="2200" dirty="0">
                <a:solidFill>
                  <a:srgbClr val="000000"/>
                </a:solidFill>
                <a:latin typeface="Times New Roman" panose="02020603050405020304" pitchFamily="18" charset="0"/>
                <a:cs typeface="Times New Roman" panose="02020603050405020304" pitchFamily="18" charset="0"/>
              </a:rPr>
              <a:t>中国现代著名的散文家、文学评论家、翻译家。原名梁治华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浙江杭县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今浙江余杭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人。代表作有《雅舍小品》《秋室杂文》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译著有《莎士比亚全集》等。主编《远东英汉大辞典》。</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167973810"/>
      </p:ext>
    </p:extLst>
  </p:cSld>
  <p:clrMapOvr>
    <a:masterClrMapping/>
  </p:clrMapOvr>
  <p:transition spd="slow">
    <p:cover dir="ru"/>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351785"/>
            <a:ext cx="1321196"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字音</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4274885160"/>
              </p:ext>
            </p:extLst>
          </p:nvPr>
        </p:nvGraphicFramePr>
        <p:xfrm>
          <a:off x="508000" y="1852804"/>
          <a:ext cx="8128000" cy="4910598"/>
        </p:xfrm>
        <a:graphic>
          <a:graphicData uri="http://schemas.openxmlformats.org/presentationml/2006/ole">
            <mc:AlternateContent xmlns:mc="http://schemas.openxmlformats.org/markup-compatibility/2006">
              <mc:Choice xmlns:v="urn:schemas-microsoft-com:vml" Requires="v">
                <p:oleObj spid="_x0000_s30735" name="文档" r:id="rId6" imgW="3894607" imgH="2352517" progId="Word.Document.12">
                  <p:embed/>
                </p:oleObj>
              </mc:Choice>
              <mc:Fallback>
                <p:oleObj name="文档" r:id="rId6" imgW="3894607" imgH="2352517" progId="Word.Document.12">
                  <p:embed/>
                  <p:pic>
                    <p:nvPicPr>
                      <p:cNvPr id="0" name=""/>
                      <p:cNvPicPr/>
                      <p:nvPr/>
                    </p:nvPicPr>
                    <p:blipFill>
                      <a:blip r:embed="rId7"/>
                      <a:stretch>
                        <a:fillRect/>
                      </a:stretch>
                    </p:blipFill>
                    <p:spPr>
                      <a:xfrm>
                        <a:off x="508000" y="1852804"/>
                        <a:ext cx="8128000" cy="4910598"/>
                      </a:xfrm>
                      <a:prstGeom prst="rect">
                        <a:avLst/>
                      </a:prstGeom>
                    </p:spPr>
                  </p:pic>
                </p:oleObj>
              </mc:Fallback>
            </mc:AlternateContent>
          </a:graphicData>
        </a:graphic>
      </p:graphicFrame>
    </p:spTree>
    <p:extLst>
      <p:ext uri="{BB962C8B-B14F-4D97-AF65-F5344CB8AC3E}">
        <p14:creationId xmlns:p14="http://schemas.microsoft.com/office/powerpoint/2010/main" val="938876198"/>
      </p:ext>
    </p:extLst>
  </p:cSld>
  <p:clrMapOvr>
    <a:masterClrMapping/>
  </p:clrMapOvr>
  <p:transition spd="slow">
    <p:checker dir="vert"/>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844824"/>
            <a:ext cx="1591782" cy="498598"/>
          </a:xfrm>
          <a:prstGeom prst="rect">
            <a:avLst/>
          </a:prstGeom>
        </p:spPr>
        <p:txBody>
          <a:bodyPr wrap="none">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写</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汉字</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1632513590"/>
              </p:ext>
            </p:extLst>
          </p:nvPr>
        </p:nvGraphicFramePr>
        <p:xfrm>
          <a:off x="508000" y="2392365"/>
          <a:ext cx="8128000" cy="3412899"/>
        </p:xfrm>
        <a:graphic>
          <a:graphicData uri="http://schemas.openxmlformats.org/presentationml/2006/ole">
            <mc:AlternateContent xmlns:mc="http://schemas.openxmlformats.org/markup-compatibility/2006">
              <mc:Choice xmlns:v="urn:schemas-microsoft-com:vml" Requires="v">
                <p:oleObj spid="_x0000_s35846" name="文档" r:id="rId6" imgW="3893887" imgH="1635422" progId="Word.Document.12">
                  <p:embed/>
                </p:oleObj>
              </mc:Choice>
              <mc:Fallback>
                <p:oleObj name="文档" r:id="rId6" imgW="3893887" imgH="1635422" progId="Word.Document.12">
                  <p:embed/>
                  <p:pic>
                    <p:nvPicPr>
                      <p:cNvPr id="0" name=""/>
                      <p:cNvPicPr/>
                      <p:nvPr/>
                    </p:nvPicPr>
                    <p:blipFill>
                      <a:blip r:embed="rId7"/>
                      <a:stretch>
                        <a:fillRect/>
                      </a:stretch>
                    </p:blipFill>
                    <p:spPr>
                      <a:xfrm>
                        <a:off x="508000" y="2392365"/>
                        <a:ext cx="8128000" cy="3412899"/>
                      </a:xfrm>
                      <a:prstGeom prst="rect">
                        <a:avLst/>
                      </a:prstGeom>
                    </p:spPr>
                  </p:pic>
                </p:oleObj>
              </mc:Fallback>
            </mc:AlternateContent>
          </a:graphicData>
        </a:graphic>
      </p:graphicFrame>
    </p:spTree>
    <p:extLst>
      <p:ext uri="{BB962C8B-B14F-4D97-AF65-F5344CB8AC3E}">
        <p14:creationId xmlns:p14="http://schemas.microsoft.com/office/powerpoint/2010/main" val="2994052892"/>
      </p:ext>
    </p:extLst>
  </p:cSld>
  <p:clrMapOvr>
    <a:masterClrMapping/>
  </p:clrMapOvr>
  <mc:AlternateContent xmlns:mc="http://schemas.openxmlformats.org/markup-compatibility/2006" xmlns:p14="http://schemas.microsoft.com/office/powerpoint/2010/main">
    <mc:Choice Requires="p14">
      <p:transition spd="slow" p14:dur="1100">
        <p:checker/>
      </p:transition>
    </mc:Choice>
    <mc:Fallback xmlns="">
      <p:transition spd="slow">
        <p:checker/>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107334"/>
            <a:ext cx="8128000" cy="289733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解词义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叱咤风云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形容声势威力很大。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短小精悍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形容人身材矮小而精明强干。也形容文章、戏剧等篇幅不长而有力。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起承转合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旧时写文章常用的行文顺序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是开始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是承接上文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是转折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是全文的结束。泛指文章做法。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痛哭流涕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尽情大哭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形容极度悲伤。</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785805196"/>
      </p:ext>
    </p:extLst>
  </p:cSld>
  <p:clrMapOvr>
    <a:masterClrMapping/>
  </p:clrMapOvr>
  <mc:AlternateContent xmlns:mc="http://schemas.openxmlformats.org/markup-compatibility/2006" xmlns:p14="http://schemas.microsoft.com/office/powerpoint/2010/main">
    <mc:Choice Requires="p14">
      <p:transition spd="slow" p14:dur="1100">
        <p:pull dir="rd"/>
      </p:transition>
    </mc:Choice>
    <mc:Fallback xmlns="">
      <p:transition spd="slow">
        <p:pull dir="rd"/>
      </p:transition>
    </mc:Fallback>
  </mc:AlternateContent>
  <p:timing>
    <p:tnLst>
      <p:par>
        <p:cTn id="1" dur="indefinite" restart="never" nodeType="tmRoot"/>
      </p:par>
    </p:tn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269</TotalTime>
  <Words>3586</Words>
  <Application>Microsoft Office PowerPoint</Application>
  <PresentationFormat>全屏显示(4:3)</PresentationFormat>
  <Paragraphs>134</Paragraphs>
  <Slides>31</Slides>
  <Notes>0</Notes>
  <HiddenSlides>0</HiddenSlides>
  <MMClips>0</MMClips>
  <ScaleCrop>false</ScaleCrop>
  <HeadingPairs>
    <vt:vector size="8" baseType="variant">
      <vt:variant>
        <vt:lpstr>已用的字体</vt:lpstr>
      </vt:variant>
      <vt:variant>
        <vt:i4>12</vt:i4>
      </vt:variant>
      <vt:variant>
        <vt:lpstr>主题</vt:lpstr>
      </vt:variant>
      <vt:variant>
        <vt:i4>1</vt:i4>
      </vt:variant>
      <vt:variant>
        <vt:lpstr>嵌入 OLE 服务器</vt:lpstr>
      </vt:variant>
      <vt:variant>
        <vt:i4>1</vt:i4>
      </vt:variant>
      <vt:variant>
        <vt:lpstr>幻灯片标题</vt:lpstr>
      </vt:variant>
      <vt:variant>
        <vt:i4>31</vt:i4>
      </vt:variant>
    </vt:vector>
  </HeadingPairs>
  <TitlesOfParts>
    <vt:vector size="45" baseType="lpstr">
      <vt:lpstr>NEU-BZ-S92</vt:lpstr>
      <vt:lpstr>方正书宋_GBK</vt:lpstr>
      <vt:lpstr>方正宋黑_GBK</vt:lpstr>
      <vt:lpstr>方正艺黑简体</vt:lpstr>
      <vt:lpstr>仿宋</vt:lpstr>
      <vt:lpstr>黑体</vt:lpstr>
      <vt:lpstr>楷体</vt:lpstr>
      <vt:lpstr>宋体</vt:lpstr>
      <vt:lpstr>微软雅黑</vt:lpstr>
      <vt:lpstr>Arial</vt:lpstr>
      <vt:lpstr>Calibri</vt:lpstr>
      <vt:lpstr>Times New Roman</vt:lpstr>
      <vt:lpstr>测控设计模板14新</vt:lpstr>
      <vt:lpstr>文档</vt:lpstr>
      <vt:lpstr>9*　记梁任公先生的一次演讲</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CHINA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第一单元  用事实说话</dc:title>
  <dc:creator>阳光暖暖</dc:creator>
  <cp:lastModifiedBy>dbc</cp:lastModifiedBy>
  <cp:revision>37</cp:revision>
  <dcterms:created xsi:type="dcterms:W3CDTF">2015-04-23T00:36:31Z</dcterms:created>
  <dcterms:modified xsi:type="dcterms:W3CDTF">2017-03-01T07:56:36Z</dcterms:modified>
</cp:coreProperties>
</file>