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74" r:id="rId2"/>
    <p:sldId id="263" r:id="rId3"/>
    <p:sldId id="264" r:id="rId4"/>
    <p:sldId id="317" r:id="rId5"/>
    <p:sldId id="267" r:id="rId6"/>
    <p:sldId id="268" r:id="rId7"/>
    <p:sldId id="295" r:id="rId8"/>
    <p:sldId id="335" r:id="rId9"/>
    <p:sldId id="336" r:id="rId10"/>
    <p:sldId id="337" r:id="rId11"/>
    <p:sldId id="265" r:id="rId12"/>
    <p:sldId id="340" r:id="rId13"/>
    <p:sldId id="341" r:id="rId14"/>
    <p:sldId id="266" r:id="rId15"/>
    <p:sldId id="360" r:id="rId16"/>
    <p:sldId id="269" r:id="rId17"/>
    <p:sldId id="339" r:id="rId18"/>
    <p:sldId id="344" r:id="rId19"/>
    <p:sldId id="270" r:id="rId20"/>
    <p:sldId id="345" r:id="rId21"/>
    <p:sldId id="346" r:id="rId22"/>
    <p:sldId id="347" r:id="rId23"/>
    <p:sldId id="271" r:id="rId24"/>
    <p:sldId id="348" r:id="rId25"/>
    <p:sldId id="349" r:id="rId2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2017-03-01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19.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slide" Target="../slides/slide3.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19.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slide" Target="../slides/slide3.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19.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19.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1.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0"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5"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1" name="组合 20"/>
          <p:cNvGrpSpPr/>
          <p:nvPr userDrawn="1"/>
        </p:nvGrpSpPr>
        <p:grpSpPr>
          <a:xfrm>
            <a:off x="4852164" y="-27379"/>
            <a:ext cx="1443037" cy="880111"/>
            <a:chOff x="4852164" y="-27379"/>
            <a:chExt cx="1443037" cy="880111"/>
          </a:xfrm>
        </p:grpSpPr>
        <p:pic>
          <p:nvPicPr>
            <p:cNvPr id="25" name="图片 2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26" name="TextBox 16">
              <a:hlinkClick r:id="rId5"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预习导引</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4"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up)">
                                      <p:cBhvr>
                                        <p:cTn id="12" dur="500"/>
                                        <p:tgtEl>
                                          <p:spTgt spid="21"/>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up)">
                                      <p:cBhvr>
                                        <p:cTn id="16" dur="500"/>
                                        <p:tgtEl>
                                          <p:spTgt spid="3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8"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9" name="组合 28"/>
          <p:cNvGrpSpPr/>
          <p:nvPr userDrawn="1"/>
        </p:nvGrpSpPr>
        <p:grpSpPr>
          <a:xfrm>
            <a:off x="6197901" y="-27384"/>
            <a:ext cx="1443037" cy="880109"/>
            <a:chOff x="6197901" y="-27384"/>
            <a:chExt cx="1443037" cy="880109"/>
          </a:xfrm>
        </p:grpSpPr>
        <p:pic>
          <p:nvPicPr>
            <p:cNvPr id="30" name="图片 2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31" name="TextBox 34">
              <a:hlinkClick r:id="rId6"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核心归纳</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3"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佳作赏析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par>
                                <p:cTn id="13" presetID="1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3"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15" name="TextBox 16">
            <a:hlinkClick r:id="rId4" action="ppaction://hlinksldjump"/>
          </p:cNvPr>
          <p:cNvSpPr txBox="1"/>
          <p:nvPr userDrawn="1"/>
        </p:nvSpPr>
        <p:spPr>
          <a:xfrm>
            <a:off x="5037341" y="21325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预习导引</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7" name="TextBox 34">
            <a:hlinkClick r:id="rId5" action="ppaction://hlinksldjump"/>
          </p:cNvPr>
          <p:cNvSpPr txBox="1"/>
          <p:nvPr userDrawn="1"/>
        </p:nvSpPr>
        <p:spPr>
          <a:xfrm>
            <a:off x="6405493" y="210299"/>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核心归纳</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8" name="组合 27"/>
          <p:cNvGrpSpPr/>
          <p:nvPr userDrawn="1"/>
        </p:nvGrpSpPr>
        <p:grpSpPr>
          <a:xfrm>
            <a:off x="7543337" y="-27384"/>
            <a:ext cx="1443037" cy="880109"/>
            <a:chOff x="7543337" y="-27384"/>
            <a:chExt cx="1443037" cy="880109"/>
          </a:xfrm>
        </p:grpSpPr>
        <p:pic>
          <p:nvPicPr>
            <p:cNvPr id="29" name="图片 2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30" name="TextBox 40">
              <a:hlinkClick r:id="rId7" action="ppaction://hlinksldjump"/>
            </p:cNvPr>
            <p:cNvSpPr txBox="1"/>
            <p:nvPr userDrawn="1"/>
          </p:nvSpPr>
          <p:spPr>
            <a:xfrm>
              <a:off x="7753097" y="210298"/>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佳作赏析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p:tgtEl>
                                          <p:spTgt spid="27"/>
                                        </p:tgtEl>
                                        <p:attrNameLst>
                                          <p:attrName>ppt_y</p:attrName>
                                        </p:attrNameLst>
                                      </p:cBhvr>
                                      <p:tavLst>
                                        <p:tav tm="0">
                                          <p:val>
                                            <p:strVal val="#ppt_y+#ppt_h*1.125000"/>
                                          </p:val>
                                        </p:tav>
                                        <p:tav tm="100000">
                                          <p:val>
                                            <p:strVal val="#ppt_y"/>
                                          </p:val>
                                        </p:tav>
                                      </p:tavLst>
                                    </p:anim>
                                    <p:animEffect transition="in" filter="wipe(up)">
                                      <p:cBhvr>
                                        <p:cTn id="16" dur="500"/>
                                        <p:tgtEl>
                                          <p:spTgt spid="27"/>
                                        </p:tgtEl>
                                      </p:cBhvr>
                                    </p:animEffect>
                                  </p:childTnLst>
                                </p:cTn>
                              </p:par>
                              <p:par>
                                <p:cTn id="17" presetID="1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7"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8</a:t>
            </a:r>
            <a:r>
              <a:rPr lang="zh-CN" altLang="zh-CN" sz="1600" dirty="0" smtClean="0"/>
              <a:t>　小狗包弟</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4.xml.rels><?xml version="1.0" encoding="UTF-8" standalone="yes"?>
<Relationships xmlns="http://schemas.openxmlformats.org/package/2006/relationships"><Relationship Id="rId8" Type="http://schemas.openxmlformats.org/officeDocument/2006/relationships/package" Target="../embeddings/Microsoft_Word___3.docx"/><Relationship Id="rId3" Type="http://schemas.openxmlformats.org/officeDocument/2006/relationships/slide" Target="slide11.xml"/><Relationship Id="rId7" Type="http://schemas.openxmlformats.org/officeDocument/2006/relationships/oleObject" Target="../embeddings/oleObject3.bin"/><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slide" Target="slide17.xml"/><Relationship Id="rId5" Type="http://schemas.openxmlformats.org/officeDocument/2006/relationships/slide" Target="slide16.xml"/><Relationship Id="rId4" Type="http://schemas.openxmlformats.org/officeDocument/2006/relationships/slide" Target="slide14.xml"/><Relationship Id="rId9" Type="http://schemas.openxmlformats.org/officeDocument/2006/relationships/image" Target="../media/image11.emf"/></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6.xml"/><Relationship Id="rId6" Type="http://schemas.openxmlformats.org/officeDocument/2006/relationships/image" Target="../media/image12.jpeg"/><Relationship Id="rId5" Type="http://schemas.openxmlformats.org/officeDocument/2006/relationships/slide" Target="slide17.xml"/><Relationship Id="rId4" Type="http://schemas.openxmlformats.org/officeDocument/2006/relationships/slide" Target="slide16.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slide" Target="slide17.xml"/><Relationship Id="rId4" Type="http://schemas.openxmlformats.org/officeDocument/2006/relationships/slide" Target="slide16.xml"/></Relationships>
</file>

<file path=ppt/slides/_rels/slide1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oleObject" Target="../embeddings/oleObject1.bin"/><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8</a:t>
            </a:r>
            <a:r>
              <a:rPr lang="zh-CN" altLang="zh-CN" dirty="0"/>
              <a:t>　小狗包弟</a:t>
            </a:r>
          </a:p>
        </p:txBody>
      </p:sp>
    </p:spTree>
    <p:extLst>
      <p:ext uri="{BB962C8B-B14F-4D97-AF65-F5344CB8AC3E}">
        <p14:creationId xmlns:p14="http://schemas.microsoft.com/office/powerpoint/2010/main" val="591445002"/>
      </p:ext>
    </p:extLst>
  </p:cSld>
  <p:clrMapOvr>
    <a:masterClrMapping/>
  </p:clrMapOvr>
  <p:transition spd="slow">
    <p:wipe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逆来顺受</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委曲求全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在那段苦难的日子里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不但巴金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还有许多与巴金一样的人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革命的洪流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无法抗拒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只能</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逆来顺受</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我虽然不舍得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却碍于面子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不得不把自己那份家产也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赠予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因为我是一个善于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委曲求全</a:t>
            </a:r>
            <a:r>
              <a:rPr lang="zh-CN" altLang="zh-CN" sz="2200" dirty="0">
                <a:solidFill>
                  <a:srgbClr val="000000"/>
                </a:solidFill>
                <a:latin typeface="Times New Roman" panose="02020603050405020304" pitchFamily="18" charset="0"/>
                <a:cs typeface="Times New Roman" panose="02020603050405020304" pitchFamily="18" charset="0"/>
              </a:rPr>
              <a:t>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逆来顺受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指对别人的欺负或无理的待遇采取忍受的态度。委曲求全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勉强迁就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以求保全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为顾全大局而暂时忍让。两者都有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使自己受委屈而迁就别人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逆来顺受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可指人的一贯态度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表现人的性格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委曲求全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仅指在一定的目的下迁就别人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一般不指人的一贯态度和性格。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560983" y="237091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203848" y="317401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74984853"/>
      </p:ext>
    </p:extLst>
  </p:cSld>
  <p:clrMapOvr>
    <a:masterClrMapping/>
  </p:clrMapOvr>
  <mc:AlternateContent xmlns:mc="http://schemas.openxmlformats.org/markup-compatibility/2006" xmlns:p14="http://schemas.microsoft.com/office/powerpoint/2010/main">
    <mc:Choice Requires="p14">
      <p:transition spd="slow" p14:dur="1100">
        <p:zoom dir="in"/>
      </p:transition>
    </mc:Choice>
    <mc:Fallback xmlns="">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wipe(down)">
                                      <p:cBhvr>
                                        <p:cTn id="1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40768"/>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一个多月前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邻居告诉他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那天狗给打坏以后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回到家里什么也不吃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哀叫了三天就死了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这是文章的引子部分。从思路章法上说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先说别人的事引出话题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起着铺垫、启发的作用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从思想内容上说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艺术家与狗的故事、巴金与狗的故事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二者形成对照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让人看到此类事件在全国并非一两件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而是普遍存在的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由此深化了文章的主题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从写作效果上说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艺术家与狗的故事似乎更惨烈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而巴金与狗的故事之悲哀则在于心灵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此恨绵绵无绝期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的精神折磨。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在本段文字中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我们通过作者讲述的艺术家和小狗的遭遇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以及作者运用的大量饱含情感的修饰词语可看出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在动物的世界里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有人类的朋友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它们单纯、真诚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在人类的世界里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有许多冷漠的看客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甚至有落井下石的卑鄙小人。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pull dir="u"/>
      </p:transition>
    </mc:Choice>
    <mc:Fallback xmlns="">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有时我们在客厅里接待客人或者同老朋友聊天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它会进来作几个揖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讨糖果吃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引得客人发笑。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这是作者直接写包弟的语句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它会进来作几个揖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讨糖果吃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引得客人发笑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何等乖巧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何等善解人意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与人相处得多么和谐。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作者这样写小狗包弟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为下文埋下伏笔。连这么活泼伶俐的小狗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尚且难逃厄运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对于中国人民来说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十年动乱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是多么巨大的灾难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对这么逗人喜爱的小狗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自己都不敢保护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为此而欠下的感情债又是多么沉重。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11521919"/>
      </p:ext>
    </p:extLst>
  </p:cSld>
  <p:clrMapOvr>
    <a:masterClrMapping/>
  </p:clrMapOvr>
  <mc:AlternateContent xmlns:mc="http://schemas.openxmlformats.org/markup-compatibility/2006" xmlns:p14="http://schemas.microsoft.com/office/powerpoint/2010/main">
    <mc:Choice Requires="p14">
      <p:transition spd="slow" p14:dur="2000">
        <p:cover dir="d"/>
      </p:transition>
    </mc:Choice>
    <mc:Fallback xmlns="">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wipe(down)">
                                      <p:cBhvr>
                                        <p:cTn id="1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句段点评</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我自己终于也变成了包弟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没有死在解剖桌上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倒是我的幸运</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把小狗送到了医院的解剖桌上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人们也把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的解剖桌上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所以作者说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我自己终于也变成了包弟。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只是作者在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中挺过来了。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这一句包含着作者深深的自责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责怪自己没能保护好小狗包弟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这成了作者的一块心病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这里表现了巴金严于解剖自己的可贵精神。自我解剖精神是《小狗包弟》乃至整部《随想录》的创作主导思想之一。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29122492"/>
      </p:ext>
    </p:extLst>
  </p:cSld>
  <p:clrMapOvr>
    <a:masterClrMapping/>
  </p:clrMapOvr>
  <mc:AlternateContent xmlns:mc="http://schemas.openxmlformats.org/markup-compatibility/2006" xmlns:p14="http://schemas.microsoft.com/office/powerpoint/2010/main">
    <mc:Choice Requires="p14">
      <p:transition spd="slow" p14:dur="2000">
        <p:cover dir="d"/>
      </p:transition>
    </mc:Choice>
    <mc:Fallback xmlns="">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wipe(down)">
                                      <p:cBhvr>
                                        <p:cTn id="1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4"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5"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6"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611877"/>
            <a:ext cx="8128000" cy="90486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1</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包弟的遭遇和文章开头描写的艺术家的狗的遭遇有什么不同之处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你怎样看待这种不同之处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3777785975"/>
              </p:ext>
            </p:extLst>
          </p:nvPr>
        </p:nvGraphicFramePr>
        <p:xfrm>
          <a:off x="508000" y="2489293"/>
          <a:ext cx="8128000" cy="3659088"/>
        </p:xfrm>
        <a:graphic>
          <a:graphicData uri="http://schemas.openxmlformats.org/presentationml/2006/ole">
            <mc:AlternateContent xmlns:mc="http://schemas.openxmlformats.org/markup-compatibility/2006">
              <mc:Choice xmlns:v="urn:schemas-microsoft-com:vml" Requires="v">
                <p:oleObj spid="_x0000_s37890" name="文档" r:id="rId8" imgW="3903963" imgH="1757818" progId="Word.Document.12">
                  <p:embed/>
                </p:oleObj>
              </mc:Choice>
              <mc:Fallback>
                <p:oleObj name="文档" r:id="rId8" imgW="3903963" imgH="1757818" progId="Word.Document.12">
                  <p:embed/>
                  <p:pic>
                    <p:nvPicPr>
                      <p:cNvPr id="0" name=""/>
                      <p:cNvPicPr/>
                      <p:nvPr/>
                    </p:nvPicPr>
                    <p:blipFill>
                      <a:blip r:embed="rId9"/>
                      <a:stretch>
                        <a:fillRect/>
                      </a:stretch>
                    </p:blipFill>
                    <p:spPr>
                      <a:xfrm>
                        <a:off x="508000" y="2489293"/>
                        <a:ext cx="8128000" cy="3659088"/>
                      </a:xfrm>
                      <a:prstGeom prst="rect">
                        <a:avLst/>
                      </a:prstGeom>
                    </p:spPr>
                  </p:pic>
                </p:oleObj>
              </mc:Fallback>
            </mc:AlternateContent>
          </a:graphicData>
        </a:graphic>
      </p:graphicFrame>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zoom dir="in"/>
      </p:transition>
    </mc:Choice>
    <mc:Fallback xmlns="">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多维探究</a:t>
            </a:r>
          </a:p>
        </p:txBody>
      </p:sp>
      <p:sp>
        <p:nvSpPr>
          <p:cNvPr id="11" name="矩形 10">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60189"/>
            <a:ext cx="8128000" cy="415498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作者为什么要以歉疚、忏悔作为本文的感情基调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在那个动乱的年代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多数群众卷入纷争之中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作者属于少数被侵害被侮辱的人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国人应该自我反省。本文的歉疚和忏悔就是作者反省的具体体现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一个被迫害的老人的反省能够唤起人们的良知。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我们透过本文可以看到巴金是一个善良的人。他经历了一场浩劫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不仅失去了小狗包弟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而且失去了最亲的人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萧珊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可他没有怨天尤人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没有用文章作为声讨、控诉的工具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而是自责、自省。这既符合巴金本人的习惯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又能引起读者的深思和自省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引发读者与作者之间的心灵共鸣。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01275511"/>
      </p:ext>
    </p:extLst>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10" name="矩形 9">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2250674"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结构图解</a:t>
            </a:r>
          </a:p>
        </p:txBody>
      </p:sp>
      <p:sp>
        <p:nvSpPr>
          <p:cNvPr id="13" name="矩形 12">
            <a:hlinkClick r:id="rId5" action="ppaction://hlinksldjump"/>
          </p:cNvPr>
          <p:cNvSpPr/>
          <p:nvPr/>
        </p:nvSpPr>
        <p:spPr>
          <a:xfrm>
            <a:off x="3120672"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审美鉴赏</a:t>
            </a:r>
            <a:endParaRPr lang="zh-CN" altLang="en-US" sz="1200" dirty="0">
              <a:solidFill>
                <a:srgbClr val="333333"/>
              </a:solidFill>
              <a:latin typeface="微软雅黑" panose="020B0503020204020204" pitchFamily="34" charset="-122"/>
              <a:ea typeface="微软雅黑" panose="020B0503020204020204" pitchFamily="34" charset="-122"/>
            </a:endParaRPr>
          </a:p>
        </p:txBody>
      </p:sp>
      <p:pic>
        <p:nvPicPr>
          <p:cNvPr id="7" name="V25.eps" descr="id:2147496633;FounderCES"/>
          <p:cNvPicPr/>
          <p:nvPr/>
        </p:nvPicPr>
        <p:blipFill>
          <a:blip r:embed="rId6"/>
          <a:stretch>
            <a:fillRect/>
          </a:stretch>
        </p:blipFill>
        <p:spPr>
          <a:xfrm>
            <a:off x="1190811" y="1701346"/>
            <a:ext cx="6117493" cy="3599862"/>
          </a:xfrm>
          <a:prstGeom prst="rect">
            <a:avLst/>
          </a:prstGeom>
        </p:spPr>
      </p:pic>
    </p:spTree>
    <p:extLst>
      <p:ext uri="{BB962C8B-B14F-4D97-AF65-F5344CB8AC3E}">
        <p14:creationId xmlns:p14="http://schemas.microsoft.com/office/powerpoint/2010/main" val="4076317821"/>
      </p:ext>
    </p:extLst>
  </p:cSld>
  <p:clrMapOvr>
    <a:masterClrMapping/>
  </p:clrMapOvr>
  <mc:AlternateContent xmlns:mc="http://schemas.openxmlformats.org/markup-compatibility/2006" xmlns:p14="http://schemas.microsoft.com/office/powerpoint/2010/main">
    <mc:Choice Requires="p14">
      <p:transition spd="slow" p14:dur="1300">
        <p:wipe dir="d"/>
      </p:transition>
    </mc:Choice>
    <mc:Fallback xmlns="">
      <p:transition spd="slow">
        <p:wipe dir="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1513964"/>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深情中吟出的忏悔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《小狗包弟》是巴金《随想录》中的名篇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读罢此文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我们不仅看到了一条可爱的小狗在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文化大革命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中的悲惨遭遇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而且感受到作者心中永难磨灭的痛苦回忆和难以释怀的歉疚之情。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文章篇幅不长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却感情真挚、意味深长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在艺术上有独到之处。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表现在语言上。文章开头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作者用朴实无华、形象生动的语言讲述了一个娓娓动听又凄绝哀怨的故事。文中写了一位艺术家被人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拳打脚踢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棍棒齐下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不但头破血流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一条腿也给打断了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而人们纷纷离去时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一只小狗不管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别人赶它走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用脚踢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拿棒打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仍不肯离去的情景。简朴的语言中充满了作者悲愤交织的感情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使人感慨不已。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20600482"/>
      </p:ext>
    </p:extLst>
  </p:cSld>
  <p:clrMapOvr>
    <a:masterClrMapping/>
  </p:clrMapOvr>
  <mc:AlternateContent xmlns:mc="http://schemas.openxmlformats.org/markup-compatibility/2006" xmlns:p14="http://schemas.microsoft.com/office/powerpoint/2010/main">
    <mc:Choice Requires="p14">
      <p:transition spd="slow" p14:dur="1300">
        <p:checker/>
      </p:transition>
    </mc:Choice>
    <mc:Fallback xmlns="">
      <p:transition spd="slow">
        <p:checker/>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句段点评</a:t>
            </a:r>
          </a:p>
        </p:txBody>
      </p:sp>
      <p:sp>
        <p:nvSpPr>
          <p:cNvPr id="3" name="矩形 2">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结构图解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120672"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审美鉴赏</a:t>
            </a:r>
          </a:p>
        </p:txBody>
      </p:sp>
      <p:sp>
        <p:nvSpPr>
          <p:cNvPr id="7" name="矩形 6"/>
          <p:cNvSpPr>
            <a:spLocks noChangeAspect="1"/>
          </p:cNvSpPr>
          <p:nvPr/>
        </p:nvSpPr>
        <p:spPr>
          <a:xfrm>
            <a:off x="508000" y="1701069"/>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作者以真诚感人。本文以作者对小狗包弟的忏悔之情贯串全文。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不能保护一条小狗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我感到羞耻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为了想保全自己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我把包弟送到解剖桌上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我瞧不起自己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我不能原谅自己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这些文字写出了作者对小狗的忏悔之情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使人们在阅读和</a:t>
            </a:r>
            <a:r>
              <a:rPr lang="zh-CN" altLang="zh-CN" sz="2200" dirty="0" smtClean="0">
                <a:solidFill>
                  <a:srgbClr val="000000"/>
                </a:solidFill>
                <a:latin typeface="Times New Roman" panose="02020603050405020304" pitchFamily="18" charset="0"/>
                <a:cs typeface="Times New Roman" panose="02020603050405020304" pitchFamily="18" charset="0"/>
              </a:rPr>
              <a:t>理解</a:t>
            </a:r>
            <a:r>
              <a:rPr lang="zh-CN" altLang="en-US" sz="2200" dirty="0" smtClean="0">
                <a:solidFill>
                  <a:srgbClr val="000000"/>
                </a:solidFill>
                <a:latin typeface="Times New Roman" panose="02020603050405020304" pitchFamily="18" charset="0"/>
                <a:cs typeface="Times New Roman" panose="02020603050405020304" pitchFamily="18" charset="0"/>
              </a:rPr>
              <a:t>时</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能够看出作者胸中那颗赤热而受伤的心。情之所至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催人泪下。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再次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文章运用了衬托手法。文章一开头详细描述了一条小狗为了艺术家而忍受棒打脚踢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甚至不食而死之事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来反衬作者当年为了保全自己而弃狗的懦弱。狗尚且讲仁义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而人却只顾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相形之下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更能表达出作者的自我忏悔之情。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6446042"/>
      </p:ext>
    </p:extLst>
  </p:cSld>
  <p:clrMapOvr>
    <a:masterClrMapping/>
  </p:clrMapOvr>
  <mc:AlternateContent xmlns:mc="http://schemas.openxmlformats.org/markup-compatibility/2006" xmlns:p14="http://schemas.microsoft.com/office/powerpoint/2010/main">
    <mc:Choice Requires="p14">
      <p:transition spd="slow" p14:dur="1300">
        <p:pull dir="rd"/>
      </p:transition>
    </mc:Choice>
    <mc:Fallback xmlns="">
      <p:transition spd="slow">
        <p:pull dir="rd"/>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美文品读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君自千秋照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人谁百岁看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肖复兴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巴金去世了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这消息的到来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并不让我吃惊。他活了</a:t>
            </a:r>
            <a:r>
              <a:rPr lang="en-US" altLang="zh-CN" sz="2200" dirty="0">
                <a:solidFill>
                  <a:srgbClr val="000000"/>
                </a:solidFill>
                <a:latin typeface="Times New Roman" panose="02020603050405020304" pitchFamily="18" charset="0"/>
                <a:cs typeface="Times New Roman" panose="02020603050405020304" pitchFamily="18" charset="0"/>
              </a:rPr>
              <a:t>101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应该是长寿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是喜丧。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巴金自己早就说过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长寿是一种惩罚。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按照中国的古话是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寿则多辱。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不是耻辱的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人为加给他身上的荣誉已经够多了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说的就是痛苦。现在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巴金解脱了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祝愿他升入天堂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和妻子萧珊相会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再没有人打搅他。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穿越一个世纪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见证百年沧桑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刻画历史巨变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一个生命竟如此厚重。他在字里行间燃烧的激情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点亮多少人灵魂的灯塔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他在人生中真诚地行走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叩响多少人心灵的大门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他贯串于文字和生命中的热情、良知和忧患意识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将在文学史上永远闪耀着璀璨的光辉。他就是巴金。《小狗包弟》是巴金先生晚年回忆在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时的心路历程的一篇散文。文章借一条名叫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的小狗的遭遇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的残酷与荒唐。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cover/>
      </p:transition>
    </mc:Choice>
    <mc:Fallback xmlns="">
      <p:transition spd="slow">
        <p:cove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94171"/>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我是没有资格对他的文学成就和他对中国文坛的影响说三道四的。作为读者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我喜爱他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蘸着自己的心血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写出来的作品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那里洋溢着善良、真诚、正直、朴素和广博的爱。我敬重他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揪出示众的首先是自己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的忏悔的勇气和品格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这是我们中国文人尤其缺乏的。他便和那些曲宦巧学、媚世苟合、争名于朝争利于市乃至棍子棒子搅屎竿子之类的文人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拉开了令人瞠目结舌的距离。他自己曾经说过这样的话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我一刻也不停止我的笔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它点燃火烧我自己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到了成为灰烬的时候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我的爱我的感情也不会在人间消失。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他离开了我们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他证明了自己的话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无悔无愧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我们依然感受得到他的感情他的爱。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同为作家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我离巴金很远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虽然他是中国作协主席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但我从未见过他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也从未听过他讲一次话。以前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他只是活在他的作品中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他活在病床上。我认识他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只是从他的作品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还有他的言论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比如重要而影响至深的关于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说真话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文革</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博物馆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的言论中。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55098850"/>
      </p:ext>
    </p:extLst>
  </p:cSld>
  <p:clrMapOvr>
    <a:masterClrMapping/>
  </p:clrMapOvr>
  <p:transition spd="slow">
    <p:split dir="in"/>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5188"/>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可以说是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从此三篇收泪后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终身无复更吟诗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。他躺进上海的华东医院里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成为了中国文坛的一个符号和象征。他不再也不能说话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却起着任何一个文人都无法起到的作用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是真正的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此时无声胜有声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。晚年的巴金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让人感到他人格的力量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也让人感到文学的孱弱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他使得文学不再只是专业性的术语和小圈子里的谜语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而成为人们关注的社会话题。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巴金的时代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是中国文坛一个特殊的时代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是无人可以取代的时代。巴金的存在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熬得比他年龄小的人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出师未捷身先死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。巴金的存在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让中国作家感到惭愧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因为迄今为止尚未能够有一个人能够当之无愧地赶上并顶替他的位置。君自千秋照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人谁百岁看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巴金的故去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是巴金时代的结束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不敢说中国文坛将是一个群龙无首的时代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却可以说将是一个怀念英雄的时代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怀念的是巴金自己曾经格外喜爱引证的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用手抓开自己的胸膛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拿出自己的心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高高地举在自己的头上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的丹柯式的英雄。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66004390"/>
      </p:ext>
    </p:extLst>
  </p:cSld>
  <p:clrMapOvr>
    <a:masterClrMapping/>
  </p:clrMapOvr>
  <p:transition spd="slow">
    <p:strips dir="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a:t>
            </a:r>
            <a:r>
              <a:rPr lang="zh-CN" altLang="en-US" sz="1200" dirty="0" smtClean="0">
                <a:solidFill>
                  <a:schemeClr val="bg1"/>
                </a:solidFill>
                <a:latin typeface="微软雅黑" panose="020B0503020204020204" pitchFamily="34" charset="-122"/>
                <a:ea typeface="微软雅黑" panose="020B0503020204020204" pitchFamily="34" charset="-122"/>
              </a:rPr>
              <a:t>文品读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908720"/>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素材积累</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62430"/>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我想起坊间曾经流传的一句民谚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巴金不如铂金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冰心不如点心。在这样残酷的现实中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新一代人对文学和巴金的冷漠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是必然的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不必过多地责怪。值得责怪的是我们自己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巴金的话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我们真正理解了多少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又做到了多少。我知道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巴金的去世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会有许多纪念性的文章先后出笼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甚至谬托知己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墨笔生花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洋洋洒洒。我猜想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巴金在九泉之下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会宽厚地微微一笑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看我们的表演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因为早在</a:t>
            </a:r>
            <a:r>
              <a:rPr lang="en-US" altLang="zh-CN" sz="2200" dirty="0">
                <a:solidFill>
                  <a:srgbClr val="000000"/>
                </a:solidFill>
                <a:latin typeface="Times New Roman" panose="02020603050405020304" pitchFamily="18" charset="0"/>
                <a:cs typeface="Times New Roman" panose="02020603050405020304" pitchFamily="18" charset="0"/>
              </a:rPr>
              <a:t>1988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年他给自己家人的信中就极其清醒地说过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真正了解我的人并不多。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本文是我国当代著名作家肖复兴先生的一篇怀念巴金先生的散文。文章高度评价了巴金先生作为一位善良、真诚、正直、朴素和具有广博的爱心的伟大作家对中国文坛的影响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表达了作者对巴金的思念和敬仰。文章语言深沉而含蓄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许多语句寄意深远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值得我们反复品读。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27224790"/>
      </p:ext>
    </p:extLst>
  </p:cSld>
  <p:clrMapOvr>
    <a:masterClrMapping/>
  </p:clrMapOvr>
  <p:transition spd="slow">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《小狗包弟》从一个侧面反映了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十年动乱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的社会现实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以及当时人们普遍的命运穷困、人性扭曲的状况。本文的价值还在于作者的深刻反省、自我拷问的警醒人心的力量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老年的巴金显示出一个正直的成熟的作家严于解剖自己、敢于承认错误、敢于说真话的勇气和度量。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下面是有关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勇于认错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敢于反省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有良心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的写作素材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请收集积累并尝试运用到你的作文中。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blinds/>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3" name="矩形 2"/>
          <p:cNvSpPr>
            <a:spLocks noChangeAspect="1"/>
          </p:cNvSpPr>
          <p:nvPr/>
        </p:nvSpPr>
        <p:spPr>
          <a:xfrm>
            <a:off x="508000" y="1441956"/>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我们为什么要纪念巴金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因为他的名字和文字会留在民族的思想库里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会让人们记住那段历史。在</a:t>
            </a:r>
            <a:r>
              <a:rPr lang="en-US" altLang="zh-CN" sz="2200" dirty="0">
                <a:solidFill>
                  <a:srgbClr val="000000"/>
                </a:solidFill>
                <a:latin typeface="Times New Roman" panose="02020603050405020304" pitchFamily="18" charset="0"/>
                <a:cs typeface="Times New Roman" panose="02020603050405020304" pitchFamily="18" charset="0"/>
              </a:rPr>
              <a:t>101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年的生命里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巴金用他的呐喊和沉默感动、激励着</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世纪的中国。他的文字属于那段历史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并且留给了那段历史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而他的良知却仍在这个已经启动的新世纪里倔强跋涉。在巴金后半生的相当长的时间里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这位语言的伟人一直紧闭双唇。这让他人生的全部意义都浓缩在三个字里面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讲真话。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什么算讲真话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巴金的解释是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讲自己心里的话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讲自己相信的话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讲自己思考过的话。《随想录》对于中国社会良知的意义之所以伟大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是因为它超越了作者对个人身世浮沉的自怨自艾。作者要用自己的反省唤起中国社会的整体反省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没有这样的反省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这个社会、这个民族就永远不可能健康地成长。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31024332"/>
      </p:ext>
    </p:extLst>
  </p:cSld>
  <p:clrMapOvr>
    <a:masterClrMapping/>
  </p:clrMapOvr>
  <p:transition spd="slow">
    <p:cover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908720"/>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美文品读</a:t>
            </a:r>
          </a:p>
        </p:txBody>
      </p:sp>
      <p:sp>
        <p:nvSpPr>
          <p:cNvPr id="13" name="矩形 12">
            <a:hlinkClick r:id="rId3" action="ppaction://hlinksldjump"/>
          </p:cNvPr>
          <p:cNvSpPr/>
          <p:nvPr/>
        </p:nvSpPr>
        <p:spPr>
          <a:xfrm>
            <a:off x="1380676" y="908720"/>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素材积累</a:t>
            </a:r>
          </a:p>
        </p:txBody>
      </p:sp>
      <p:sp>
        <p:nvSpPr>
          <p:cNvPr id="2" name="矩形 1"/>
          <p:cNvSpPr>
            <a:spLocks noChangeAspect="1"/>
          </p:cNvSpPr>
          <p:nvPr/>
        </p:nvSpPr>
        <p:spPr>
          <a:xfrm>
            <a:off x="508000" y="161712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李淑兰是陕西西安一名餐饮个体经营户。</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一位顾客将电脑包落在李淑兰的店里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电脑包里有苹果笔记本电脑、平板电脑和多件名贵首饰。最后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李淑兰想方设法联系上了失主。</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李淑兰荣登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中国好人榜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。而她诚信经营的胡辣汤小店生意也越来越好。她说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有啥诀窍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就是食材货真价实。虽然肉丸胡辣汤满西安都是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但我做的胡辣汤一定要选新鲜的蔬菜和肉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我就算少赚一点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也不能拿便宜肉充数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这是事关健康的东西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我要对得起自己的良心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一碗平常的胡辣汤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李淑兰却用良心、诚信、仁心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将它做成了一道既有味觉美味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又有精神美味的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道德佳肴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01183278"/>
      </p:ext>
    </p:extLst>
  </p:cSld>
  <p:clrMapOvr>
    <a:masterClrMapping/>
  </p:clrMapOvr>
  <p:transition spd="slow">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《小狗包弟》是巴金先生以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文化大革命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为背景写的回忆性散文。该文选自巴金晚年的回忆性散文集《随想录》。在这部书中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巴金真实地记录了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文化大革命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给他和他的家人及朋友带来的身心摧残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但他并未简单地把一切责任都推给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四人帮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而是对自己在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文化大革命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时期的心态进行了毫不留情的自我解剖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表现了一位世纪老人的良心与勇气。本文是《随想录》中的名篇。它讲述了作者家中的一条可爱的小狗在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文化大革命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中的悲惨遭遇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从一个侧面反映了那个疯狂年代的惨无人道的现实。文章还描写了小狗的悲惨遭遇留给作者永难磨灭的创痛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表达了作者深重的悲悯、歉疚和忏悔之情。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split orient="vert" dir="in"/>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新课助读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528927"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自主梳理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5" name="v24.eps" descr="id:2147496546;FounderCES"/>
          <p:cNvPicPr/>
          <p:nvPr/>
        </p:nvPicPr>
        <p:blipFill>
          <a:blip r:embed="rId4"/>
          <a:stretch>
            <a:fillRect/>
          </a:stretch>
        </p:blipFill>
        <p:spPr>
          <a:xfrm>
            <a:off x="3203848" y="1340768"/>
            <a:ext cx="1872208" cy="2630633"/>
          </a:xfrm>
          <a:prstGeom prst="rect">
            <a:avLst/>
          </a:prstGeom>
        </p:spPr>
      </p:pic>
      <p:sp>
        <p:nvSpPr>
          <p:cNvPr id="3" name="矩形 2"/>
          <p:cNvSpPr>
            <a:spLocks noChangeAspect="1"/>
          </p:cNvSpPr>
          <p:nvPr/>
        </p:nvSpPr>
        <p:spPr>
          <a:xfrm>
            <a:off x="508000" y="3977337"/>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巴金</a:t>
            </a:r>
            <a:r>
              <a:rPr lang="en-US" altLang="zh-CN" sz="2200" dirty="0">
                <a:solidFill>
                  <a:srgbClr val="000000"/>
                </a:solidFill>
                <a:latin typeface="Times New Roman" panose="02020603050405020304" pitchFamily="18" charset="0"/>
                <a:cs typeface="Times New Roman" panose="02020603050405020304" pitchFamily="18" charset="0"/>
              </a:rPr>
              <a:t>(1904—2005),</a:t>
            </a:r>
            <a:r>
              <a:rPr lang="zh-CN" altLang="zh-CN" sz="2200" dirty="0">
                <a:solidFill>
                  <a:srgbClr val="000000"/>
                </a:solidFill>
                <a:latin typeface="Times New Roman" panose="02020603050405020304" pitchFamily="18" charset="0"/>
                <a:cs typeface="Times New Roman" panose="02020603050405020304" pitchFamily="18" charset="0"/>
              </a:rPr>
              <a:t>原名李尧棠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字芾甘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四川成都人。他是我国现代文学史上一位杰出的小说家、散文家、文学翻译家。</a:t>
            </a:r>
            <a:r>
              <a:rPr lang="en-US" altLang="zh-CN" sz="2200" dirty="0">
                <a:solidFill>
                  <a:srgbClr val="000000"/>
                </a:solidFill>
                <a:latin typeface="Times New Roman" panose="02020603050405020304" pitchFamily="18" charset="0"/>
                <a:cs typeface="Times New Roman" panose="02020603050405020304" pitchFamily="18" charset="0"/>
              </a:rPr>
              <a:t>1927</a:t>
            </a:r>
            <a:r>
              <a:rPr lang="zh-CN" altLang="zh-CN" sz="2200" dirty="0">
                <a:solidFill>
                  <a:srgbClr val="000000"/>
                </a:solidFill>
                <a:latin typeface="Times New Roman" panose="02020603050405020304" pitchFamily="18" charset="0"/>
                <a:cs typeface="Times New Roman" panose="02020603050405020304" pitchFamily="18" charset="0"/>
              </a:rPr>
              <a:t>年他创作了第一部小说《灭亡》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之后他又陆续创作了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爱情三部曲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《雾》《雨》《电》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激流三部曲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《家》《春》《秋》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抗战三部曲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《火》之一、之二、之三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以及散文集《随想录》等传世之作。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99638002"/>
      </p:ext>
    </p:extLst>
  </p:cSld>
  <p:clrMapOvr>
    <a:masterClrMapping/>
  </p:clrMapOvr>
  <p:transition spd="slow">
    <p:cover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880110"/>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31457918"/>
              </p:ext>
            </p:extLst>
          </p:nvPr>
        </p:nvGraphicFramePr>
        <p:xfrm>
          <a:off x="508000" y="2446513"/>
          <a:ext cx="8128000" cy="2998711"/>
        </p:xfrm>
        <a:graphic>
          <a:graphicData uri="http://schemas.openxmlformats.org/presentationml/2006/ole">
            <mc:AlternateContent xmlns:mc="http://schemas.openxmlformats.org/markup-compatibility/2006">
              <mc:Choice xmlns:v="urn:schemas-microsoft-com:vml" Requires="v">
                <p:oleObj spid="_x0000_s30733" name="文档" r:id="rId6" imgW="3893887" imgH="1437069" progId="Word.Document.12">
                  <p:embed/>
                </p:oleObj>
              </mc:Choice>
              <mc:Fallback>
                <p:oleObj name="文档" r:id="rId6" imgW="3893887" imgH="1437069" progId="Word.Document.12">
                  <p:embed/>
                  <p:pic>
                    <p:nvPicPr>
                      <p:cNvPr id="0" name=""/>
                      <p:cNvPicPr/>
                      <p:nvPr/>
                    </p:nvPicPr>
                    <p:blipFill>
                      <a:blip r:embed="rId7"/>
                      <a:stretch>
                        <a:fillRect/>
                      </a:stretch>
                    </p:blipFill>
                    <p:spPr>
                      <a:xfrm>
                        <a:off x="508000" y="2446513"/>
                        <a:ext cx="8128000" cy="2998711"/>
                      </a:xfrm>
                      <a:prstGeom prst="rect">
                        <a:avLst/>
                      </a:prstGeom>
                    </p:spPr>
                  </p:pic>
                </p:oleObj>
              </mc:Fallback>
            </mc:AlternateContent>
          </a:graphicData>
        </a:graphic>
      </p:graphicFrame>
    </p:spTree>
    <p:extLst>
      <p:ext uri="{BB962C8B-B14F-4D97-AF65-F5344CB8AC3E}">
        <p14:creationId xmlns:p14="http://schemas.microsoft.com/office/powerpoint/2010/main" val="938876198"/>
      </p:ext>
    </p:extLst>
  </p:cSld>
  <p:clrMapOvr>
    <a:masterClrMapping/>
  </p:clrMapOvr>
  <p:transition spd="slow">
    <p:split orient="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0808"/>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827699275"/>
              </p:ext>
            </p:extLst>
          </p:nvPr>
        </p:nvGraphicFramePr>
        <p:xfrm>
          <a:off x="508000" y="2248349"/>
          <a:ext cx="8128000" cy="3412899"/>
        </p:xfrm>
        <a:graphic>
          <a:graphicData uri="http://schemas.openxmlformats.org/presentationml/2006/ole">
            <mc:AlternateContent xmlns:mc="http://schemas.openxmlformats.org/markup-compatibility/2006">
              <mc:Choice xmlns:v="urn:schemas-microsoft-com:vml" Requires="v">
                <p:oleObj spid="_x0000_s35844" name="文档" r:id="rId6" imgW="3893887" imgH="1635422" progId="Word.Document.12">
                  <p:embed/>
                </p:oleObj>
              </mc:Choice>
              <mc:Fallback>
                <p:oleObj name="文档" r:id="rId6" imgW="3893887" imgH="1635422" progId="Word.Document.12">
                  <p:embed/>
                  <p:pic>
                    <p:nvPicPr>
                      <p:cNvPr id="0" name=""/>
                      <p:cNvPicPr/>
                      <p:nvPr/>
                    </p:nvPicPr>
                    <p:blipFill>
                      <a:blip r:embed="rId7"/>
                      <a:stretch>
                        <a:fillRect/>
                      </a:stretch>
                    </p:blipFill>
                    <p:spPr>
                      <a:xfrm>
                        <a:off x="508000" y="2248349"/>
                        <a:ext cx="8128000" cy="3412899"/>
                      </a:xfrm>
                      <a:prstGeom prst="rect">
                        <a:avLst/>
                      </a:prstGeom>
                    </p:spPr>
                  </p:pic>
                </p:oleObj>
              </mc:Fallback>
            </mc:AlternateContent>
          </a:graphicData>
        </a:graphic>
      </p:graphicFrame>
    </p:spTree>
    <p:extLst>
      <p:ext uri="{BB962C8B-B14F-4D97-AF65-F5344CB8AC3E}">
        <p14:creationId xmlns:p14="http://schemas.microsoft.com/office/powerpoint/2010/main" val="2994052892"/>
      </p:ext>
    </p:extLst>
  </p:cSld>
  <p:clrMapOvr>
    <a:masterClrMapping/>
  </p:clrMapOvr>
  <mc:AlternateContent xmlns:mc="http://schemas.openxmlformats.org/markup-compatibility/2006" xmlns:p14="http://schemas.microsoft.com/office/powerpoint/2010/main">
    <mc:Choice Requires="p14">
      <p:transition spd="slow" p14:dur="1100">
        <p:checker dir="vert"/>
      </p:transition>
    </mc:Choice>
    <mc:Fallback xmlns="">
      <p:transition spd="slow">
        <p:checker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里通外国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暗中与外国勾结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进行背叛祖国的活动。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半死不活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形容快要死的样子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形容没有精神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没有生气的样子。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摇头摆尾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形容得意或轻狂的样子。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胆战心惊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形容非常害怕。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85805196"/>
      </p:ext>
    </p:extLst>
  </p:cSld>
  <p:clrMapOvr>
    <a:masterClrMapping/>
  </p:clrMapOvr>
  <mc:AlternateContent xmlns:mc="http://schemas.openxmlformats.org/markup-compatibility/2006" xmlns:p14="http://schemas.microsoft.com/office/powerpoint/2010/main">
    <mc:Choice Requires="p14">
      <p:transition spd="slow" p14:dur="1100">
        <p:pull dir="lu"/>
      </p:transition>
    </mc:Choice>
    <mc:Fallback xmlns="">
      <p:transition spd="slow">
        <p:pull dir="lu"/>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做客</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作客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日本作家由起女士访问上海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来我家</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做客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对日本产的包弟非常喜欢。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王老先生虽然长期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作客</a:t>
            </a:r>
            <a:r>
              <a:rPr lang="zh-CN" altLang="zh-CN" sz="2200" dirty="0">
                <a:solidFill>
                  <a:srgbClr val="000000"/>
                </a:solidFill>
                <a:latin typeface="Times New Roman" panose="02020603050405020304" pitchFamily="18" charset="0"/>
                <a:cs typeface="Times New Roman" panose="02020603050405020304" pitchFamily="18" charset="0"/>
              </a:rPr>
              <a:t>海外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但对祖国一往情深。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当客人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但表达的时间长短不同。做客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访问别人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自己当客人。多是短时间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偶尔一次或几次。作客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指寄居在别处。多指长期寄居。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401272" y="276991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75804" y="358350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56180347"/>
      </p:ext>
    </p:extLst>
  </p:cSld>
  <p:clrMapOvr>
    <a:masterClrMapping/>
  </p:clrMapOvr>
  <mc:AlternateContent xmlns:mc="http://schemas.openxmlformats.org/markup-compatibility/2006" xmlns:p14="http://schemas.microsoft.com/office/powerpoint/2010/main">
    <mc:Choice Requires="p14">
      <p:transition spd="slow" p14:dur="1100">
        <p:strips dir="ru"/>
      </p:transition>
    </mc:Choice>
    <mc:Fallback xmlns="">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ipe(down)">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76230" y="908720"/>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新课助读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28927" y="908720"/>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自主梳理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不由自主</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情不自禁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我也忘记当时的情景了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只记得自己</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不由自主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倒像有什么人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拉拉扯扯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要我去做一样。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看到弟弟毫发无损地归来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情不自禁</a:t>
            </a:r>
            <a:r>
              <a:rPr lang="zh-CN" altLang="zh-CN" sz="2200" dirty="0">
                <a:solidFill>
                  <a:srgbClr val="000000"/>
                </a:solidFill>
                <a:latin typeface="Times New Roman" panose="02020603050405020304" pitchFamily="18" charset="0"/>
                <a:cs typeface="Times New Roman" panose="02020603050405020304" pitchFamily="18" charset="0"/>
              </a:rPr>
              <a:t>地哭了。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无法控制自己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但强调的重点不同。不由自主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由不得自己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控制不了自己。情不自禁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抑制不住自己的感情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强调完全被某种感情支配。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408156" y="257592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72000" y="337859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44614046"/>
      </p:ext>
    </p:extLst>
  </p:cSld>
  <p:clrMapOvr>
    <a:masterClrMapping/>
  </p:clrMapOvr>
  <mc:AlternateContent xmlns:mc="http://schemas.openxmlformats.org/markup-compatibility/2006" xmlns:p14="http://schemas.microsoft.com/office/powerpoint/2010/main">
    <mc:Choice Requires="p14">
      <p:transition spd="slow" p14:dur="1100">
        <p:split dir="in"/>
      </p:transition>
    </mc:Choice>
    <mc:Fallback xmlns="">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wipe(down)">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264</TotalTime>
  <Words>2904</Words>
  <Application>Microsoft Office PowerPoint</Application>
  <PresentationFormat>全屏显示(4:3)</PresentationFormat>
  <Paragraphs>121</Paragraphs>
  <Slides>25</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25</vt:i4>
      </vt:variant>
    </vt:vector>
  </HeadingPairs>
  <TitlesOfParts>
    <vt:vector size="39" baseType="lpstr">
      <vt:lpstr>NEU-BZ-S92</vt:lpstr>
      <vt:lpstr>方正书宋_GBK</vt:lpstr>
      <vt:lpstr>方正宋黑_GBK</vt:lpstr>
      <vt:lpstr>方正艺黑简体</vt:lpstr>
      <vt:lpstr>仿宋</vt:lpstr>
      <vt:lpstr>黑体</vt:lpstr>
      <vt:lpstr>楷体</vt:lpstr>
      <vt:lpstr>宋体</vt:lpstr>
      <vt:lpstr>微软雅黑</vt:lpstr>
      <vt:lpstr>Arial</vt:lpstr>
      <vt:lpstr>Calibri</vt:lpstr>
      <vt:lpstr>Times New Roman</vt:lpstr>
      <vt:lpstr>测控设计模板14新</vt:lpstr>
      <vt:lpstr>文档</vt:lpstr>
      <vt:lpstr>8　小狗包弟</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35</cp:revision>
  <dcterms:created xsi:type="dcterms:W3CDTF">2015-04-23T00:36:31Z</dcterms:created>
  <dcterms:modified xsi:type="dcterms:W3CDTF">2017-03-01T07:54:43Z</dcterms:modified>
</cp:coreProperties>
</file>