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3" r:id="rId2"/>
    <p:sldId id="275" r:id="rId3"/>
    <p:sldId id="291" r:id="rId4"/>
    <p:sldId id="334" r:id="rId5"/>
    <p:sldId id="274" r:id="rId6"/>
    <p:sldId id="263" r:id="rId7"/>
    <p:sldId id="264" r:id="rId8"/>
    <p:sldId id="354" r:id="rId9"/>
    <p:sldId id="355" r:id="rId10"/>
    <p:sldId id="267" r:id="rId11"/>
    <p:sldId id="268" r:id="rId12"/>
    <p:sldId id="295" r:id="rId13"/>
    <p:sldId id="335" r:id="rId14"/>
    <p:sldId id="336" r:id="rId15"/>
    <p:sldId id="337" r:id="rId16"/>
    <p:sldId id="265" r:id="rId17"/>
    <p:sldId id="340" r:id="rId18"/>
    <p:sldId id="341" r:id="rId19"/>
    <p:sldId id="342" r:id="rId20"/>
    <p:sldId id="266" r:id="rId21"/>
    <p:sldId id="343" r:id="rId22"/>
    <p:sldId id="351" r:id="rId23"/>
    <p:sldId id="269" r:id="rId24"/>
    <p:sldId id="339" r:id="rId25"/>
    <p:sldId id="344" r:id="rId26"/>
    <p:sldId id="353" r:id="rId27"/>
    <p:sldId id="270" r:id="rId28"/>
    <p:sldId id="345" r:id="rId29"/>
    <p:sldId id="346" r:id="rId30"/>
    <p:sldId id="347" r:id="rId31"/>
    <p:sldId id="271" r:id="rId32"/>
    <p:sldId id="348" r:id="rId33"/>
    <p:sldId id="358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7" Type="http://schemas.openxmlformats.org/officeDocument/2006/relationships/slide" Target="../slides/slide2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7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7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image" Target="../media/image5.png"/><Relationship Id="rId4" Type="http://schemas.openxmlformats.org/officeDocument/2006/relationships/slide" Target="../slides/slide7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7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6.xml"/><Relationship Id="rId4" Type="http://schemas.openxmlformats.org/officeDocument/2006/relationships/slide" Target="../slides/slide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7</a:t>
            </a:r>
            <a:r>
              <a:rPr lang="zh-CN" altLang="zh-CN" sz="1600" dirty="0" smtClean="0"/>
              <a:t>　记念刘和珍君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2.docx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16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第三单元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63701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7699965"/>
              </p:ext>
            </p:extLst>
          </p:nvPr>
        </p:nvGraphicFramePr>
        <p:xfrm>
          <a:off x="652016" y="1589843"/>
          <a:ext cx="7952432" cy="5738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1" name="文档" r:id="rId5" imgW="3893887" imgH="2810421" progId="Word.Document.12">
                  <p:embed/>
                </p:oleObj>
              </mc:Choice>
              <mc:Fallback>
                <p:oleObj name="文档" r:id="rId5" imgW="3893887" imgH="28104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2016" y="1589843"/>
                        <a:ext cx="7952432" cy="57382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39817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5931569"/>
              </p:ext>
            </p:extLst>
          </p:nvPr>
        </p:nvGraphicFramePr>
        <p:xfrm>
          <a:off x="508000" y="2187358"/>
          <a:ext cx="8128000" cy="3412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0" name="文档" r:id="rId5" imgW="3893887" imgH="1635422" progId="Word.Document.12">
                  <p:embed/>
                </p:oleObj>
              </mc:Choice>
              <mc:Fallback>
                <p:oleObj name="文档" r:id="rId5" imgW="3893887" imgH="16354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187358"/>
                        <a:ext cx="8128000" cy="3412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寥落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稀少。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洋溢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情绪、气氛等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充分流露。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长歌当哭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意思是用写文章来代替哭泣。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广有羽翼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到处都有帮凶。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谈话的资料。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百折不回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百折不挠。无论受多少挫折都不退缩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形容意志坚强。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殒身不恤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牺牲生命也在所不惜。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惊心动魄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形容使人感受很深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震动很大。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辨用法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从容不迫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游刃有余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在任何困难面前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她总是表现得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从容不迫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所以她成了大家的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主心骨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他英语口语很好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做这点翻译工作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游刃有余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毫不费力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两者都表示遇事不慌张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有把握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但使用对象不同。从容不迫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非常镇静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不慌不忙的样子。不迫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不急促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不慌不忙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沉着镇静。多用来表示为人处世的态度。游刃有余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形容做事熟练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轻而易举。多用来比喻工作的能力。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60032" y="256490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7047" y="337394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18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3984" y="1742731"/>
            <a:ext cx="8240464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目不忍视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不忍卒读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随着汽车在中国家庭中的日益普及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车祸发生率也在显著增长。无数惨烈的车祸中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儿童的不幸遇难尤其让人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目不忍视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《红楼本事》之残酷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在于打破了高鹗续书中贾府不曾一败涂地的幻想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尤其将林黛玉的可悲结局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分析得丝丝入扣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不忍卒读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两者都用来形容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凄惨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但使用对象不同。目不忍视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形容景象十分凄惨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使人不忍心看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常用来形容场景、事实十分悲惨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。不忍卒读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不忍心读完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多形容文章悲惨动人。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46110" y="259554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63675" y="340294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61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真的猛士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敢于直面惨淡的人生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敢于正视淋漓的鲜血。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惨象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已使我目不忍视了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流言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尤使我耳不忍闻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。我还有什么话可说呢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我懂得衰亡民族之所以默无声息的缘由了。沉默呵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沉默呵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不在沉默中爆发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就在沉默中灭亡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亲戚或余悲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他人亦已歌。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死去何所道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托体同山阿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陶渊明《挽歌》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9726" y="2564904"/>
            <a:ext cx="24703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39952" y="297840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66171" y="2978406"/>
            <a:ext cx="196606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59632" y="3773768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75856" y="3778913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7250" y="4183983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11225" y="4182294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98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真的猛士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敢于直面惨淡的人生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敢于正视淋漓的鲜血。这是怎样的哀痛者和幸福者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正面注视、绝不回避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哀痛者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为哀痛的人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为幸福的人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哀痛者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都是指真正勇猛的革命志士。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他们在黑暗面前不逃避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在屠杀面前不退缩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他们深知民族的苦难有多深重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所以他们的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超过常人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但他们坚信黑暗终将过去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并正在为光明的到来而奋斗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所以他们又是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幸福者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我向来是不惮以最坏的恶意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来推测中国人的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然而我还不料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也不信竟会下劣凶残到这地步。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此句从三个层次来揭露中外杀人者的凶残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层层递进。第一层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可以用最大的想象力来想象中国人的坏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足见其坏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还是没有想到中外杀人者会如此凶残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即使料到了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也不相信。这句话最大限度地表达了作者对杀人凶手的愤恨。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52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我懂得衰亡民族之所以默无声息的缘由了。沉默呵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沉默呵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不在沉默中爆发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就在沉默中灭亡。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这是沉痛的总结。在作者看来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默无声息的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一是反动派的残酷镇压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一是反动文人的恶毒诬蔑。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这几句话从揭露敌人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的一手到揭露敌人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的一手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将反动统治者反革命的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表现得无以复加。这也是中国历史上反动统治者惯用的手法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屠刀加钳口术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致使老百姓敢怒不敢言。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在这白色恐怖下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人们还怎敢说话呢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但沉默的结果将会怎样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作者列举不同的前途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暗示只有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才是唯一的出路。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12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当三个女子从容地转辗于文明人所发明的枪弹的攒射中的时候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这是怎样的一个惊心动魄的伟大呵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中国军人的屠戮妇婴的伟绩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八国联军的惩创学生的武功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不幸全被这几缕血痕抹杀了。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是指三个女子伟大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从容地转辗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是概括她们互相救助的情况。如此沉勇、如此友爱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其精神之伟大确实令人惊心动魄。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伟绩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是对凶残的执政府辛辣的嘲讽。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屠戮妇婴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惩创学生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是互文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同指制造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三一八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惨案。在三个女子从容、沉勇、友爱的伟大精神的反衬下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中外杀人者显得更加卑劣凶残。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554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元风向标h.eps" descr="id:21474940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699792" y="919737"/>
            <a:ext cx="2592288" cy="538701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53569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本单元学习写人记事的散文。这三篇散文都是写人记事的佳作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都属于回忆性、纪念性的文章。记事的文章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往往要写出作者对所记述事件的思考与感悟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或抒发真挚、深刻的情感。《记念刘和珍君》通过对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三一八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惨案相关事件的回放及对刘和珍生平事迹的回忆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表达了对烈士的悼念、对反动政府及无耻文人的愤怒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警示人们勿忘烈士的鲜血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提倡理性而有效的斗争方式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《小狗包弟》则在朴素、平淡的回忆中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流露出自省与忏悔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启发读者对那场浩劫及人性善恶进行触及根本的思索。写人的文章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一般以写出人物的个性为宗旨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同时寄寓作者的赞美、颂扬或褒贬等情感。《记梁任公先生的一次演讲》写出了梁启超先生的学识、精神、作风、修养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使一个真实生动的大学者形象跃然纸上。作者对老师的崇敬之情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令人读后为之感叹。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74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却不像一般纪念性文章那样以叙述死者生平为主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而是紧密地把叙述和抒情、议论结合起来。文章是怎样安排结构层次的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文章共七部分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第一、二部分说明为刘和珍写一点东西的缘由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第三、四、五部分是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第六、七部分探究这一次请愿对于将来的意义。前面的记叙是基础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后面的议论、抒情是目的。三者交相融会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内容丰富而不显庞杂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这是因为作者始终以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将所有内容归于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这一中心。这样安排材料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既抨击敌人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歌颂烈士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又激励后人为国家奋斗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既回忆烈士的事迹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评述徒手请愿的价值意义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又揭露了敌人的阴谋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粉碎了无耻文人的流言。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0892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本文题为《记念刘和珍君》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但是笔之所及并不限于刘和珍一人。作者的笔触涉及哪几类人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对每一类人作者分别表达了怎样的感情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56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828940"/>
              </p:ext>
            </p:extLst>
          </p:nvPr>
        </p:nvGraphicFramePr>
        <p:xfrm>
          <a:off x="508000" y="1310646"/>
          <a:ext cx="8128000" cy="570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3" name="文档" r:id="rId7" imgW="3913679" imgH="2748503" progId="Word.Document.12">
                  <p:embed/>
                </p:oleObj>
              </mc:Choice>
              <mc:Fallback>
                <p:oleObj name="文档" r:id="rId7" imgW="3913679" imgH="27485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310646"/>
                        <a:ext cx="8128000" cy="570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499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16m09.eps" descr="id:214749636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191537" y="1340768"/>
            <a:ext cx="6404799" cy="515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于细微处见真情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《记念刘和珍君》细节描写赏析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《记念刘和珍君》通篇燃烧着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的火焰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爱国青年之惨死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杀人者及其帮凶的残暴无耻。如何将这两种情感最充分地传达出来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达到抒发悲愤之情、打动读者的目的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作者巧妙地借用了细节描写的手法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于细微处见真情。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。在第三、四、五部分中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一向惜墨如金的鲁迅先生居然四次用近似的笔法写道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但她却常常微笑着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态度很温和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也还是始终微笑着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态度很温和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况且始终微笑着的和蔼的刘和珍君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始终微笑的和蔼的刘和珍君确是死掉了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的刘和珍君何以是暴徒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更何至于无端在府门前喋血呢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作者精心设计的这个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如同电影特写镜头在读者的脑海里缓慢地滚动放映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感情密度大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冲击力强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将悲愤之情最大限度地传递出来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使反动文人的所谓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之说不攻自破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使刘和珍的形象更加鲜明感人。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4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再现细节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。在第五部分中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作者笔法细腻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生动而又细致入微地再现了三位女性的死状。文章不厌其详地说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从背部入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斜穿心肺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已是致命的创伤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张静淑君想扶起她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中了四弹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其一是手枪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杨德群君又想去扶起她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也被击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弹从左肩入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穿胸偏右出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也立仆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一个兵在她头部及胸部猛击两棍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于是死掉了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这些语句读来真如现场的目击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刽子手杀人的全过程乃至每一个动作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鲁迅先生都根据后来的尸检再现得无一遗漏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精确之至。这些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再现细节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血淋淋的残酷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将作者心中的万丈怒火熊熊地点燃起来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炙烤着读者的心灵和情感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令人如鲠在喉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忍不住拍案而起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横眉冷对杀人者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直斥残酷无情的反动派。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以上两处细节描写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绝非无意为之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显然是鲁迅先生精心构思的结果。尤令人赞叹不已的是作者虽有如此高超的妙手点染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却了无斧凿痕迹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正可谓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清水出芙蓉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天然去雕饰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于细微处见真情。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0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1836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活在人类的心里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在千万个悲伤的面孔和哀痛的心灵的围绕中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鲁迅先生安静地躺下了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正当黄昏朦胧地掩上大地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新月投着凄凄的光的时候。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我们听见了人类的有声或无声的唏嘘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看见了有形和无形的眼泪。没有谁的死曾经激动过这样广大的群众的哀伤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也没有谁活着的时候曾经激动过这样广大的群众的欢笑。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只有鲁迅先生。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当鲁迅先生仰着冷静的苍白的面孔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走进北大的教室时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教室里两人一排的座位上总是挤坐着四五个人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连门边和走道都站满了校内和校外的正式和非正式的学生。教室里有着极大的喧闹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但当鲁迅先生一进门立刻安静得只剩下呼吸的声音。他站在讲桌边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用锐利的目光望了一下听众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就开始了《中国小说史》那一课题。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他的身材并不高大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常穿着一件黑色的、短短的旧长袍。不常修理的粗长的头发下露出方正的前额和长厚的耳朵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两条粗浓方长的眉毛躺在高出的眉棱骨上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眼窝是下陷着的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眼角微朝下垂着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浓密的上唇上的短须掩着他阔的上唇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这种种看不出来有什么奇特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既不威严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也似乎不慈和。说起话来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声音是平缓的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既不抑扬顿挫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也无慷慨激昂的音调。他那拿着粉笔和讲义的两手从来没有做过帮助他的语言的姿势。他的脸上也老是那样冷静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薄薄的肌肉完全是凝着的。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他叙述着极平常的中国小说史实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用极其平常的语句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既不赞誉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也不贬毁。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09885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教室里却突然爆发笑声了。他的每句极平常的话几乎都须被迫地停顿下来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中断下来。每个听众的眼前赤裸裸地显示了美与丑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善与恶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真实与虚伪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光明与黑暗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过去、现在和未来。大家在听他的中国小说史的讲述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却仿佛听到了全人类的灵魂的历史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每一件事态的甚至是人心的重重叠叠的外套都给他连根撕掉了。于是教室里的人全笑了起来。笑声里混杂着欢乐与悲哀、爱恋与憎恨、羞惭与愤怒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于是大家的眼前浮露出来了一盏光耀的明灯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灯光下映出了一条宽阔无边的大道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大家抬起头来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见到鲁迅先生苍白冷静的脸上始终不曾流露出一丝的微笑。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004390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81277"/>
            <a:ext cx="145424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目标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导航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481774"/>
              </p:ext>
            </p:extLst>
          </p:nvPr>
        </p:nvGraphicFramePr>
        <p:xfrm>
          <a:off x="508000" y="1597341"/>
          <a:ext cx="8128000" cy="495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name="文档" r:id="rId3" imgW="3946425" imgH="2402915" progId="Word.Document.12">
                  <p:embed/>
                </p:oleObj>
              </mc:Choice>
              <mc:Fallback>
                <p:oleObj name="文档" r:id="rId3" imgW="3946425" imgH="24029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597341"/>
                        <a:ext cx="8128000" cy="495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928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892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他沉着地继续着他的工作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直至他不得不安静地休息的时候。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还没有见过谁将自己的一生献给全人类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做着刺穿现实的黑暗和显示未来的光明的伟大的工作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使那广大的群众欢笑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又使那广大的群众哀伤。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只有鲁迅先生。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他将永远活在现在的和未来的人类的心灵里。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这是一篇怀念鲁迅先生的优美散文。文章重点回忆了作者在北大教室听先生讲课时的情景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表现了鲁迅先生严谨的治学态度和对作者的引领启发。文中成功地运用了细节描写的手法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刻画了鲁迅先生沉着刚毅的形象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给读者留下了深刻的印象。首尾照应的写法使文章结构严谨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脉络清晰。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224790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刘和珍、杨德群女士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面对段祺瑞执政府的屠杀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无畏无惧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辗转相救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表现了强烈的爱国意识和团结友爱的精神。这种精神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是我们民族生生不息的力量源泉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特别是在危难关头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这种精神激励每一个热血儿女不计个人安危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挺身而出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去维护祖国的尊严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去捍卫正义和真理。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我们可以积累以下写作素材。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68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在起兵抗元前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文天祥的家道无论如何是宽裕的。他在狱中写的一首回忆往日的《生日》诗描述说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忆昔闲居日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端二逢始生。升堂拜亲寿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抠衣接宾荣。载酒出郊去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江花相送迎。诗歌和盈轴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铿戛金石声。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这当然不是广大下层民众饥啼寒号的生活。用如今图实惠的世俗眼光看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文天祥将人生最美好的一切全部自行毁弃了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在某些人眼里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他岂不是一个标准的大傻瓜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退一步说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即使做个退隐不仕元的遗民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也尚可保全人生最美好的一切。但文天祥简直就没有设想过自己尚可有另外的苟活之道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而是满怀着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时穷节乃见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壮心欲填海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苦胆为忧天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的坚韧志向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承受着身与心的双重折磨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义无反顾地走向生命的尽头。唯其如此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中华的汗青上方有一个爱国英雄文天祥。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真的猛士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敢于直面惨淡的人生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敢于正视淋漓的鲜血。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02433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8541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她为了女孩受教育的权利而与父亲一同奔走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面对塔利班的威胁从不动摇。她是一个浑身充满力量和勇气的少女。从她的身上能够看到女性的坚韧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也能看到她们民族的希望。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马拉拉在联合国的演讲里说道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恐怖分子以为他们能够改变我的目标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阻止我的理想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但是我的生活没有任何改变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除了已经逝去的懦弱、恐惧与无助。坚定、力量和勇气诞生了。我还是同一个马拉拉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我的理想依旧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我的希望亦如故。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这个坚韧的姑娘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为了让自己获得受教育的权利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为了平等与自由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随着父亲奔走在斗争的道路上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尽管幼小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尽管遭受种种不幸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心中的信念从来都没有动摇。甚至她被塔利班枪击头部以后还是立志于为女性争取受教育的权利。这些让我们为之动容。试想我们十多岁时在做什么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而如今这个站在世界人民面前的小姑娘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用坚韧与勇气征服了全世界。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0579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748949"/>
            <a:ext cx="8128000" cy="6147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学习建议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梳理内容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把握情感。首先通读全文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整体把握文中写了哪些片段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这些片段表现了人物怎样的性格与品质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然后看文章所写的核心事件是什么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作者借此要表现怎样的思想感情或反映怎样的社会现实。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品味语言。经典作品的手法各有各的妙处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语言各有各的风格。分析手法、品味语言的过程其实是加深对作品理解的过程。读《记念刘和珍君》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揣摩鲁迅先生以感情起伏结构文章的原因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无疑就抓住了解读该文的关键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读《小狗包弟》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品味其质朴的语言风格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无疑也会有助于提高自己对语言的感悟力。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咀嚼涵泳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心灵共鸣。品文的过程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其实也是品人的过程。优秀的散文作品蕴含着丰富的人文精神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对作者的人格魅力、文中人物的精神品质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都应当深入挖掘、细细分析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并最终内化为自己的精神力量。鲁迅的刚正不阿、巴金的忏悔意识、梁实秋对师长的敬爱等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都是弥足珍贵的精神财富。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46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7</a:t>
            </a:r>
            <a:r>
              <a:rPr lang="zh-CN" altLang="zh-CN" dirty="0"/>
              <a:t>　记念刘和珍君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民国以来最黑暗的日子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余名为救国救民徒手向政府请愿却喋血府门的学生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注定把段祺瑞执政府牢牢钉在历史的耻辱柱上。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三一八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这三个最普通不过的数字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因了刘和珍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也因了这篇《记念刘和珍君》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成了一个令人警醒的事件的代名词。它激励着一代代青年人为了祖国的命运不惜抛头颅、洒热血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它让人们的良心在这块试金石上得到砥砺。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V05.eps" descr="id:214749627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710291" y="1575177"/>
            <a:ext cx="2725805" cy="335790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983426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《记念刘和珍君》是鲁迅先生为纪念在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三一八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惨案中死难的烈士而写的一篇回忆性散文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惨案发生后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段祺瑞执政府却反诬徒手请愿的爱国群众是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并下令通缉李大钊、鲁迅等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人。段祺瑞执政府的司法兼教育总长章士钊在《甲寅》周刊上发表评论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主张对共产党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严加惩创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反动军阀的帮凶和御用文人陈西滢之流也大写反革命的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说惨案中的死难者是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受人利用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自蹈死地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民众领袖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道义上的责任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。为了说清真相、揭露敌人、悼念烈士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鲁迅先生于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日写成此文。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75666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36576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(1881—1936),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原名周樟寿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后改名周树人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字豫山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后改为豫才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浙江绍兴人。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首次用笔名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发表中国现代文学史上第一篇白话小说《狂人日记》。他的著作主要以小说、杂文为主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代表作有小说集《呐喊》《彷徨》《故事新编》等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散文集《朝花夕拾》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散文诗集《野草》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杂文集《坟》《热风》《华盖集》《南腔北调集》《三闲集》《二心集》《而已集》等。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刘和珍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江西南昌人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北京女子师范大学英文系学生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学生自治会主席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遇害时年仅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V22.eps" descr="id:214749628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158466" y="1228651"/>
            <a:ext cx="2133614" cy="218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17227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241</TotalTime>
  <Words>3575</Words>
  <Application>Microsoft Office PowerPoint</Application>
  <PresentationFormat>全屏显示(4:3)</PresentationFormat>
  <Paragraphs>154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第三单元</vt:lpstr>
      <vt:lpstr>PowerPoint 演示文稿</vt:lpstr>
      <vt:lpstr>PowerPoint 演示文稿</vt:lpstr>
      <vt:lpstr>PowerPoint 演示文稿</vt:lpstr>
      <vt:lpstr>7　记念刘和珍君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33</cp:revision>
  <dcterms:created xsi:type="dcterms:W3CDTF">2015-04-23T00:36:31Z</dcterms:created>
  <dcterms:modified xsi:type="dcterms:W3CDTF">2017-03-01T07:53:11Z</dcterms:modified>
</cp:coreProperties>
</file>