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74" r:id="rId2"/>
    <p:sldId id="316" r:id="rId3"/>
    <p:sldId id="321" r:id="rId4"/>
    <p:sldId id="322" r:id="rId5"/>
    <p:sldId id="323" r:id="rId6"/>
    <p:sldId id="324" r:id="rId7"/>
    <p:sldId id="325" r:id="rId8"/>
    <p:sldId id="326" r:id="rId9"/>
    <p:sldId id="327" r:id="rId1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2017-03-01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6419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34" name="组合 33"/>
          <p:cNvGrpSpPr/>
          <p:nvPr userDrawn="1"/>
        </p:nvGrpSpPr>
        <p:grpSpPr>
          <a:xfrm>
            <a:off x="4947050" y="29753"/>
            <a:ext cx="1154483" cy="584775"/>
            <a:chOff x="29482" y="1624652"/>
            <a:chExt cx="1154483" cy="487312"/>
          </a:xfrm>
        </p:grpSpPr>
        <p:sp>
          <p:nvSpPr>
            <p:cNvPr id="35" name="TextBox 34"/>
            <p:cNvSpPr txBox="1"/>
            <p:nvPr userDrawn="1"/>
          </p:nvSpPr>
          <p:spPr>
            <a:xfrm>
              <a:off x="29482" y="1624652"/>
              <a:ext cx="115448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rPr>
                <a:t>INZHI DAOXUE</a:t>
              </a:r>
              <a:endParaRPr lang="zh-CN" altLang="en-US" sz="1000" dirty="0">
                <a:solidFill>
                  <a:srgbClr val="333333"/>
                </a:solidFill>
              </a:endParaRPr>
            </a:p>
          </p:txBody>
        </p:sp>
        <p:sp>
          <p:nvSpPr>
            <p:cNvPr id="36" name="TextBox 35">
              <a:hlinkClick r:id="rId4"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4" name="组合 43"/>
          <p:cNvGrpSpPr/>
          <p:nvPr userDrawn="1"/>
        </p:nvGrpSpPr>
        <p:grpSpPr>
          <a:xfrm>
            <a:off x="6167395" y="29755"/>
            <a:ext cx="1261884" cy="584775"/>
            <a:chOff x="29482" y="2276803"/>
            <a:chExt cx="1261884" cy="487312"/>
          </a:xfrm>
        </p:grpSpPr>
        <p:sp>
          <p:nvSpPr>
            <p:cNvPr id="45" name="TextBox 44"/>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 TANJIU</a:t>
              </a:r>
              <a:endParaRPr lang="zh-CN" altLang="en-US" sz="900" dirty="0">
                <a:solidFill>
                  <a:srgbClr val="333333"/>
                </a:solidFill>
              </a:endParaRPr>
            </a:p>
          </p:txBody>
        </p:sp>
        <p:sp>
          <p:nvSpPr>
            <p:cNvPr id="46" name="TextBox 45">
              <a:hlinkClick r:id="rId2"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7" name="组合 46"/>
          <p:cNvGrpSpPr/>
          <p:nvPr userDrawn="1"/>
        </p:nvGrpSpPr>
        <p:grpSpPr>
          <a:xfrm>
            <a:off x="7543337" y="-27384"/>
            <a:ext cx="1443037" cy="880109"/>
            <a:chOff x="11613" y="2907777"/>
            <a:chExt cx="1443037" cy="733424"/>
          </a:xfrm>
        </p:grpSpPr>
        <p:pic>
          <p:nvPicPr>
            <p:cNvPr id="48" name="图片 47"/>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9" name="TextBox 48"/>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UXIE TUOZHAN</a:t>
              </a:r>
              <a:endParaRPr lang="zh-CN" altLang="en-US" sz="1000" dirty="0">
                <a:solidFill>
                  <a:schemeClr val="bg1"/>
                </a:solidFill>
              </a:endParaRPr>
            </a:p>
          </p:txBody>
        </p:sp>
        <p:sp>
          <p:nvSpPr>
            <p:cNvPr id="50" name="TextBox 49">
              <a:hlinkClick r:id="" action="ppaction://noaction"/>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读写拓展</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nodeType="afterEffect">
                                  <p:stCondLst>
                                    <p:cond delay="25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par>
                                <p:cTn id="16" presetID="53" presetClass="entr" presetSubtype="16" fill="hold" nodeType="withEffect">
                                  <p:stCondLst>
                                    <p:cond delay="500"/>
                                  </p:stCondLst>
                                  <p:childTnLst>
                                    <p:set>
                                      <p:cBhvr>
                                        <p:cTn id="17" dur="1" fill="hold">
                                          <p:stCondLst>
                                            <p:cond delay="0"/>
                                          </p:stCondLst>
                                        </p:cTn>
                                        <p:tgtEl>
                                          <p:spTgt spid="44"/>
                                        </p:tgtEl>
                                        <p:attrNameLst>
                                          <p:attrName>style.visibility</p:attrName>
                                        </p:attrNameLst>
                                      </p:cBhvr>
                                      <p:to>
                                        <p:strVal val="visible"/>
                                      </p:to>
                                    </p:set>
                                    <p:anim calcmode="lin" valueType="num">
                                      <p:cBhvr>
                                        <p:cTn id="18" dur="500" fill="hold"/>
                                        <p:tgtEl>
                                          <p:spTgt spid="44"/>
                                        </p:tgtEl>
                                        <p:attrNameLst>
                                          <p:attrName>ppt_w</p:attrName>
                                        </p:attrNameLst>
                                      </p:cBhvr>
                                      <p:tavLst>
                                        <p:tav tm="0">
                                          <p:val>
                                            <p:fltVal val="0"/>
                                          </p:val>
                                        </p:tav>
                                        <p:tav tm="100000">
                                          <p:val>
                                            <p:strVal val="#ppt_w"/>
                                          </p:val>
                                        </p:tav>
                                      </p:tavLst>
                                    </p:anim>
                                    <p:anim calcmode="lin" valueType="num">
                                      <p:cBhvr>
                                        <p:cTn id="19" dur="500" fill="hold"/>
                                        <p:tgtEl>
                                          <p:spTgt spid="44"/>
                                        </p:tgtEl>
                                        <p:attrNameLst>
                                          <p:attrName>ppt_h</p:attrName>
                                        </p:attrNameLst>
                                      </p:cBhvr>
                                      <p:tavLst>
                                        <p:tav tm="0">
                                          <p:val>
                                            <p:fltVal val="0"/>
                                          </p:val>
                                        </p:tav>
                                        <p:tav tm="100000">
                                          <p:val>
                                            <p:strVal val="#ppt_h"/>
                                          </p:val>
                                        </p:tav>
                                      </p:tavLst>
                                    </p:anim>
                                    <p:animEffect transition="in" filter="fade">
                                      <p:cBhvr>
                                        <p:cTn id="20" dur="500"/>
                                        <p:tgtEl>
                                          <p:spTgt spid="44"/>
                                        </p:tgtEl>
                                      </p:cBhvr>
                                    </p:animEffect>
                                  </p:childTnLst>
                                </p:cTn>
                              </p:par>
                              <p:par>
                                <p:cTn id="21" presetID="12" presetClass="entr" presetSubtype="1" fill="hold" nodeType="withEffect">
                                  <p:stCondLst>
                                    <p:cond delay="50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p:tgtEl>
                                          <p:spTgt spid="47"/>
                                        </p:tgtEl>
                                        <p:attrNameLst>
                                          <p:attrName>ppt_y</p:attrName>
                                        </p:attrNameLst>
                                      </p:cBhvr>
                                      <p:tavLst>
                                        <p:tav tm="0">
                                          <p:val>
                                            <p:strVal val="#ppt_y-#ppt_h*1.125000"/>
                                          </p:val>
                                        </p:tav>
                                        <p:tav tm="100000">
                                          <p:val>
                                            <p:strVal val="#ppt_y"/>
                                          </p:val>
                                        </p:tav>
                                      </p:tavLst>
                                    </p:anim>
                                    <p:animEffect transition="in" filter="wipe(down)">
                                      <p:cBhvr>
                                        <p:cTn id="2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dirty="0" smtClean="0"/>
              <a:t>表达交流</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表达交流</a:t>
            </a:r>
            <a:endParaRPr lang="zh-CN" altLang="zh-CN" dirty="0"/>
          </a:p>
        </p:txBody>
      </p:sp>
    </p:spTree>
    <p:extLst>
      <p:ext uri="{BB962C8B-B14F-4D97-AF65-F5344CB8AC3E}">
        <p14:creationId xmlns:p14="http://schemas.microsoft.com/office/powerpoint/2010/main" val="591445002"/>
      </p:ext>
    </p:extLst>
  </p:cSld>
  <p:clrMapOvr>
    <a:masterClrMapping/>
  </p:clrMapOvr>
  <p:transition spd="slow">
    <p:wipe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164639"/>
            <a:ext cx="8128000" cy="4928657"/>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黄河九曲</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写事要有点波澜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zh-CN" altLang="zh-CN" sz="2200" b="1" dirty="0">
                <a:solidFill>
                  <a:srgbClr val="000000"/>
                </a:solidFill>
                <a:latin typeface="Times New Roman" panose="02020603050405020304" pitchFamily="18" charset="0"/>
                <a:cs typeface="Times New Roman" panose="02020603050405020304" pitchFamily="18" charset="0"/>
              </a:rPr>
              <a:t>技法点拨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怎样才能使文章波澜起伏、跌宕多姿呢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我们认为首先要选取本身具有波澜的事件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还要善于运用一些兴波助澜的方法。兴波助澜的方法一般有以下几种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一、悬念法。悬念法又称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卖关子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。它是作者为了激发那种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紧张与期待的心理活动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在行文中有意采取的一种积极而有效的手段。这种手段包括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两方面。所谓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就是设置悬念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即在情节发生发展的关键时刻或人物命运攸关的重要关头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叙述戛然而止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转叙他事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从而引起读者强烈的寻根问底的兴趣。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释悬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就是指在情节发展的特定阶段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通过矛盾的解决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揭示事情原委和人物命运的结局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使读者的期待心理得到满足。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89187987"/>
      </p:ext>
    </p:extLst>
  </p:cSld>
  <p:clrMapOvr>
    <a:masterClrMapping/>
  </p:clrMapOvr>
  <mc:AlternateContent xmlns:mc="http://schemas.openxmlformats.org/markup-compatibility/2006" xmlns:p14="http://schemas.microsoft.com/office/powerpoint/2010/main">
    <mc:Choice Requires="p14">
      <p:transition spd="slow" p14:dur="1600">
        <p:pull/>
      </p:transition>
    </mc:Choice>
    <mc:Fallback xmlns="">
      <p:transition spd="slow">
        <p:pull/>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991745"/>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二、抑扬法。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就是抑制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对人、事、物进行贬抑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就是扬起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对人、事、物进行褒扬。抑扬法有两种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一是欲扬先抑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二是欲抑先扬。如《林黛玉进贾府》。写贾宝玉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先由王夫人介绍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称他是个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孽根祸胎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混世魔王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次写黛玉母亲曾说过他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顽劣异常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极恶读书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再写林黛玉猜想他是位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惫懒人物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懵懂顽童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最后引出两首《西江月》词正话反说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赞颂了他的叛逆精神。前三次是抑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最后一次是扬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以贬抑来突出褒扬。运用抑扬彰显法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能使作品有顿挫起落。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三、伏笔法。伏笔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就是指作者对文章中将要出现的具有关键意义的人或事作的提示或暗示。与这种提示或暗示呼应的就是照应。有伏笔就有照应。伏笔的巧妙使用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使波澜起伏、曲折多变的情节被一根时断时续、明断暗续的主线贯串始终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脉络分明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结构更加严谨。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56938509"/>
      </p:ext>
    </p:extLst>
  </p:cSld>
  <p:clrMapOvr>
    <a:masterClrMapping/>
  </p:clrMapOvr>
  <mc:AlternateContent xmlns:mc="http://schemas.openxmlformats.org/markup-compatibility/2006" xmlns:p14="http://schemas.microsoft.com/office/powerpoint/2010/main">
    <mc:Choice Requires="p14">
      <p:transition spd="slow" p14:dur="1600">
        <p:checker/>
      </p:transition>
    </mc:Choice>
    <mc:Fallback xmlns="">
      <p:transition spd="slow">
        <p:checker/>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420888"/>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除了以上几种方法外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可以造成文章波澜的还有设计巧合、铺陈附会、着力突转等。需要注意的是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一篇文章写事件的波澜往往不只用到一种方法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而是综合运用几种方法。这样容易使文章一波三折、平中见奇。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98915162"/>
      </p:ext>
    </p:extLst>
  </p:cSld>
  <p:clrMapOvr>
    <a:masterClrMapping/>
  </p:clrMapOvr>
  <mc:AlternateContent xmlns:mc="http://schemas.openxmlformats.org/markup-compatibility/2006" xmlns:p14="http://schemas.microsoft.com/office/powerpoint/2010/main">
    <mc:Choice Requires="p14">
      <p:transition spd="slow" p14:dur="1600">
        <p:strips dir="rd"/>
      </p:transition>
    </mc:Choice>
    <mc:Fallback xmlns="">
      <p:transition spd="slow">
        <p:strips dir="rd"/>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700808"/>
            <a:ext cx="8128000" cy="330359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范文赏析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字的记叙文。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风沙吹走了岁月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却吹不走青春的记忆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岁月带走了容颜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却带不走回忆的心境。在我们成长的过程中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总有些事、有些人深深地刻在我们的脑海中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风吹不走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雨刷不掉。那事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让我们念念不忘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让我们无限怀恋。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全面理解材料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98107983"/>
      </p:ext>
    </p:extLst>
  </p:cSld>
  <p:clrMapOvr>
    <a:masterClrMapping/>
  </p:clrMapOvr>
  <mc:AlternateContent xmlns:mc="http://schemas.openxmlformats.org/markup-compatibility/2006" xmlns:p14="http://schemas.microsoft.com/office/powerpoint/2010/main">
    <mc:Choice Requires="p14">
      <p:transition spd="slow" p14:dur="16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05273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人一生下来就开始透支母亲的生命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可我一生下来就是为了报复父亲。我永远不会忘记他和妈妈离婚时的情景。判决时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我最终还是选择了父亲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我要让他难过一辈子。没过多久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父亲又结婚了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这更加深了我对他的仇恨。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虽然继母总是竭力想讨好我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我却从来没有对她笑过一次。父亲常被我气得青筋暴起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每每这个时候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我的心里总会燃起一丝可怕的喜悦。几年后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他们有了自己的小孩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不过这个弟弟是个病秧子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三天两头得送医院。我经常半夜醒来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看见父亲开车送弟弟去医院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继母在门前鬼哭狼嚎的场面。我变成了一个麻木的观众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没有一丝担心。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41279693"/>
      </p:ext>
    </p:extLst>
  </p:cSld>
  <p:clrMapOvr>
    <a:masterClrMapping/>
  </p:clrMapOvr>
  <mc:AlternateContent xmlns:mc="http://schemas.openxmlformats.org/markup-compatibility/2006" xmlns:p14="http://schemas.microsoft.com/office/powerpoint/2010/main">
    <mc:Choice Requires="p14">
      <p:transition spd="slow" p14:dur="1600">
        <p:wipe/>
      </p:transition>
    </mc:Choice>
    <mc:Fallback xmlns="">
      <p:transition spd="slow">
        <p:wip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958694"/>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我接到了重点中学的通知书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这是我十几年来除了报复父亲之外最大的心愿了。回到家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我把通知书朝桌上一扔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我考上重点中学了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明天报到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先交两千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父亲拿过通知书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眼角稍微扬了一下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但马上又恢复了沉重。我知道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这几年来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弟弟的病几乎花光了家里所有的积蓄。但我是无论如何都不会放弃的。只见父亲慢慢地起身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来回地踱着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最后他下定决心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走到继母面前说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小伟的病要治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霞子的书也要读。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家里就剩这两千了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医生说小伟随时可能要动手术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这钱可不能用啊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继母哭着说。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可咱也不能误了霞子的前程啊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说完这话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父亲冲出了家门。看着这一切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我有了一点心酸。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医院来通知说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弟弟可能不行了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要我们有心理准备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我第一次有了一丝震撼。那天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我怀着一颗惭愧的心看了弟弟一眼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是分别后的第一眼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也是最后一眼。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99662509"/>
      </p:ext>
    </p:extLst>
  </p:cSld>
  <p:clrMapOvr>
    <a:masterClrMapping/>
  </p:clrMapOvr>
  <mc:AlternateContent xmlns:mc="http://schemas.openxmlformats.org/markup-compatibility/2006" xmlns:p14="http://schemas.microsoft.com/office/powerpoint/2010/main">
    <mc:Choice Requires="p14">
      <p:transition spd="slow" p14:dur="1600">
        <p:checker/>
      </p:transition>
    </mc:Choice>
    <mc:Fallback xmlns="">
      <p:transition spd="slow">
        <p:checke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107699"/>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我去重点中学的前一晚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父亲把我叫进了他的房间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语重心长地说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霞子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其实我不是你的生父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当初你生父抛弃了你们母女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我为了保住你母亲的名声才跟她结婚的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我们约好等你长大一点再离婚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没想到你当初选择了我</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这犹如晴天霹雳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我怎能相信自己一直报复的父亲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居然是我最大的恩人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是一个与我毫不相干却白白养了我十几年的人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看着眼前未老先衰的父亲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我的那些仇恨变得不堪一击了。我扑进父亲的怀里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大声哭着说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我对不起你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父亲拍了拍我说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父亲是永远不会责怪自己的儿女的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一直以来我对父亲怀恨在心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但今天我才知道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是我的偏执给家人带来那么多的误会与不快。我只有把无尽的歉意变成行动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去回报爱我的父母。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4825409"/>
      </p:ext>
    </p:extLst>
  </p:cSld>
  <p:clrMapOvr>
    <a:masterClrMapping/>
  </p:clrMapOvr>
  <mc:AlternateContent xmlns:mc="http://schemas.openxmlformats.org/markup-compatibility/2006" xmlns:p14="http://schemas.microsoft.com/office/powerpoint/2010/main">
    <mc:Choice Requires="p14">
      <p:transition spd="slow" p14:dur="1600">
        <p:cover dir="u"/>
      </p:transition>
    </mc:Choice>
    <mc:Fallback xmlns="">
      <p:transition spd="slow">
        <p:cover dir="u"/>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988840"/>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文章蕴含了真挚、深沉的情感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欲扬先抑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层层设伏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引人入胜。开篇写选择父亲竟然是为了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报复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扣人心弦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父亲再婚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小弟出生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两个情节进一步写出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的极度愤怒与痛苦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再以小弟的不幸和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学费事件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的同情心和心理的变化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准备进入新学校时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才知道一切都是自己的错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掀起感情的波澜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于是当仇恨涣然冰释时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留下的自然是悔恨的泪水与无尽的歉疚了。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91608261"/>
      </p:ext>
    </p:extLst>
  </p:cSld>
  <p:clrMapOvr>
    <a:masterClrMapping/>
  </p:clrMapOvr>
  <mc:AlternateContent xmlns:mc="http://schemas.openxmlformats.org/markup-compatibility/2006" xmlns:p14="http://schemas.microsoft.com/office/powerpoint/2010/main">
    <mc:Choice Requires="p14">
      <p:transition spd="slow" p14:dur="1600">
        <p:randomBar/>
      </p:transition>
    </mc:Choice>
    <mc:Fallback xmlns="">
      <p:transition spd="slow">
        <p:randomBar/>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148</TotalTime>
  <Words>991</Words>
  <Application>Microsoft Office PowerPoint</Application>
  <PresentationFormat>全屏显示(4:3)</PresentationFormat>
  <Paragraphs>22</Paragraphs>
  <Slides>9</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9</vt:i4>
      </vt:variant>
    </vt:vector>
  </HeadingPairs>
  <TitlesOfParts>
    <vt:vector size="20" baseType="lpstr">
      <vt:lpstr>NEU-BZ-S92</vt:lpstr>
      <vt:lpstr>方正书宋_GBK</vt:lpstr>
      <vt:lpstr>方正宋黑_GBK</vt:lpstr>
      <vt:lpstr>黑体</vt:lpstr>
      <vt:lpstr>楷体</vt:lpstr>
      <vt:lpstr>宋体</vt:lpstr>
      <vt:lpstr>微软雅黑</vt:lpstr>
      <vt:lpstr>Arial</vt:lpstr>
      <vt:lpstr>Calibri</vt:lpstr>
      <vt:lpstr>Times New Roman</vt:lpstr>
      <vt:lpstr>测控设计模板14新</vt:lpstr>
      <vt:lpstr>表达交流</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32</cp:revision>
  <dcterms:created xsi:type="dcterms:W3CDTF">2015-04-23T00:36:31Z</dcterms:created>
  <dcterms:modified xsi:type="dcterms:W3CDTF">2017-03-01T08:06:18Z</dcterms:modified>
</cp:coreProperties>
</file>