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512" r:id="rId6"/>
    <p:sldId id="532" r:id="rId7"/>
    <p:sldId id="533" r:id="rId8"/>
    <p:sldId id="514" r:id="rId9"/>
    <p:sldId id="278" r:id="rId10"/>
    <p:sldId id="534" r:id="rId11"/>
    <p:sldId id="457" r:id="rId12"/>
    <p:sldId id="522" r:id="rId13"/>
    <p:sldId id="459" r:id="rId14"/>
    <p:sldId id="535" r:id="rId15"/>
    <p:sldId id="461" r:id="rId16"/>
    <p:sldId id="462" r:id="rId17"/>
    <p:sldId id="523" r:id="rId18"/>
    <p:sldId id="536" r:id="rId19"/>
    <p:sldId id="504" r:id="rId20"/>
    <p:sldId id="524" r:id="rId21"/>
    <p:sldId id="465" r:id="rId22"/>
    <p:sldId id="466" r:id="rId23"/>
    <p:sldId id="537" r:id="rId24"/>
    <p:sldId id="361" r:id="rId25"/>
    <p:sldId id="424" r:id="rId26"/>
    <p:sldId id="447" r:id="rId27"/>
    <p:sldId id="448" r:id="rId28"/>
    <p:sldId id="423" r:id="rId29"/>
    <p:sldId id="475" r:id="rId30"/>
    <p:sldId id="451" r:id="rId31"/>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96" autoAdjust="0"/>
    <p:restoredTop sz="94861" autoAdjust="0"/>
  </p:normalViewPr>
  <p:slideViewPr>
    <p:cSldViewPr>
      <p:cViewPr>
        <p:scale>
          <a:sx n="100" d="100"/>
          <a:sy n="100" d="100"/>
        </p:scale>
        <p:origin x="-588" y="-23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image" Target="../media/image2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1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1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1.xml"/><Relationship Id="rId5" Type="http://schemas.openxmlformats.org/officeDocument/2006/relationships/image" Target="file:///F:\2016&#36213;&#29770;\&#21516;&#27493;\&#25968;&#23398;\&#21019;&#26032;%20&#20154;A&#24517;&#20462;2\word\RJ1-48.TIF" TargetMode="Externa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slide" Target="slide21.xml"/><Relationship Id="rId7"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4.emf"/><Relationship Id="rId11" Type="http://schemas.openxmlformats.org/officeDocument/2006/relationships/image" Target="file:///F:\2016&#36213;&#29770;\&#21516;&#27493;\&#25968;&#23398;\&#21019;&#26032;%20&#20154;A&#24517;&#20462;2\word\RJ1-49.TIF" TargetMode="External"/><Relationship Id="rId5" Type="http://schemas.openxmlformats.org/officeDocument/2006/relationships/package" Target="../embeddings/Microsoft_Word___1.docx"/><Relationship Id="rId10" Type="http://schemas.openxmlformats.org/officeDocument/2006/relationships/image" Target="../media/image16.png"/><Relationship Id="rId4" Type="http://schemas.openxmlformats.org/officeDocument/2006/relationships/oleObject" Target="../embeddings/oleObject1.bin"/><Relationship Id="rId9" Type="http://schemas.openxmlformats.org/officeDocument/2006/relationships/image" Target="../media/image15.emf"/></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18.emf"/><Relationship Id="rId13" Type="http://schemas.openxmlformats.org/officeDocument/2006/relationships/image" Target="file:///F:\2016&#36213;&#29770;\&#21516;&#27493;\&#25968;&#23398;\&#21019;&#26032;%20&#20154;A&#24517;&#20462;2\word\RJ1-50.TIF" TargetMode="External"/><Relationship Id="rId3" Type="http://schemas.openxmlformats.org/officeDocument/2006/relationships/oleObject" Target="../embeddings/oleObject3.bin"/><Relationship Id="rId7" Type="http://schemas.openxmlformats.org/officeDocument/2006/relationships/package" Target="../embeddings/Microsoft_Word___4.docx"/><Relationship Id="rId12" Type="http://schemas.openxmlformats.org/officeDocument/2006/relationships/image" Target="../media/image20.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image" Target="../media/image19.emf"/><Relationship Id="rId5" Type="http://schemas.openxmlformats.org/officeDocument/2006/relationships/image" Target="../media/image17.emf"/><Relationship Id="rId10" Type="http://schemas.openxmlformats.org/officeDocument/2006/relationships/package" Target="../embeddings/Microsoft_Word___5.docx"/><Relationship Id="rId4" Type="http://schemas.openxmlformats.org/officeDocument/2006/relationships/package" Target="../embeddings/Microsoft_Word___3.docx"/><Relationship Id="rId9" Type="http://schemas.openxmlformats.org/officeDocument/2006/relationships/oleObject" Target="../embeddings/oleObject5.bin"/></Relationships>
</file>

<file path=ppt/slides/_rels/slide2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slide" Target="slide28.xml"/><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xml"/><Relationship Id="rId6" Type="http://schemas.openxmlformats.org/officeDocument/2006/relationships/slide" Target="slide28.xml"/><Relationship Id="rId5" Type="http://schemas.openxmlformats.org/officeDocument/2006/relationships/slide" Target="slide27.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 Target="slide24.xml"/><Relationship Id="rId7" Type="http://schemas.openxmlformats.org/officeDocument/2006/relationships/slide" Target="slide28.xml"/><Relationship Id="rId12" Type="http://schemas.openxmlformats.org/officeDocument/2006/relationships/image" Target="../media/image22.emf"/><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slide" Target="slide27.xml"/><Relationship Id="rId11" Type="http://schemas.openxmlformats.org/officeDocument/2006/relationships/package" Target="../embeddings/Microsoft_Word___6.docx"/><Relationship Id="rId5" Type="http://schemas.openxmlformats.org/officeDocument/2006/relationships/slide" Target="slide26.xml"/><Relationship Id="rId10" Type="http://schemas.openxmlformats.org/officeDocument/2006/relationships/oleObject" Target="../embeddings/oleObject6.bin"/><Relationship Id="rId4" Type="http://schemas.openxmlformats.org/officeDocument/2006/relationships/slide" Target="slide25.xml"/><Relationship Id="rId9" Type="http://schemas.openxmlformats.org/officeDocument/2006/relationships/image" Target="../media/image24.png"/></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image" Target="../media/image26.emf"/><Relationship Id="rId3" Type="http://schemas.openxmlformats.org/officeDocument/2006/relationships/slide" Target="slide24.xml"/><Relationship Id="rId7" Type="http://schemas.openxmlformats.org/officeDocument/2006/relationships/slide" Target="slide28.xml"/><Relationship Id="rId12" Type="http://schemas.openxmlformats.org/officeDocument/2006/relationships/package" Target="../embeddings/Microsoft_Word___8.docx"/><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slide" Target="slide27.xml"/><Relationship Id="rId11" Type="http://schemas.openxmlformats.org/officeDocument/2006/relationships/oleObject" Target="../embeddings/oleObject8.bin"/><Relationship Id="rId5" Type="http://schemas.openxmlformats.org/officeDocument/2006/relationships/slide" Target="slide26.xml"/><Relationship Id="rId10" Type="http://schemas.openxmlformats.org/officeDocument/2006/relationships/image" Target="../media/image25.emf"/><Relationship Id="rId4" Type="http://schemas.openxmlformats.org/officeDocument/2006/relationships/slide" Target="slide25.xml"/><Relationship Id="rId9" Type="http://schemas.openxmlformats.org/officeDocument/2006/relationships/package" Target="../embeddings/Microsoft_Word___7.docx"/></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9.bin"/><Relationship Id="rId13" Type="http://schemas.openxmlformats.org/officeDocument/2006/relationships/image" Target="../media/image28.emf"/><Relationship Id="rId18" Type="http://schemas.openxmlformats.org/officeDocument/2006/relationships/image" Target="../media/image29.emf"/><Relationship Id="rId3" Type="http://schemas.openxmlformats.org/officeDocument/2006/relationships/slide" Target="slide24.xml"/><Relationship Id="rId7" Type="http://schemas.openxmlformats.org/officeDocument/2006/relationships/slide" Target="slide28.xml"/><Relationship Id="rId12" Type="http://schemas.openxmlformats.org/officeDocument/2006/relationships/package" Target="../embeddings/Microsoft_Word___10.docx"/><Relationship Id="rId17" Type="http://schemas.openxmlformats.org/officeDocument/2006/relationships/package" Target="../embeddings/Microsoft_Word___11.docx"/><Relationship Id="rId2" Type="http://schemas.openxmlformats.org/officeDocument/2006/relationships/slideLayout" Target="../slideLayouts/slideLayout1.xml"/><Relationship Id="rId16" Type="http://schemas.openxmlformats.org/officeDocument/2006/relationships/oleObject" Target="../embeddings/oleObject11.bin"/><Relationship Id="rId1" Type="http://schemas.openxmlformats.org/officeDocument/2006/relationships/vmlDrawing" Target="../drawings/vmlDrawing5.vml"/><Relationship Id="rId6" Type="http://schemas.openxmlformats.org/officeDocument/2006/relationships/slide" Target="slide27.xml"/><Relationship Id="rId11" Type="http://schemas.openxmlformats.org/officeDocument/2006/relationships/oleObject" Target="../embeddings/oleObject10.bin"/><Relationship Id="rId5" Type="http://schemas.openxmlformats.org/officeDocument/2006/relationships/slide" Target="slide26.xml"/><Relationship Id="rId15" Type="http://schemas.openxmlformats.org/officeDocument/2006/relationships/image" Target="file:///F:\2016&#36213;&#29770;\&#21516;&#27493;\&#25968;&#23398;\&#21019;&#26032;%20&#20154;A&#24517;&#20462;2\word\RJ1-54.TIF" TargetMode="External"/><Relationship Id="rId10" Type="http://schemas.openxmlformats.org/officeDocument/2006/relationships/image" Target="../media/image27.emf"/><Relationship Id="rId4" Type="http://schemas.openxmlformats.org/officeDocument/2006/relationships/slide" Target="slide25.xml"/><Relationship Id="rId9" Type="http://schemas.openxmlformats.org/officeDocument/2006/relationships/package" Target="../embeddings/Microsoft_Word___9.docx"/><Relationship Id="rId1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4.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istrator\Desktop\创新图片\数学创新 2-1\2771897_51.jpg"/>
          <p:cNvPicPr>
            <a:picLocks noChangeAspect="1" noChangeArrowheads="1"/>
          </p:cNvPicPr>
          <p:nvPr/>
        </p:nvPicPr>
        <p:blipFill rotWithShape="1">
          <a:blip r:embed="rId2">
            <a:extLst>
              <a:ext uri="{28A0092B-C50C-407E-A947-70E740481C1C}">
                <a14:useLocalDpi xmlns:a14="http://schemas.microsoft.com/office/drawing/2010/main" val="0"/>
              </a:ext>
            </a:extLst>
          </a:blip>
          <a:srcRect t="5893"/>
          <a:stretch/>
        </p:blipFill>
        <p:spPr bwMode="auto">
          <a:xfrm>
            <a:off x="8975526" y="4943475"/>
            <a:ext cx="3214887" cy="1916113"/>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42863" y="1773610"/>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a:solidFill>
                  <a:schemeClr val="accent6">
                    <a:lumMod val="75000"/>
                  </a:schemeClr>
                </a:solidFill>
                <a:latin typeface="Times New Roman" pitchFamily="18" charset="0"/>
                <a:ea typeface="微软雅黑" pitchFamily="34" charset="-122"/>
                <a:cs typeface="Times New Roman" pitchFamily="18" charset="0"/>
              </a:rPr>
              <a:t>第一章　</a:t>
            </a:r>
            <a:r>
              <a:rPr lang="en-US" altLang="zh-CN" sz="1600" i="1" dirty="0">
                <a:solidFill>
                  <a:schemeClr val="accent6">
                    <a:lumMod val="75000"/>
                  </a:schemeClr>
                </a:solidFill>
                <a:latin typeface="Times New Roman" pitchFamily="18" charset="0"/>
                <a:ea typeface="微软雅黑" pitchFamily="34" charset="-122"/>
                <a:cs typeface="Times New Roman" pitchFamily="18" charset="0"/>
              </a:rPr>
              <a:t>§1.1</a:t>
            </a:r>
            <a:r>
              <a:rPr lang="zh-CN" altLang="en-US" sz="1600" i="1" dirty="0">
                <a:solidFill>
                  <a:schemeClr val="accent6">
                    <a:lumMod val="75000"/>
                  </a:schemeClr>
                </a:solidFill>
                <a:latin typeface="Times New Roman" pitchFamily="18" charset="0"/>
                <a:ea typeface="微软雅黑" pitchFamily="34" charset="-122"/>
                <a:cs typeface="Times New Roman" pitchFamily="18" charset="0"/>
              </a:rPr>
              <a:t>　空间几何体的结构</a:t>
            </a:r>
          </a:p>
        </p:txBody>
      </p:sp>
      <p:sp>
        <p:nvSpPr>
          <p:cNvPr id="9" name="TextBox 8"/>
          <p:cNvSpPr txBox="1"/>
          <p:nvPr/>
        </p:nvSpPr>
        <p:spPr>
          <a:xfrm>
            <a:off x="641648" y="2178775"/>
            <a:ext cx="11196000" cy="2288896"/>
          </a:xfrm>
          <a:prstGeom prst="rect">
            <a:avLst/>
          </a:prstGeom>
          <a:noFill/>
        </p:spPr>
        <p:txBody>
          <a:bodyPr wrap="square" rtlCol="0">
            <a:spAutoFit/>
          </a:bodyPr>
          <a:lstStyle/>
          <a:p>
            <a:pPr>
              <a:lnSpc>
                <a:spcPct val="137000"/>
              </a:lnSpc>
            </a:pPr>
            <a:r>
              <a:rPr lang="zh-CN" altLang="en-US" sz="55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第</a:t>
            </a:r>
            <a:r>
              <a:rPr lang="en-US" altLang="zh-CN" sz="55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a:t>
            </a:r>
            <a:r>
              <a:rPr lang="zh-CN" altLang="en-US" sz="55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课时　圆柱、圆锥、圆台、球</a:t>
            </a:r>
            <a:r>
              <a:rPr lang="zh-CN" altLang="en-US" sz="55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及</a:t>
            </a:r>
            <a:endParaRPr lang="en-US" altLang="zh-CN" sz="55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a:p>
            <a:pPr>
              <a:lnSpc>
                <a:spcPct val="137000"/>
              </a:lnSpc>
            </a:pPr>
            <a:r>
              <a:rPr lang="en-US" altLang="zh-CN" sz="55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en-US" altLang="zh-CN" sz="55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55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简单</a:t>
            </a:r>
            <a:r>
              <a:rPr lang="zh-CN" altLang="en-US" sz="55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组合体的结构特征</a:t>
            </a:r>
          </a:p>
        </p:txBody>
      </p:sp>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77999" y="117426"/>
            <a:ext cx="11412000" cy="13331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圆锥、圆台中过轴的截面是轴截面，圆锥的轴截面是等腰三角形，圆台的轴截面是等腰梯形；</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377999" y="1453374"/>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正确</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8" name="矩形 7"/>
          <p:cNvSpPr/>
          <p:nvPr/>
        </p:nvSpPr>
        <p:spPr>
          <a:xfrm>
            <a:off x="377999" y="2150400"/>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到定点的距离等于定长的点的集合是球</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3" name="矩形 12"/>
          <p:cNvSpPr/>
          <p:nvPr/>
        </p:nvSpPr>
        <p:spPr>
          <a:xfrm>
            <a:off x="377999" y="2844205"/>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应为球面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6" name="矩形 15"/>
          <p:cNvSpPr/>
          <p:nvPr/>
        </p:nvSpPr>
        <p:spPr>
          <a:xfrm>
            <a:off x="377999" y="3542356"/>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反思与感悟</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圆柱、圆锥、圆台和球都是一个平面图形绕其特定边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旋转而成的几何体，必须准确认识各旋转体对旋转轴的具体要求</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只有理解了各旋转体的生成过程，才能明确由此产生的母线、轴、底面等概念，进而判断与这些概念有关的命题的正误</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577353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blinds(horizontal)">
                                      <p:cBhvr>
                                        <p:cTn id="12" dur="500"/>
                                        <p:tgtEl>
                                          <p:spTgt spid="1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0" end="0"/>
                                            </p:txEl>
                                          </p:spTgt>
                                        </p:tgtEl>
                                      </p:cBhvr>
                                    </p:animEffect>
                                    <p:set>
                                      <p:cBhvr>
                                        <p:cTn id="17" dur="1" fill="hold">
                                          <p:stCondLst>
                                            <p:cond delay="499"/>
                                          </p:stCondLst>
                                        </p:cTn>
                                        <p:tgtEl>
                                          <p:spTgt spid="7">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3">
                                            <p:txEl>
                                              <p:pRg st="0" end="0"/>
                                            </p:txEl>
                                          </p:spTgt>
                                        </p:tgtEl>
                                      </p:cBhvr>
                                    </p:animEffect>
                                    <p:set>
                                      <p:cBhvr>
                                        <p:cTn id="20" dur="1" fill="hold">
                                          <p:stCondLst>
                                            <p:cond delay="499"/>
                                          </p:stCondLst>
                                        </p:cTn>
                                        <p:tgtEl>
                                          <p:spTgt spid="13">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1" restart="whenNotActive" fill="hold" evtFilter="cancelBubble" nodeType="interactiveSeq">
                <p:stCondLst>
                  <p:cond evt="onClick" delay="0">
                    <p:tgtEl>
                      <p:spTgt spid="12"/>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linds(horizontal)">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16"/>
                                        </p:tgtEl>
                                      </p:cBhvr>
                                    </p:animEffect>
                                    <p:set>
                                      <p:cBhvr>
                                        <p:cTn id="31"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7" grpId="0" build="allAtOnce"/>
      <p:bldP spid="13" grpId="0" build="allAtOnce"/>
      <p:bldP spid="16" grpId="0"/>
      <p:bldP spid="1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77999" y="12036"/>
            <a:ext cx="11412000" cy="650457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下列命题正确的是</a:t>
            </a:r>
            <a:r>
              <a:rPr lang="en-US" altLang="zh-CN" sz="2800" kern="100" dirty="0">
                <a:latin typeface="Times New Roman"/>
                <a:ea typeface="华文细黑"/>
                <a:cs typeface="Courier New"/>
              </a:rPr>
              <a:t>________.(</a:t>
            </a:r>
            <a:r>
              <a:rPr lang="zh-CN" altLang="zh-CN" sz="2800" kern="100" dirty="0">
                <a:latin typeface="Times New Roman"/>
                <a:ea typeface="华文细黑"/>
                <a:cs typeface="Times New Roman"/>
              </a:rPr>
              <a:t>只填序号</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以直角三角形的一边所在直线为轴旋转一周所得的旋转体是圆锥；</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以直角梯形的一腰所在直线为轴旋转一周所得的旋转体是圆台；</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圆柱、圆锥、圆台的底面都是圆；</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以等腰三角形的底边上的高所在直线为旋转轴，其余各边旋转</a:t>
            </a:r>
            <a:r>
              <a:rPr lang="en-US" altLang="zh-CN" sz="2800" kern="100" dirty="0">
                <a:latin typeface="Times New Roman"/>
                <a:ea typeface="华文细黑"/>
                <a:cs typeface="Courier New"/>
              </a:rPr>
              <a:t>180°</a:t>
            </a:r>
            <a:r>
              <a:rPr lang="zh-CN" altLang="zh-CN" sz="2800" kern="100" dirty="0">
                <a:latin typeface="Times New Roman"/>
                <a:ea typeface="华文细黑"/>
                <a:cs typeface="Times New Roman"/>
              </a:rPr>
              <a:t>形成的曲面围成的几何体是圆锥；</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球面上四个不同的点一定不在同一平面内；</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球的半径是球面上任意一点和球心的连线段；</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球面上任意三点可能在一条直线上；</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用一个平面去截球，得到的截面是一个圆面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377999" y="45418"/>
            <a:ext cx="11412000" cy="6711493"/>
          </a:xfrm>
          <a:prstGeom prst="rect">
            <a:avLst/>
          </a:prstGeom>
        </p:spPr>
        <p:txBody>
          <a:bodyPr wrap="square" lIns="121898" tIns="60948" rIns="121898" bIns="60948">
            <a:spAutoFit/>
          </a:bodyPr>
          <a:lstStyle/>
          <a:p>
            <a:pPr algn="just">
              <a:lnSpc>
                <a:spcPct val="14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以直角三角形的一条直角边所在直线为轴旋转一周才可以得到圆锥</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tabLst>
                <a:tab pos="2070735" algn="l"/>
              </a:tabLst>
            </a:pP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以直角梯形垂直于</a:t>
            </a:r>
            <a:r>
              <a:rPr lang="zh-CN" altLang="zh-CN" sz="2800" kern="100" spc="-100" dirty="0">
                <a:latin typeface="Times New Roman"/>
                <a:ea typeface="华文细黑"/>
                <a:cs typeface="Times New Roman"/>
              </a:rPr>
              <a:t>底边的一腰所在直线为轴旋转一周才可以得到圆台</a:t>
            </a:r>
            <a:r>
              <a:rPr lang="zh-CN" altLang="zh-CN" sz="2800" kern="100" spc="-100" dirty="0" smtClean="0">
                <a:latin typeface="Times New Roman"/>
                <a:ea typeface="华文细黑"/>
                <a:cs typeface="Times New Roman"/>
              </a:rPr>
              <a:t>；</a:t>
            </a:r>
            <a:endParaRPr lang="en-US" altLang="zh-CN" sz="2800" kern="100" spc="-100" dirty="0" smtClean="0">
              <a:latin typeface="Times New Roman"/>
              <a:ea typeface="华文细黑"/>
              <a:cs typeface="Times New Roman"/>
            </a:endParaRPr>
          </a:p>
          <a:p>
            <a:pPr algn="just">
              <a:lnSpc>
                <a:spcPct val="140000"/>
              </a:lnSpc>
              <a:spcAft>
                <a:spcPts val="0"/>
              </a:spcAft>
              <a:tabLst>
                <a:tab pos="2070735" algn="l"/>
              </a:tabLst>
            </a:pPr>
            <a:r>
              <a:rPr lang="en-US" altLang="zh-CN" sz="2800" kern="100" dirty="0" smtClean="0">
                <a:latin typeface="宋体"/>
                <a:ea typeface="华文细黑"/>
                <a:cs typeface="Times New Roman"/>
              </a:rPr>
              <a:t>③</a:t>
            </a:r>
            <a:r>
              <a:rPr lang="zh-CN" altLang="zh-CN" sz="2800" kern="100" dirty="0">
                <a:latin typeface="Times New Roman"/>
                <a:ea typeface="华文细黑"/>
                <a:cs typeface="Times New Roman"/>
              </a:rPr>
              <a:t>它们的底面为圆面</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tabLst>
                <a:tab pos="2070735" algn="l"/>
              </a:tabLst>
            </a:pPr>
            <a:r>
              <a:rPr lang="en-US" altLang="zh-CN" sz="2800" kern="100" dirty="0" smtClean="0">
                <a:latin typeface="宋体"/>
                <a:ea typeface="华文细黑"/>
                <a:cs typeface="Times New Roman"/>
              </a:rPr>
              <a:t>④</a:t>
            </a:r>
            <a:r>
              <a:rPr lang="zh-CN" altLang="zh-CN" sz="2800" kern="100" dirty="0">
                <a:latin typeface="Times New Roman"/>
                <a:ea typeface="华文细黑"/>
                <a:cs typeface="Times New Roman"/>
              </a:rPr>
              <a:t>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tabLst>
                <a:tab pos="2070735" algn="l"/>
              </a:tabLst>
            </a:pPr>
            <a:r>
              <a:rPr lang="zh-CN" altLang="zh-CN" sz="2800" kern="100" dirty="0" smtClean="0">
                <a:latin typeface="Times New Roman"/>
                <a:ea typeface="华文细黑"/>
                <a:cs typeface="Times New Roman"/>
              </a:rPr>
              <a:t>作</a:t>
            </a:r>
            <a:r>
              <a:rPr lang="zh-CN" altLang="zh-CN" sz="2800" kern="100" dirty="0">
                <a:latin typeface="Times New Roman"/>
                <a:ea typeface="华文细黑"/>
                <a:cs typeface="Times New Roman"/>
              </a:rPr>
              <a:t>球的一个截面，在截面的圆周上任意取四个不同的点，则这四点就在球面上，故</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tabLst>
                <a:tab pos="2070735" algn="l"/>
              </a:tabLst>
            </a:pPr>
            <a:r>
              <a:rPr lang="zh-CN" altLang="zh-CN" sz="2800" kern="100" dirty="0" smtClean="0">
                <a:latin typeface="Times New Roman"/>
                <a:ea typeface="华文细黑"/>
                <a:cs typeface="Times New Roman"/>
              </a:rPr>
              <a:t>根据</a:t>
            </a:r>
            <a:r>
              <a:rPr lang="zh-CN" altLang="zh-CN" sz="2800" kern="100" dirty="0">
                <a:latin typeface="Times New Roman"/>
                <a:ea typeface="华文细黑"/>
                <a:cs typeface="Times New Roman"/>
              </a:rPr>
              <a:t>球的半径定义，知</a:t>
            </a: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tabLst>
                <a:tab pos="2070735" algn="l"/>
              </a:tabLst>
            </a:pPr>
            <a:r>
              <a:rPr lang="zh-CN" altLang="zh-CN" sz="2800" kern="100" dirty="0" smtClean="0">
                <a:latin typeface="Times New Roman"/>
                <a:ea typeface="华文细黑"/>
                <a:cs typeface="Times New Roman"/>
              </a:rPr>
              <a:t>球面</a:t>
            </a:r>
            <a:r>
              <a:rPr lang="zh-CN" altLang="zh-CN" sz="2800" kern="100" dirty="0">
                <a:latin typeface="Times New Roman"/>
                <a:ea typeface="华文细黑"/>
                <a:cs typeface="Times New Roman"/>
              </a:rPr>
              <a:t>上任意三点一定不共线，故</a:t>
            </a: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tabLst>
                <a:tab pos="2070735" algn="l"/>
              </a:tabLst>
            </a:pPr>
            <a:r>
              <a:rPr lang="zh-CN" altLang="zh-CN" sz="2800" kern="100" dirty="0" smtClean="0">
                <a:latin typeface="Times New Roman"/>
                <a:ea typeface="华文细黑"/>
                <a:cs typeface="Times New Roman"/>
              </a:rPr>
              <a:t>用</a:t>
            </a:r>
            <a:r>
              <a:rPr lang="zh-CN" altLang="zh-CN" sz="2800" kern="100" dirty="0">
                <a:latin typeface="Times New Roman"/>
                <a:ea typeface="华文细黑"/>
                <a:cs typeface="Times New Roman"/>
              </a:rPr>
              <a:t>一个平面去截球，一定截得一个圆面，故</a:t>
            </a: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正确</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0000"/>
              </a:lnSpc>
              <a:spcAft>
                <a:spcPts val="0"/>
              </a:spcAft>
              <a:tabLst>
                <a:tab pos="2070735" algn="l"/>
              </a:tabLst>
            </a:pPr>
            <a:r>
              <a:rPr lang="zh-CN" altLang="zh-CN" sz="2800" b="1" kern="100" dirty="0">
                <a:solidFill>
                  <a:srgbClr val="0000FF"/>
                </a:solidFill>
                <a:latin typeface="Times New Roman"/>
                <a:ea typeface="微软雅黑"/>
                <a:cs typeface="Times New Roman"/>
              </a:rPr>
              <a:t>答案　</a:t>
            </a:r>
            <a:r>
              <a:rPr lang="en-US" altLang="zh-CN" sz="2800" kern="100" dirty="0">
                <a:latin typeface="宋体"/>
                <a:ea typeface="华文细黑"/>
                <a:cs typeface="Times New Roman"/>
              </a:rPr>
              <a:t>④⑥⑧</a:t>
            </a:r>
            <a:endParaRPr lang="zh-CN" altLang="zh-CN" sz="2800" kern="100" dirty="0">
              <a:effectLst/>
              <a:latin typeface="宋体"/>
              <a:cs typeface="Courier New"/>
            </a:endParaRPr>
          </a:p>
        </p:txBody>
      </p:sp>
    </p:spTree>
    <p:extLst>
      <p:ext uri="{BB962C8B-B14F-4D97-AF65-F5344CB8AC3E}">
        <p14:creationId xmlns:p14="http://schemas.microsoft.com/office/powerpoint/2010/main" val="2883716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blinds(horizontal)">
                                      <p:cBhvr>
                                        <p:cTn id="15" dur="750"/>
                                        <p:tgtEl>
                                          <p:spTgt spid="9">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blinds(horizontal)">
                                      <p:cBhvr>
                                        <p:cTn id="19" dur="750"/>
                                        <p:tgtEl>
                                          <p:spTgt spid="9">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blinds(horizontal)">
                                      <p:cBhvr>
                                        <p:cTn id="23" dur="750"/>
                                        <p:tgtEl>
                                          <p:spTgt spid="9">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blinds(horizontal)">
                                      <p:cBhvr>
                                        <p:cTn id="27" dur="750"/>
                                        <p:tgtEl>
                                          <p:spTgt spid="9">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animEffect transition="in" filter="blinds(horizontal)">
                                      <p:cBhvr>
                                        <p:cTn id="31" dur="750"/>
                                        <p:tgtEl>
                                          <p:spTgt spid="9">
                                            <p:txEl>
                                              <p:pRg st="6" end="6"/>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9">
                                            <p:txEl>
                                              <p:pRg st="7" end="7"/>
                                            </p:txEl>
                                          </p:spTgt>
                                        </p:tgtEl>
                                        <p:attrNameLst>
                                          <p:attrName>style.visibility</p:attrName>
                                        </p:attrNameLst>
                                      </p:cBhvr>
                                      <p:to>
                                        <p:strVal val="visible"/>
                                      </p:to>
                                    </p:set>
                                    <p:animEffect transition="in" filter="blinds(horizontal)">
                                      <p:cBhvr>
                                        <p:cTn id="35" dur="750"/>
                                        <p:tgtEl>
                                          <p:spTgt spid="9">
                                            <p:txEl>
                                              <p:pRg st="7" end="7"/>
                                            </p:txEl>
                                          </p:spTgt>
                                        </p:tgtEl>
                                      </p:cBhvr>
                                    </p:animEffect>
                                  </p:childTnLst>
                                </p:cTn>
                              </p:par>
                            </p:childTnLst>
                          </p:cTn>
                        </p:par>
                        <p:par>
                          <p:cTn id="36" fill="hold">
                            <p:stCondLst>
                              <p:cond delay="6000"/>
                            </p:stCondLst>
                            <p:childTnLst>
                              <p:par>
                                <p:cTn id="37" presetID="3" presetClass="entr" presetSubtype="10" fill="hold" nodeType="afterEffect">
                                  <p:stCondLst>
                                    <p:cond delay="0"/>
                                  </p:stCondLst>
                                  <p:childTnLst>
                                    <p:set>
                                      <p:cBhvr>
                                        <p:cTn id="38" dur="1" fill="hold">
                                          <p:stCondLst>
                                            <p:cond delay="0"/>
                                          </p:stCondLst>
                                        </p:cTn>
                                        <p:tgtEl>
                                          <p:spTgt spid="9">
                                            <p:txEl>
                                              <p:pRg st="8" end="8"/>
                                            </p:txEl>
                                          </p:spTgt>
                                        </p:tgtEl>
                                        <p:attrNameLst>
                                          <p:attrName>style.visibility</p:attrName>
                                        </p:attrNameLst>
                                      </p:cBhvr>
                                      <p:to>
                                        <p:strVal val="visible"/>
                                      </p:to>
                                    </p:set>
                                    <p:animEffect transition="in" filter="blinds(horizontal)">
                                      <p:cBhvr>
                                        <p:cTn id="39" dur="75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题型二　简单组合体的结构特征</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kern="100" dirty="0">
                <a:latin typeface="Times New Roman"/>
                <a:ea typeface="华文细黑"/>
                <a:cs typeface="Times New Roman"/>
              </a:rPr>
              <a:t>　如图</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所示的图形绕虚线旋转一周后形成的立体图形分别是由哪些简单几何体组成的？</a:t>
            </a:r>
            <a:endParaRPr lang="zh-CN" altLang="zh-CN" sz="2800" kern="100" dirty="0">
              <a:effectLst/>
              <a:latin typeface="宋体"/>
              <a:cs typeface="Courier New"/>
            </a:endParaRPr>
          </a:p>
        </p:txBody>
      </p:sp>
      <p:sp>
        <p:nvSpPr>
          <p:cNvPr id="15" name="圆角矩形 14">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9" name="图片 8" descr="F:\2016赵瑊\同步\数学\创新 人A必修2\word\RJ1-43.TIF"/>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91947" y="2306241"/>
            <a:ext cx="4392488" cy="2872351"/>
          </a:xfrm>
          <a:prstGeom prst="rect">
            <a:avLst/>
          </a:prstGeom>
          <a:noFill/>
          <a:ln>
            <a:noFill/>
          </a:ln>
        </p:spPr>
      </p:pic>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
        <p:nvSpPr>
          <p:cNvPr id="6" name="矩形 5"/>
          <p:cNvSpPr/>
          <p:nvPr/>
        </p:nvSpPr>
        <p:spPr>
          <a:xfrm>
            <a:off x="382191" y="117426"/>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旋转后的图形如图所示</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zh-CN" altLang="zh-CN" sz="2800" kern="100" dirty="0" smtClean="0">
                <a:latin typeface="Times New Roman"/>
                <a:ea typeface="华文细黑"/>
                <a:cs typeface="Times New Roman"/>
              </a:rPr>
              <a:t>其中</a:t>
            </a:r>
            <a:r>
              <a:rPr lang="zh-CN" altLang="zh-CN" sz="2800" kern="100" dirty="0">
                <a:latin typeface="Times New Roman"/>
                <a:ea typeface="华文细黑"/>
                <a:cs typeface="Times New Roman"/>
              </a:rPr>
              <a:t>图</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是由一个圆柱</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和两个圆台</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2</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3</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4</a:t>
            </a:r>
            <a:r>
              <a:rPr lang="zh-CN" altLang="zh-CN" sz="2800" kern="100" dirty="0">
                <a:latin typeface="Times New Roman"/>
                <a:ea typeface="华文细黑"/>
                <a:cs typeface="Times New Roman"/>
              </a:rPr>
              <a:t>组成的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图</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是由一个圆锥</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5</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4</a:t>
            </a:r>
            <a:r>
              <a:rPr lang="zh-CN" altLang="zh-CN" sz="2800" kern="100" dirty="0">
                <a:latin typeface="Times New Roman"/>
                <a:ea typeface="华文细黑"/>
                <a:cs typeface="Times New Roman"/>
              </a:rPr>
              <a:t>，一个圆柱</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3</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4</a:t>
            </a:r>
            <a:r>
              <a:rPr lang="zh-CN" altLang="zh-CN" sz="2800" kern="100" dirty="0">
                <a:latin typeface="Times New Roman"/>
                <a:ea typeface="华文细黑"/>
                <a:cs typeface="Times New Roman"/>
              </a:rPr>
              <a:t>及一个圆台</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3</a:t>
            </a:r>
            <a:r>
              <a:rPr lang="zh-CN" altLang="zh-CN" sz="2800" kern="100" dirty="0">
                <a:latin typeface="Times New Roman"/>
                <a:ea typeface="华文细黑"/>
                <a:cs typeface="Times New Roman"/>
              </a:rPr>
              <a:t>中挖去圆锥</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2</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组成的</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7" name="图片 6" descr="F:\2016赵瑊\同步\数学\创新 人A必修2\word\RJ1-44.TIF"/>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19572" y="2421682"/>
            <a:ext cx="6955787" cy="3932231"/>
          </a:xfrm>
          <a:prstGeom prst="rect">
            <a:avLst/>
          </a:prstGeom>
          <a:noFill/>
          <a:ln>
            <a:noFill/>
          </a:ln>
        </p:spPr>
      </p:pic>
    </p:spTree>
    <p:extLst>
      <p:ext uri="{BB962C8B-B14F-4D97-AF65-F5344CB8AC3E}">
        <p14:creationId xmlns:p14="http://schemas.microsoft.com/office/powerpoint/2010/main" val="13420657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750"/>
                                        <p:tgtEl>
                                          <p:spTgt spid="7"/>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blinds(horizontal)">
                                      <p:cBhvr>
                                        <p:cTn id="14" dur="750"/>
                                        <p:tgtEl>
                                          <p:spTgt spid="6">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Effect transition="in" filter="blinds(horizontal)">
                                      <p:cBhvr>
                                        <p:cTn id="18" dur="75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1917906"/>
            <a:ext cx="12190413" cy="2520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2095588"/>
            <a:ext cx="11305256"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平面图形以一边所在直线为轴旋转时，要过有关顶点向轴作垂线，然后想象所得旋转体的结构和组成</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必要时作模型培养动手能力</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416099" y="117426"/>
            <a:ext cx="11329639"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kern="100" dirty="0">
                <a:latin typeface="Times New Roman"/>
                <a:ea typeface="华文细黑"/>
                <a:cs typeface="Times New Roman"/>
              </a:rPr>
              <a:t>　已知</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是直角梯形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中与底边垂直的腰，如图所示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分别以</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a:t>
            </a:r>
            <a:r>
              <a:rPr lang="zh-CN" altLang="zh-CN" sz="2800" kern="100" dirty="0">
                <a:latin typeface="Times New Roman"/>
                <a:ea typeface="华文细黑"/>
                <a:cs typeface="Times New Roman"/>
              </a:rPr>
              <a:t>所在的直线为轴旋转，试说明所得几何体的结构特征</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5" name="图片 4" descr="F:\2016赵瑊\同步\数学\创新 人A必修2\word\RJ1-45.TIF"/>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92786" y="2344531"/>
            <a:ext cx="2376264" cy="2957471"/>
          </a:xfrm>
          <a:prstGeom prst="rect">
            <a:avLst/>
          </a:prstGeom>
          <a:noFill/>
          <a:ln>
            <a:noFill/>
          </a:ln>
        </p:spPr>
      </p:pic>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以</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边所在的直线为轴旋转所得旋转体是圆台，如图</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所示</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以</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边所在的直线为轴旋转所得旋转体是一组合体：下部为圆柱，上部为圆锥，如图</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所示</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pic>
        <p:nvPicPr>
          <p:cNvPr id="3" name="图片 2" descr="F:\2016赵瑊\同步\数学\创新 人A必修2\word\RJ1-46.TIF"/>
          <p:cNvPicPr/>
          <p:nvPr/>
        </p:nvPicPr>
        <p:blipFill rotWithShape="1">
          <a:blip r:embed="rId2" cstate="print">
            <a:extLst>
              <a:ext uri="{28A0092B-C50C-407E-A947-70E740481C1C}">
                <a14:useLocalDpi xmlns:a14="http://schemas.microsoft.com/office/drawing/2010/main" val="0"/>
              </a:ext>
            </a:extLst>
          </a:blip>
          <a:srcRect l="54238" r="4544"/>
          <a:stretch/>
        </p:blipFill>
        <p:spPr bwMode="auto">
          <a:xfrm>
            <a:off x="6771035" y="2277666"/>
            <a:ext cx="3618631" cy="3846083"/>
          </a:xfrm>
          <a:prstGeom prst="rect">
            <a:avLst/>
          </a:prstGeom>
          <a:noFill/>
          <a:ln>
            <a:noFill/>
          </a:ln>
        </p:spPr>
      </p:pic>
      <p:pic>
        <p:nvPicPr>
          <p:cNvPr id="5" name="图片 4" descr="F:\2016赵瑊\同步\数学\创新 人A必修2\word\RJ1-46.TIF"/>
          <p:cNvPicPr/>
          <p:nvPr/>
        </p:nvPicPr>
        <p:blipFill rotWithShape="1">
          <a:blip r:embed="rId2" cstate="print">
            <a:extLst>
              <a:ext uri="{28A0092B-C50C-407E-A947-70E740481C1C}">
                <a14:useLocalDpi xmlns:a14="http://schemas.microsoft.com/office/drawing/2010/main" val="0"/>
              </a:ext>
            </a:extLst>
          </a:blip>
          <a:srcRect r="62349"/>
          <a:stretch/>
        </p:blipFill>
        <p:spPr bwMode="auto">
          <a:xfrm>
            <a:off x="2043708" y="2277666"/>
            <a:ext cx="3305467" cy="3846084"/>
          </a:xfrm>
          <a:prstGeom prst="rect">
            <a:avLst/>
          </a:prstGeom>
          <a:noFill/>
          <a:ln>
            <a:noFill/>
          </a:ln>
        </p:spPr>
      </p:pic>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11008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750"/>
                                        <p:tgtEl>
                                          <p:spTgt spid="5"/>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blinds(horizontal)">
                                      <p:cBhvr>
                                        <p:cTn id="14" dur="750"/>
                                        <p:tgtEl>
                                          <p:spTgt spid="8">
                                            <p:txEl>
                                              <p:pRg st="1" end="1"/>
                                            </p:txEl>
                                          </p:spTgt>
                                        </p:tgtEl>
                                      </p:cBhvr>
                                    </p:animEffect>
                                  </p:childTnLst>
                                </p:cTn>
                              </p:par>
                              <p:par>
                                <p:cTn id="15" presetID="3"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382191" y="117426"/>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以</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边所在的直线为轴旋转所得旋转体为一个组合体：上部为圆锥，下部为圆台，再挖去一个小圆锥，如图</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所示</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以</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边所在的直线为轴旋转得到一个组合体：一个圆柱上部挖去一个圆锥，如图</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所示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4" name="图片 3" descr="F:\2016赵瑊\同步\数学\创新 人A必修2\word\RJ1-47.TIF"/>
          <p:cNvPicPr/>
          <p:nvPr/>
        </p:nvPicPr>
        <p:blipFill rotWithShape="1">
          <a:blip r:embed="rId2" cstate="print">
            <a:extLst>
              <a:ext uri="{28A0092B-C50C-407E-A947-70E740481C1C}">
                <a14:useLocalDpi xmlns:a14="http://schemas.microsoft.com/office/drawing/2010/main" val="0"/>
              </a:ext>
            </a:extLst>
          </a:blip>
          <a:srcRect l="55788"/>
          <a:stretch/>
        </p:blipFill>
        <p:spPr bwMode="auto">
          <a:xfrm>
            <a:off x="6713216" y="2942890"/>
            <a:ext cx="3854661" cy="3674306"/>
          </a:xfrm>
          <a:prstGeom prst="rect">
            <a:avLst/>
          </a:prstGeom>
          <a:noFill/>
          <a:ln>
            <a:noFill/>
          </a:ln>
        </p:spPr>
      </p:pic>
      <p:pic>
        <p:nvPicPr>
          <p:cNvPr id="5" name="图片 4" descr="F:\2016赵瑊\同步\数学\创新 人A必修2\word\RJ1-47.TIF"/>
          <p:cNvPicPr/>
          <p:nvPr/>
        </p:nvPicPr>
        <p:blipFill rotWithShape="1">
          <a:blip r:embed="rId2" cstate="print">
            <a:extLst>
              <a:ext uri="{28A0092B-C50C-407E-A947-70E740481C1C}">
                <a14:useLocalDpi xmlns:a14="http://schemas.microsoft.com/office/drawing/2010/main" val="0"/>
              </a:ext>
            </a:extLst>
          </a:blip>
          <a:srcRect l="2579" r="63289"/>
          <a:stretch/>
        </p:blipFill>
        <p:spPr bwMode="auto">
          <a:xfrm>
            <a:off x="2168674" y="2942890"/>
            <a:ext cx="2975867" cy="3674306"/>
          </a:xfrm>
          <a:prstGeom prst="rect">
            <a:avLst/>
          </a:prstGeom>
          <a:noFill/>
          <a:ln>
            <a:noFill/>
          </a:ln>
        </p:spPr>
      </p:pic>
    </p:spTree>
    <p:extLst>
      <p:ext uri="{BB962C8B-B14F-4D97-AF65-F5344CB8AC3E}">
        <p14:creationId xmlns:p14="http://schemas.microsoft.com/office/powerpoint/2010/main" val="10718939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750"/>
                                        <p:tgtEl>
                                          <p:spTgt spid="5"/>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blinds(horizontal)">
                                      <p:cBhvr>
                                        <p:cTn id="14" dur="750"/>
                                        <p:tgtEl>
                                          <p:spTgt spid="8">
                                            <p:txEl>
                                              <p:pRg st="1" end="1"/>
                                            </p:txEl>
                                          </p:spTgt>
                                        </p:tgtEl>
                                      </p:cBhvr>
                                    </p:animEffect>
                                  </p:childTnLst>
                                </p:cTn>
                              </p:par>
                              <p:par>
                                <p:cTn id="15" presetID="3" presetClass="entr" presetSubtype="1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17426"/>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题型三　有关几何体的计算问题</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如图所示，用一个平行于圆锥</a:t>
            </a:r>
            <a:r>
              <a:rPr lang="en-US" altLang="zh-CN" sz="2800" i="1" kern="100" dirty="0">
                <a:latin typeface="Times New Roman"/>
                <a:ea typeface="华文细黑"/>
                <a:cs typeface="Courier New"/>
              </a:rPr>
              <a:t>SO</a:t>
            </a:r>
            <a:r>
              <a:rPr lang="zh-CN" altLang="zh-CN" sz="2800" kern="100" dirty="0">
                <a:latin typeface="Times New Roman"/>
                <a:ea typeface="华文细黑"/>
                <a:cs typeface="Times New Roman"/>
              </a:rPr>
              <a:t>底面的平面截这个圆锥，截得圆台上、下底面的面积之比为</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，截去的圆锥的母线长是</a:t>
            </a:r>
            <a:r>
              <a:rPr lang="en-US" altLang="zh-CN" sz="2800" kern="100" dirty="0">
                <a:latin typeface="Times New Roman"/>
                <a:ea typeface="华文细黑"/>
                <a:cs typeface="Courier New"/>
              </a:rPr>
              <a:t>3 cm</a:t>
            </a:r>
            <a:r>
              <a:rPr lang="zh-CN" altLang="zh-CN" sz="2800" kern="100" dirty="0">
                <a:latin typeface="Times New Roman"/>
                <a:ea typeface="华文细黑"/>
                <a:cs typeface="Times New Roman"/>
              </a:rPr>
              <a:t>，求圆台</a:t>
            </a:r>
            <a:r>
              <a:rPr lang="en-US" altLang="zh-CN" sz="2800" i="1" kern="100" dirty="0" err="1">
                <a:latin typeface="Times New Roman"/>
                <a:ea typeface="华文细黑"/>
                <a:cs typeface="Courier New"/>
              </a:rPr>
              <a:t>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a:t>
            </a:r>
            <a:r>
              <a:rPr lang="zh-CN" altLang="zh-CN" sz="2800" kern="100" dirty="0">
                <a:latin typeface="Times New Roman"/>
                <a:ea typeface="华文细黑"/>
                <a:cs typeface="Times New Roman"/>
              </a:rPr>
              <a:t>的母线长</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0" name="图片 9" descr="F:\2016赵瑊\同步\数学\创新 人A必修2\word\RJ1-48.TIF"/>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4483442" y="2565653"/>
            <a:ext cx="3228047" cy="3672453"/>
          </a:xfrm>
          <a:prstGeom prst="rect">
            <a:avLst/>
          </a:prstGeom>
          <a:noFill/>
          <a:ln>
            <a:noFill/>
          </a:ln>
        </p:spPr>
      </p:pic>
    </p:spTree>
    <p:extLst>
      <p:ext uri="{BB962C8B-B14F-4D97-AF65-F5344CB8AC3E}">
        <p14:creationId xmlns:p14="http://schemas.microsoft.com/office/powerpoint/2010/main" val="1450267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882055" y="1639119"/>
            <a:ext cx="10440000" cy="1949508"/>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认识圆柱、圆锥、圆台、球的结构特征</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认识柱、锥、台、球及其简单组合体的结构特征，并能运用这些特征描述现实生活中简单物体的结构</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
        <p:nvSpPr>
          <p:cNvPr id="10" name="矩形 9"/>
          <p:cNvSpPr/>
          <p:nvPr/>
        </p:nvSpPr>
        <p:spPr>
          <a:xfrm>
            <a:off x="382191" y="117426"/>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设圆台的母线长为</a:t>
            </a:r>
            <a:r>
              <a:rPr lang="en-US" altLang="zh-CN" sz="2800" i="1" kern="100" dirty="0">
                <a:latin typeface="Times New Roman"/>
                <a:ea typeface="华文细黑"/>
                <a:cs typeface="Courier New"/>
              </a:rPr>
              <a:t>l</a:t>
            </a:r>
            <a:r>
              <a:rPr lang="en-US" altLang="zh-CN" sz="2800" kern="100" dirty="0">
                <a:latin typeface="Times New Roman"/>
                <a:ea typeface="华文细黑"/>
                <a:cs typeface="Courier New"/>
              </a:rPr>
              <a:t> cm</a:t>
            </a:r>
            <a:r>
              <a:rPr lang="zh-CN" altLang="zh-CN" sz="2800" kern="100" dirty="0">
                <a:latin typeface="Times New Roman"/>
                <a:ea typeface="华文细黑"/>
                <a:cs typeface="Times New Roman"/>
              </a:rPr>
              <a:t>，由截得圆台上、下底面面积之比为</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，可设截得圆台的上、下底面的半径分别为</a:t>
            </a:r>
            <a:r>
              <a:rPr lang="en-US" altLang="zh-CN" sz="2800" i="1" kern="100" dirty="0" err="1" smtClean="0">
                <a:latin typeface="Times New Roman"/>
                <a:ea typeface="华文细黑"/>
                <a:cs typeface="Courier New"/>
              </a:rPr>
              <a:t>r</a:t>
            </a:r>
            <a:r>
              <a:rPr lang="en-US" altLang="zh-CN" sz="2800" kern="100" dirty="0" err="1" smtClean="0">
                <a:latin typeface="Times New Roman"/>
                <a:ea typeface="华文细黑"/>
                <a:cs typeface="Courier New"/>
              </a:rPr>
              <a:t>，4</a:t>
            </a:r>
            <a:r>
              <a:rPr lang="en-US" altLang="zh-CN" sz="2800" i="1" kern="100" dirty="0" err="1" smtClean="0">
                <a:latin typeface="Times New Roman"/>
                <a:ea typeface="华文细黑"/>
                <a:cs typeface="Courier New"/>
              </a:rPr>
              <a:t>r</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过轴</a:t>
            </a:r>
            <a:r>
              <a:rPr lang="en-US" altLang="zh-CN" sz="2800" i="1" kern="100" dirty="0">
                <a:latin typeface="Times New Roman"/>
                <a:ea typeface="华文细黑"/>
                <a:cs typeface="Courier New"/>
              </a:rPr>
              <a:t>SO</a:t>
            </a:r>
            <a:r>
              <a:rPr lang="zh-CN" altLang="zh-CN" sz="2800" kern="100" dirty="0">
                <a:latin typeface="Times New Roman"/>
                <a:ea typeface="华文细黑"/>
                <a:cs typeface="Times New Roman"/>
              </a:rPr>
              <a:t>作截面，如图所示</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则</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SO</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SOA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SA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 cm.</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204375763"/>
              </p:ext>
            </p:extLst>
          </p:nvPr>
        </p:nvGraphicFramePr>
        <p:xfrm>
          <a:off x="504825" y="2896766"/>
          <a:ext cx="11210925" cy="1162050"/>
        </p:xfrm>
        <a:graphic>
          <a:graphicData uri="http://schemas.openxmlformats.org/presentationml/2006/ole">
            <mc:AlternateContent xmlns:mc="http://schemas.openxmlformats.org/markup-compatibility/2006">
              <mc:Choice xmlns:v="urn:schemas-microsoft-com:vml" Requires="v">
                <p:oleObj spid="_x0000_s100536" name="文档" r:id="rId5" imgW="11212766" imgH="1165188" progId="Word.Document.12">
                  <p:embed/>
                </p:oleObj>
              </mc:Choice>
              <mc:Fallback>
                <p:oleObj name="文档" r:id="rId5" imgW="11212766" imgH="1165188" progId="Word.Document.12">
                  <p:embed/>
                  <p:pic>
                    <p:nvPicPr>
                      <p:cNvPr id="0" name="对象 15"/>
                      <p:cNvPicPr>
                        <a:picLocks noChangeAspect="1" noChangeArrowheads="1"/>
                      </p:cNvPicPr>
                      <p:nvPr/>
                    </p:nvPicPr>
                    <p:blipFill>
                      <a:blip r:embed="rId6"/>
                      <a:srcRect/>
                      <a:stretch>
                        <a:fillRect/>
                      </a:stretch>
                    </p:blipFill>
                    <p:spPr bwMode="auto">
                      <a:xfrm>
                        <a:off x="504825" y="2896766"/>
                        <a:ext cx="1121092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236260865"/>
              </p:ext>
            </p:extLst>
          </p:nvPr>
        </p:nvGraphicFramePr>
        <p:xfrm>
          <a:off x="504825" y="3962028"/>
          <a:ext cx="11210925" cy="1162050"/>
        </p:xfrm>
        <a:graphic>
          <a:graphicData uri="http://schemas.openxmlformats.org/presentationml/2006/ole">
            <mc:AlternateContent xmlns:mc="http://schemas.openxmlformats.org/markup-compatibility/2006">
              <mc:Choice xmlns:v="urn:schemas-microsoft-com:vml" Requires="v">
                <p:oleObj spid="_x0000_s100537" name="文档" r:id="rId8" imgW="11212766" imgH="1171677" progId="Word.Document.12">
                  <p:embed/>
                </p:oleObj>
              </mc:Choice>
              <mc:Fallback>
                <p:oleObj name="文档" r:id="rId8" imgW="11212766" imgH="1171677" progId="Word.Document.12">
                  <p:embed/>
                  <p:pic>
                    <p:nvPicPr>
                      <p:cNvPr id="0" name=""/>
                      <p:cNvPicPr>
                        <a:picLocks noChangeAspect="1" noChangeArrowheads="1"/>
                      </p:cNvPicPr>
                      <p:nvPr/>
                    </p:nvPicPr>
                    <p:blipFill>
                      <a:blip r:embed="rId9"/>
                      <a:srcRect/>
                      <a:stretch>
                        <a:fillRect/>
                      </a:stretch>
                    </p:blipFill>
                    <p:spPr bwMode="auto">
                      <a:xfrm>
                        <a:off x="504825" y="3962028"/>
                        <a:ext cx="1121092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82191" y="4841692"/>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解得</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9(cm)</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即圆台的母线长为</a:t>
            </a:r>
            <a:r>
              <a:rPr lang="en-US" altLang="zh-CN" sz="2800" kern="100" dirty="0">
                <a:latin typeface="Times New Roman"/>
                <a:ea typeface="华文细黑"/>
                <a:cs typeface="Courier New"/>
              </a:rPr>
              <a:t>9 cm.</a:t>
            </a:r>
            <a:endParaRPr lang="zh-CN" altLang="zh-CN" sz="2800" kern="100" dirty="0">
              <a:effectLst/>
              <a:latin typeface="宋体"/>
              <a:cs typeface="Courier New"/>
            </a:endParaRPr>
          </a:p>
        </p:txBody>
      </p:sp>
      <p:pic>
        <p:nvPicPr>
          <p:cNvPr id="9" name="图片 8" descr="F:\2016赵瑊\同步\数学\创新 人A必修2\word\RJ1-49.TIF"/>
          <p:cNvPicPr/>
          <p:nvPr/>
        </p:nvPicPr>
        <p:blipFill>
          <a:blip r:embed="rId10" r:link="rId11" cstate="print">
            <a:extLst>
              <a:ext uri="{28A0092B-C50C-407E-A947-70E740481C1C}">
                <a14:useLocalDpi xmlns:a14="http://schemas.microsoft.com/office/drawing/2010/main" val="0"/>
              </a:ext>
            </a:extLst>
          </a:blip>
          <a:srcRect/>
          <a:stretch>
            <a:fillRect/>
          </a:stretch>
        </p:blipFill>
        <p:spPr bwMode="auto">
          <a:xfrm>
            <a:off x="8111430" y="1024955"/>
            <a:ext cx="3384376" cy="3409857"/>
          </a:xfrm>
          <a:prstGeom prst="rect">
            <a:avLst/>
          </a:prstGeom>
          <a:noFill/>
          <a:ln>
            <a:noFill/>
          </a:ln>
        </p:spPr>
      </p:pic>
    </p:spTree>
    <p:extLst>
      <p:ext uri="{BB962C8B-B14F-4D97-AF65-F5344CB8AC3E}">
        <p14:creationId xmlns:p14="http://schemas.microsoft.com/office/powerpoint/2010/main" val="4094266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750"/>
                                        <p:tgtEl>
                                          <p:spTgt spid="9"/>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0">
                                            <p:txEl>
                                              <p:pRg st="2" end="2"/>
                                            </p:txEl>
                                          </p:spTgt>
                                        </p:tgtEl>
                                        <p:attrNameLst>
                                          <p:attrName>style.visibility</p:attrName>
                                        </p:attrNameLst>
                                      </p:cBhvr>
                                      <p:to>
                                        <p:strVal val="visible"/>
                                      </p:to>
                                    </p:set>
                                    <p:animEffect transition="in" filter="blinds(horizontal)">
                                      <p:cBhvr>
                                        <p:cTn id="18" dur="750"/>
                                        <p:tgtEl>
                                          <p:spTgt spid="10">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750"/>
                                        <p:tgtEl>
                                          <p:spTgt spid="2"/>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750"/>
                                        <p:tgtEl>
                                          <p:spTgt spid="7"/>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blinds(horizontal)">
                                      <p:cBhvr>
                                        <p:cTn id="30" dur="750"/>
                                        <p:tgtEl>
                                          <p:spTgt spid="8">
                                            <p:txEl>
                                              <p:pRg st="0" end="0"/>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8">
                                            <p:txEl>
                                              <p:pRg st="1" end="1"/>
                                            </p:txEl>
                                          </p:spTgt>
                                        </p:tgtEl>
                                        <p:attrNameLst>
                                          <p:attrName>style.visibility</p:attrName>
                                        </p:attrNameLst>
                                      </p:cBhvr>
                                      <p:to>
                                        <p:strVal val="visible"/>
                                      </p:to>
                                    </p:set>
                                    <p:animEffect transition="in" filter="blinds(horizontal)">
                                      <p:cBhvr>
                                        <p:cTn id="34" dur="75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1673027"/>
            <a:ext cx="12204000" cy="3240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516682" y="1902087"/>
            <a:ext cx="1114219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用平行于底面的平面去截柱、锥、台等几何体，注意抓住截面的性质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与底面全等或相似</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，同时结合旋转体中的经过旋转轴的截面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轴截面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的性质，利用相似三角形中的相似比，构设相关几何变量的方程组而得解</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43996"/>
            <a:ext cx="11412000" cy="1873630"/>
          </a:xfrm>
          <a:prstGeom prst="rect">
            <a:avLst/>
          </a:prstGeom>
        </p:spPr>
        <p:txBody>
          <a:bodyPr wrap="square" lIns="121898" tIns="60948" rIns="121898" bIns="60948">
            <a:spAutoFit/>
          </a:bodyPr>
          <a:lstStyle/>
          <a:p>
            <a:pPr algn="just">
              <a:lnSpc>
                <a:spcPct val="141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a:t>
            </a:r>
            <a:r>
              <a:rPr lang="zh-CN" altLang="zh-CN" sz="2800" kern="100" spc="-100" dirty="0">
                <a:latin typeface="Times New Roman"/>
                <a:ea typeface="华文细黑"/>
                <a:cs typeface="Times New Roman"/>
              </a:rPr>
              <a:t>圆台的上</a:t>
            </a:r>
            <a:r>
              <a:rPr lang="zh-CN" altLang="zh-CN" sz="2800" kern="100" spc="-900" dirty="0">
                <a:latin typeface="Times New Roman"/>
                <a:ea typeface="华文细黑"/>
                <a:cs typeface="Times New Roman"/>
              </a:rPr>
              <a:t>、</a:t>
            </a:r>
            <a:r>
              <a:rPr lang="zh-CN" altLang="zh-CN" sz="2800" kern="100" spc="-100" dirty="0">
                <a:latin typeface="Times New Roman"/>
                <a:ea typeface="华文细黑"/>
                <a:cs typeface="Times New Roman"/>
              </a:rPr>
              <a:t>下底面半径分别为</a:t>
            </a:r>
            <a:r>
              <a:rPr lang="en-US" altLang="zh-CN" sz="2800" kern="100" spc="-100" dirty="0">
                <a:latin typeface="Times New Roman"/>
                <a:ea typeface="华文细黑"/>
                <a:cs typeface="Courier New"/>
              </a:rPr>
              <a:t>5 </a:t>
            </a:r>
            <a:r>
              <a:rPr lang="en-US" altLang="zh-CN" sz="2800" kern="100" spc="-100" dirty="0" err="1" smtClean="0">
                <a:latin typeface="Times New Roman"/>
                <a:ea typeface="华文细黑"/>
                <a:cs typeface="Courier New"/>
              </a:rPr>
              <a:t>cm</a:t>
            </a:r>
            <a:r>
              <a:rPr lang="en-US" altLang="zh-CN" sz="2800" kern="100" spc="-900" dirty="0" err="1" smtClean="0">
                <a:latin typeface="Times New Roman"/>
                <a:ea typeface="华文细黑"/>
                <a:cs typeface="Courier New"/>
              </a:rPr>
              <a:t>，</a:t>
            </a:r>
            <a:r>
              <a:rPr lang="en-US" altLang="zh-CN" sz="2800" kern="100" spc="-100" dirty="0" err="1" smtClean="0">
                <a:latin typeface="Times New Roman"/>
                <a:ea typeface="华文细黑"/>
                <a:cs typeface="Courier New"/>
              </a:rPr>
              <a:t>10</a:t>
            </a:r>
            <a:r>
              <a:rPr lang="en-US" altLang="zh-CN" sz="2800" kern="100" spc="-100" dirty="0" smtClean="0">
                <a:latin typeface="Times New Roman"/>
                <a:ea typeface="华文细黑"/>
                <a:cs typeface="Courier New"/>
              </a:rPr>
              <a:t> </a:t>
            </a:r>
            <a:r>
              <a:rPr lang="en-US" altLang="zh-CN" sz="2800" kern="100" spc="-100" dirty="0">
                <a:latin typeface="Times New Roman"/>
                <a:ea typeface="华文细黑"/>
                <a:cs typeface="Courier New"/>
              </a:rPr>
              <a:t>cm</a:t>
            </a:r>
            <a:r>
              <a:rPr lang="zh-CN" altLang="zh-CN" sz="2800" kern="100" spc="-900" dirty="0">
                <a:latin typeface="Times New Roman"/>
                <a:ea typeface="华文细黑"/>
                <a:cs typeface="Times New Roman"/>
              </a:rPr>
              <a:t>，</a:t>
            </a:r>
            <a:r>
              <a:rPr lang="zh-CN" altLang="zh-CN" sz="2800" kern="100" spc="-100" dirty="0">
                <a:latin typeface="Times New Roman"/>
                <a:ea typeface="华文细黑"/>
                <a:cs typeface="Times New Roman"/>
              </a:rPr>
              <a:t>母线长</a:t>
            </a:r>
            <a:r>
              <a:rPr lang="en-US" altLang="zh-CN" sz="2800" i="1" kern="100" spc="-100" dirty="0">
                <a:latin typeface="Times New Roman"/>
                <a:ea typeface="华文细黑"/>
                <a:cs typeface="Courier New"/>
              </a:rPr>
              <a:t>AB</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20 cm</a:t>
            </a:r>
            <a:r>
              <a:rPr lang="zh-CN" altLang="zh-CN" sz="2800" kern="100" spc="-900" dirty="0">
                <a:latin typeface="Times New Roman"/>
                <a:ea typeface="华文细黑"/>
                <a:cs typeface="Times New Roman"/>
              </a:rPr>
              <a:t>，</a:t>
            </a:r>
            <a:r>
              <a:rPr lang="zh-CN" altLang="zh-CN" sz="2800" kern="100" dirty="0">
                <a:latin typeface="Times New Roman"/>
                <a:ea typeface="华文细黑"/>
                <a:cs typeface="Times New Roman"/>
              </a:rPr>
              <a:t>从圆台母线</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拉一条绳子绕圆台侧面转到点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，求：</a:t>
            </a:r>
            <a:endParaRPr lang="zh-CN" altLang="zh-CN" sz="2800" kern="100" dirty="0">
              <a:latin typeface="宋体"/>
              <a:cs typeface="Courier New"/>
            </a:endParaRPr>
          </a:p>
          <a:p>
            <a:pPr algn="just">
              <a:lnSpc>
                <a:spcPct val="141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绳子的最短长度；</a:t>
            </a:r>
            <a:endParaRPr lang="zh-CN" altLang="zh-CN" sz="2800" kern="100" dirty="0">
              <a:effectLst/>
              <a:latin typeface="宋体"/>
              <a:cs typeface="Courier New"/>
            </a:endParaRPr>
          </a:p>
        </p:txBody>
      </p:sp>
      <p:sp>
        <p:nvSpPr>
          <p:cNvPr id="8" name="矩形 7"/>
          <p:cNvSpPr/>
          <p:nvPr/>
        </p:nvSpPr>
        <p:spPr>
          <a:xfrm>
            <a:off x="382191" y="439980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40 cm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30 cm.</a:t>
            </a:r>
            <a:endParaRPr lang="zh-CN" altLang="zh-CN" sz="2800" kern="100" dirty="0">
              <a:effectLst/>
              <a:latin typeface="宋体"/>
              <a:cs typeface="Courier New"/>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2164614784"/>
              </p:ext>
            </p:extLst>
          </p:nvPr>
        </p:nvGraphicFramePr>
        <p:xfrm>
          <a:off x="495300" y="1961059"/>
          <a:ext cx="7924800" cy="1657350"/>
        </p:xfrm>
        <a:graphic>
          <a:graphicData uri="http://schemas.openxmlformats.org/presentationml/2006/ole">
            <mc:AlternateContent xmlns:mc="http://schemas.openxmlformats.org/markup-compatibility/2006">
              <mc:Choice xmlns:v="urn:schemas-microsoft-com:vml" Requires="v">
                <p:oleObj spid="_x0000_s102633" name="文档" r:id="rId4" imgW="7932165" imgH="1657037" progId="Word.Document.12">
                  <p:embed/>
                </p:oleObj>
              </mc:Choice>
              <mc:Fallback>
                <p:oleObj name="文档" r:id="rId4" imgW="7932165" imgH="1657037" progId="Word.Document.12">
                  <p:embed/>
                  <p:pic>
                    <p:nvPicPr>
                      <p:cNvPr id="0" name=""/>
                      <p:cNvPicPr>
                        <a:picLocks noChangeAspect="1" noChangeArrowheads="1"/>
                      </p:cNvPicPr>
                      <p:nvPr/>
                    </p:nvPicPr>
                    <p:blipFill>
                      <a:blip r:embed="rId5"/>
                      <a:srcRect/>
                      <a:stretch>
                        <a:fillRect/>
                      </a:stretch>
                    </p:blipFill>
                    <p:spPr bwMode="auto">
                      <a:xfrm>
                        <a:off x="495300" y="1961059"/>
                        <a:ext cx="79248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82948253"/>
              </p:ext>
            </p:extLst>
          </p:nvPr>
        </p:nvGraphicFramePr>
        <p:xfrm>
          <a:off x="504825" y="3588668"/>
          <a:ext cx="11325225" cy="1200150"/>
        </p:xfrm>
        <a:graphic>
          <a:graphicData uri="http://schemas.openxmlformats.org/presentationml/2006/ole">
            <mc:AlternateContent xmlns:mc="http://schemas.openxmlformats.org/markup-compatibility/2006">
              <mc:Choice xmlns:v="urn:schemas-microsoft-com:vml" Requires="v">
                <p:oleObj spid="_x0000_s102634" name="文档" r:id="rId7" imgW="11326834" imgH="1201600" progId="Word.Document.12">
                  <p:embed/>
                </p:oleObj>
              </mc:Choice>
              <mc:Fallback>
                <p:oleObj name="文档" r:id="rId7" imgW="11326834" imgH="1201600" progId="Word.Document.12">
                  <p:embed/>
                  <p:pic>
                    <p:nvPicPr>
                      <p:cNvPr id="0" name=""/>
                      <p:cNvPicPr>
                        <a:picLocks noChangeAspect="1" noChangeArrowheads="1"/>
                      </p:cNvPicPr>
                      <p:nvPr/>
                    </p:nvPicPr>
                    <p:blipFill>
                      <a:blip r:embed="rId8"/>
                      <a:srcRect/>
                      <a:stretch>
                        <a:fillRect/>
                      </a:stretch>
                    </p:blipFill>
                    <p:spPr bwMode="auto">
                      <a:xfrm>
                        <a:off x="504825" y="3588668"/>
                        <a:ext cx="113252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10340244"/>
              </p:ext>
            </p:extLst>
          </p:nvPr>
        </p:nvGraphicFramePr>
        <p:xfrm>
          <a:off x="504825" y="5240610"/>
          <a:ext cx="11325225" cy="847725"/>
        </p:xfrm>
        <a:graphic>
          <a:graphicData uri="http://schemas.openxmlformats.org/presentationml/2006/ole">
            <mc:AlternateContent xmlns:mc="http://schemas.openxmlformats.org/markup-compatibility/2006">
              <mc:Choice xmlns:v="urn:schemas-microsoft-com:vml" Requires="v">
                <p:oleObj spid="_x0000_s102635" name="文档" r:id="rId10" imgW="11326834" imgH="848655" progId="Word.Document.12">
                  <p:embed/>
                </p:oleObj>
              </mc:Choice>
              <mc:Fallback>
                <p:oleObj name="文档" r:id="rId10" imgW="11326834" imgH="848655" progId="Word.Document.12">
                  <p:embed/>
                  <p:pic>
                    <p:nvPicPr>
                      <p:cNvPr id="0" name=""/>
                      <p:cNvPicPr>
                        <a:picLocks noChangeAspect="1" noChangeArrowheads="1"/>
                      </p:cNvPicPr>
                      <p:nvPr/>
                    </p:nvPicPr>
                    <p:blipFill>
                      <a:blip r:embed="rId11"/>
                      <a:srcRect/>
                      <a:stretch>
                        <a:fillRect/>
                      </a:stretch>
                    </p:blipFill>
                    <p:spPr bwMode="auto">
                      <a:xfrm>
                        <a:off x="504825" y="5240610"/>
                        <a:ext cx="1132522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382191" y="5786873"/>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即绳子最短长度为</a:t>
            </a:r>
            <a:r>
              <a:rPr lang="en-US" altLang="zh-CN" sz="2800" kern="100" dirty="0">
                <a:latin typeface="Times New Roman"/>
                <a:ea typeface="华文细黑"/>
                <a:cs typeface="Courier New"/>
              </a:rPr>
              <a:t>50 cm.</a:t>
            </a:r>
            <a:endParaRPr lang="zh-CN" altLang="zh-CN" sz="2800" kern="100" dirty="0">
              <a:effectLst/>
              <a:latin typeface="宋体"/>
              <a:cs typeface="Courier New"/>
            </a:endParaRPr>
          </a:p>
        </p:txBody>
      </p:sp>
      <p:pic>
        <p:nvPicPr>
          <p:cNvPr id="13" name="图片 12" descr="F:\2016赵瑊\同步\数学\创新 人A必修2\word\RJ1-50.TIF"/>
          <p:cNvPicPr/>
          <p:nvPr/>
        </p:nvPicPr>
        <p:blipFill>
          <a:blip r:embed="rId12" r:link="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45318" y="1629594"/>
            <a:ext cx="3548873" cy="2406402"/>
          </a:xfrm>
          <a:prstGeom prst="rect">
            <a:avLst/>
          </a:prstGeom>
          <a:noFill/>
          <a:ln>
            <a:noFill/>
          </a:ln>
        </p:spPr>
      </p:pic>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11"/>
                                        </p:tgtEl>
                                      </p:cBhvr>
                                    </p:animEffect>
                                    <p:set>
                                      <p:cBhvr>
                                        <p:cTn id="47" dur="1" fill="hold">
                                          <p:stCondLst>
                                            <p:cond delay="499"/>
                                          </p:stCondLst>
                                        </p:cTn>
                                        <p:tgtEl>
                                          <p:spTgt spid="11"/>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2"/>
                                        </p:tgtEl>
                                      </p:cBhvr>
                                    </p:animEffect>
                                    <p:set>
                                      <p:cBhvr>
                                        <p:cTn id="50"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8" grpId="0"/>
      <p:bldP spid="8" grpId="1"/>
      <p:bldP spid="12" grpId="0"/>
      <p:bldP spid="1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矩形 13"/>
          <p:cNvSpPr/>
          <p:nvPr/>
        </p:nvSpPr>
        <p:spPr>
          <a:xfrm>
            <a:off x="377999" y="11742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在绳子最短时，上底圆周上的点到绳子的最短距离</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矩形 14"/>
          <p:cNvSpPr/>
          <p:nvPr/>
        </p:nvSpPr>
        <p:spPr>
          <a:xfrm>
            <a:off x="377999" y="818456"/>
            <a:ext cx="11412000"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作</a:t>
            </a:r>
            <a:r>
              <a:rPr lang="en-US" altLang="zh-CN" sz="2800" i="1" kern="100" dirty="0" err="1">
                <a:latin typeface="Times New Roman"/>
                <a:ea typeface="华文细黑"/>
                <a:cs typeface="Courier New"/>
              </a:rPr>
              <a:t>OQ</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AM</a:t>
            </a:r>
            <a:r>
              <a:rPr lang="zh-CN" altLang="zh-CN" sz="2800" kern="100" dirty="0">
                <a:latin typeface="Times New Roman"/>
                <a:ea typeface="华文细黑"/>
                <a:cs typeface="Times New Roman"/>
              </a:rPr>
              <a:t>于点</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，交弧</a:t>
            </a:r>
            <a:r>
              <a:rPr lang="en-US" altLang="zh-CN" sz="2800" i="1" kern="100" dirty="0">
                <a:latin typeface="Times New Roman"/>
                <a:ea typeface="华文细黑"/>
                <a:cs typeface="Courier New"/>
              </a:rPr>
              <a:t>BB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于点</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PQ</a:t>
            </a:r>
            <a:r>
              <a:rPr lang="zh-CN" altLang="zh-CN" sz="2800" kern="100" dirty="0">
                <a:latin typeface="Times New Roman"/>
                <a:ea typeface="华文细黑"/>
                <a:cs typeface="Times New Roman"/>
              </a:rPr>
              <a:t>为所求的最短距离</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OA</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OM</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AM</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OQ</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OQ</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24 cm.</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故</a:t>
            </a:r>
            <a:r>
              <a:rPr lang="en-US" altLang="zh-CN" sz="2800" i="1" kern="100" dirty="0">
                <a:latin typeface="Times New Roman"/>
                <a:ea typeface="华文细黑"/>
                <a:cs typeface="Courier New"/>
              </a:rPr>
              <a:t>PQ</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OQ</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4(cm)</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即</a:t>
            </a:r>
            <a:r>
              <a:rPr lang="zh-CN" altLang="zh-CN" sz="2800" kern="100" dirty="0">
                <a:latin typeface="Times New Roman"/>
                <a:ea typeface="华文细黑"/>
                <a:cs typeface="Times New Roman"/>
              </a:rPr>
              <a:t>上底圆周上的点到绳子的最短距离为</a:t>
            </a:r>
            <a:r>
              <a:rPr lang="en-US" altLang="zh-CN" sz="2800" kern="100" dirty="0">
                <a:latin typeface="Times New Roman"/>
                <a:ea typeface="华文细黑"/>
                <a:cs typeface="Courier New"/>
              </a:rPr>
              <a:t>4 cm.</a:t>
            </a:r>
            <a:endParaRPr lang="zh-CN" altLang="zh-CN" sz="2800" kern="100" dirty="0">
              <a:effectLst/>
              <a:latin typeface="宋体"/>
              <a:cs typeface="Courier New"/>
            </a:endParaRPr>
          </a:p>
        </p:txBody>
      </p:sp>
      <p:sp>
        <p:nvSpPr>
          <p:cNvPr id="16" name="圆角矩形 15"/>
          <p:cNvSpPr/>
          <p:nvPr/>
        </p:nvSpPr>
        <p:spPr>
          <a:xfrm>
            <a:off x="10052544"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7" name="圆角矩形 16">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382242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blinds(horizontal)">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blinds(horizontal)">
                                      <p:cBhvr>
                                        <p:cTn id="17" dur="500"/>
                                        <p:tgtEl>
                                          <p:spTgt spid="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
                                            <p:txEl>
                                              <p:pRg st="3" end="3"/>
                                            </p:txEl>
                                          </p:spTgt>
                                        </p:tgtEl>
                                        <p:attrNameLst>
                                          <p:attrName>style.visibility</p:attrName>
                                        </p:attrNameLst>
                                      </p:cBhvr>
                                      <p:to>
                                        <p:strVal val="visible"/>
                                      </p:to>
                                    </p:set>
                                    <p:animEffect transition="in" filter="blinds(horizontal)">
                                      <p:cBhvr>
                                        <p:cTn id="22" dur="500"/>
                                        <p:tgtEl>
                                          <p:spTgt spid="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5">
                                            <p:txEl>
                                              <p:pRg st="4" end="4"/>
                                            </p:txEl>
                                          </p:spTgt>
                                        </p:tgtEl>
                                        <p:attrNameLst>
                                          <p:attrName>style.visibility</p:attrName>
                                        </p:attrNameLst>
                                      </p:cBhvr>
                                      <p:to>
                                        <p:strVal val="visible"/>
                                      </p:to>
                                    </p:set>
                                    <p:animEffect transition="in" filter="blinds(horizontal)">
                                      <p:cBhvr>
                                        <p:cTn id="27" dur="500"/>
                                        <p:tgtEl>
                                          <p:spTgt spid="1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5">
                                            <p:txEl>
                                              <p:pRg st="5" end="5"/>
                                            </p:txEl>
                                          </p:spTgt>
                                        </p:tgtEl>
                                        <p:attrNameLst>
                                          <p:attrName>style.visibility</p:attrName>
                                        </p:attrNameLst>
                                      </p:cBhvr>
                                      <p:to>
                                        <p:strVal val="visible"/>
                                      </p:to>
                                    </p:set>
                                    <p:animEffect transition="in" filter="blinds(horizontal)">
                                      <p:cBhvr>
                                        <p:cTn id="32" dur="500"/>
                                        <p:tgtEl>
                                          <p:spTgt spid="1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5">
                                            <p:txEl>
                                              <p:pRg st="0" end="0"/>
                                            </p:txEl>
                                          </p:spTgt>
                                        </p:tgtEl>
                                      </p:cBhvr>
                                    </p:animEffect>
                                    <p:set>
                                      <p:cBhvr>
                                        <p:cTn id="37" dur="1" fill="hold">
                                          <p:stCondLst>
                                            <p:cond delay="499"/>
                                          </p:stCondLst>
                                        </p:cTn>
                                        <p:tgtEl>
                                          <p:spTgt spid="15">
                                            <p:txEl>
                                              <p:pRg st="0" end="0"/>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15">
                                            <p:txEl>
                                              <p:pRg st="1" end="1"/>
                                            </p:txEl>
                                          </p:spTgt>
                                        </p:tgtEl>
                                      </p:cBhvr>
                                    </p:animEffect>
                                    <p:set>
                                      <p:cBhvr>
                                        <p:cTn id="40" dur="1" fill="hold">
                                          <p:stCondLst>
                                            <p:cond delay="499"/>
                                          </p:stCondLst>
                                        </p:cTn>
                                        <p:tgtEl>
                                          <p:spTgt spid="15">
                                            <p:txEl>
                                              <p:pRg st="1" end="1"/>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15">
                                            <p:txEl>
                                              <p:pRg st="2" end="2"/>
                                            </p:txEl>
                                          </p:spTgt>
                                        </p:tgtEl>
                                      </p:cBhvr>
                                    </p:animEffect>
                                    <p:set>
                                      <p:cBhvr>
                                        <p:cTn id="43" dur="1" fill="hold">
                                          <p:stCondLst>
                                            <p:cond delay="499"/>
                                          </p:stCondLst>
                                        </p:cTn>
                                        <p:tgtEl>
                                          <p:spTgt spid="15">
                                            <p:txEl>
                                              <p:pRg st="2" end="2"/>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15">
                                            <p:txEl>
                                              <p:pRg st="3" end="3"/>
                                            </p:txEl>
                                          </p:spTgt>
                                        </p:tgtEl>
                                      </p:cBhvr>
                                    </p:animEffect>
                                    <p:set>
                                      <p:cBhvr>
                                        <p:cTn id="46" dur="1" fill="hold">
                                          <p:stCondLst>
                                            <p:cond delay="499"/>
                                          </p:stCondLst>
                                        </p:cTn>
                                        <p:tgtEl>
                                          <p:spTgt spid="15">
                                            <p:txEl>
                                              <p:pRg st="3" end="3"/>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15">
                                            <p:txEl>
                                              <p:pRg st="4" end="4"/>
                                            </p:txEl>
                                          </p:spTgt>
                                        </p:tgtEl>
                                      </p:cBhvr>
                                    </p:animEffect>
                                    <p:set>
                                      <p:cBhvr>
                                        <p:cTn id="49" dur="1" fill="hold">
                                          <p:stCondLst>
                                            <p:cond delay="499"/>
                                          </p:stCondLst>
                                        </p:cTn>
                                        <p:tgtEl>
                                          <p:spTgt spid="15">
                                            <p:txEl>
                                              <p:pRg st="4" end="4"/>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15">
                                            <p:txEl>
                                              <p:pRg st="5" end="5"/>
                                            </p:txEl>
                                          </p:spTgt>
                                        </p:tgtEl>
                                      </p:cBhvr>
                                    </p:animEffect>
                                    <p:set>
                                      <p:cBhvr>
                                        <p:cTn id="52" dur="1" fill="hold">
                                          <p:stCondLst>
                                            <p:cond delay="499"/>
                                          </p:stCondLst>
                                        </p:cTn>
                                        <p:tgtEl>
                                          <p:spTgt spid="15">
                                            <p:txEl>
                                              <p:pRg st="5" end="5"/>
                                            </p:txEl>
                                          </p:spTgt>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5" grpId="0" uiExpand="1"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549474"/>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下列几何体是台体的是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5" name="图片 14" descr="F:\2016赵瑊\同步\数学\创新 人A必修2\word\H40.T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44880" y="1250618"/>
            <a:ext cx="7686622" cy="2793986"/>
          </a:xfrm>
          <a:prstGeom prst="rect">
            <a:avLst/>
          </a:prstGeom>
          <a:noFill/>
          <a:ln>
            <a:noFill/>
          </a:ln>
        </p:spPr>
      </p:pic>
      <p:sp>
        <p:nvSpPr>
          <p:cNvPr id="16" name="矩形 15"/>
          <p:cNvSpPr/>
          <p:nvPr/>
        </p:nvSpPr>
        <p:spPr>
          <a:xfrm>
            <a:off x="382191" y="3924325"/>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台体包括棱台和圆台两种</a:t>
            </a:r>
            <a:r>
              <a:rPr lang="zh-CN" altLang="zh-CN" sz="2800" kern="100" spc="-700" dirty="0">
                <a:latin typeface="Times New Roman"/>
                <a:ea typeface="华文细黑"/>
                <a:cs typeface="Times New Roman"/>
              </a:rPr>
              <a:t>，</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的错误在于四条侧棱没有交于一点</a:t>
            </a:r>
            <a:r>
              <a:rPr lang="zh-CN" altLang="zh-CN" sz="2800" kern="100" spc="-700" dirty="0" smtClean="0">
                <a:latin typeface="Times New Roman"/>
                <a:ea typeface="华文细黑"/>
                <a:cs typeface="Times New Roman"/>
              </a:rPr>
              <a:t>，</a:t>
            </a:r>
            <a:endParaRPr lang="en-US" altLang="zh-CN" sz="2800" kern="100" spc="-7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的错误在于截面与圆锥底面不平行</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是棱锥</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结合</a:t>
            </a:r>
            <a:r>
              <a:rPr lang="zh-CN" altLang="zh-CN" sz="2800" kern="100" dirty="0">
                <a:latin typeface="Times New Roman"/>
                <a:ea typeface="华文细黑"/>
                <a:cs typeface="Times New Roman"/>
              </a:rPr>
              <a:t>棱台和圆台的定义可知</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正确</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2" name="矩形 1"/>
          <p:cNvSpPr/>
          <p:nvPr/>
        </p:nvSpPr>
        <p:spPr>
          <a:xfrm>
            <a:off x="4563988" y="746448"/>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D</a:t>
            </a:r>
            <a:endParaRPr lang="zh-CN" altLang="en-US" b="1" dirty="0">
              <a:solidFill>
                <a:srgbClr val="C00000"/>
              </a:solidFill>
            </a:endParaRPr>
          </a:p>
        </p:txBody>
      </p:sp>
      <p:sp>
        <p:nvSpPr>
          <p:cNvPr id="17"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0"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2"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3"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4"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blinds(horizontal)">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blinds(horizontal)">
                                      <p:cBhvr>
                                        <p:cTn id="17" dur="500"/>
                                        <p:tgtEl>
                                          <p:spTgt spid="1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
                                            <p:txEl>
                                              <p:pRg st="3" end="3"/>
                                            </p:txEl>
                                          </p:spTgt>
                                        </p:tgtEl>
                                        <p:attrNameLst>
                                          <p:attrName>style.visibility</p:attrName>
                                        </p:attrNameLst>
                                      </p:cBhvr>
                                      <p:to>
                                        <p:strVal val="visible"/>
                                      </p:to>
                                    </p:set>
                                    <p:animEffect transition="in" filter="blinds(horizontal)">
                                      <p:cBhvr>
                                        <p:cTn id="22" dur="500"/>
                                        <p:tgtEl>
                                          <p:spTgt spid="1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6">
                                            <p:txEl>
                                              <p:pRg st="0" end="0"/>
                                            </p:txEl>
                                          </p:spTgt>
                                        </p:tgtEl>
                                      </p:cBhvr>
                                    </p:animEffect>
                                    <p:set>
                                      <p:cBhvr>
                                        <p:cTn id="32" dur="1" fill="hold">
                                          <p:stCondLst>
                                            <p:cond delay="499"/>
                                          </p:stCondLst>
                                        </p:cTn>
                                        <p:tgtEl>
                                          <p:spTgt spid="16">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6">
                                            <p:txEl>
                                              <p:pRg st="1" end="1"/>
                                            </p:txEl>
                                          </p:spTgt>
                                        </p:tgtEl>
                                      </p:cBhvr>
                                    </p:animEffect>
                                    <p:set>
                                      <p:cBhvr>
                                        <p:cTn id="35" dur="1" fill="hold">
                                          <p:stCondLst>
                                            <p:cond delay="499"/>
                                          </p:stCondLst>
                                        </p:cTn>
                                        <p:tgtEl>
                                          <p:spTgt spid="16">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6">
                                            <p:txEl>
                                              <p:pRg st="2" end="2"/>
                                            </p:txEl>
                                          </p:spTgt>
                                        </p:tgtEl>
                                      </p:cBhvr>
                                    </p:animEffect>
                                    <p:set>
                                      <p:cBhvr>
                                        <p:cTn id="38" dur="1" fill="hold">
                                          <p:stCondLst>
                                            <p:cond delay="499"/>
                                          </p:stCondLst>
                                        </p:cTn>
                                        <p:tgtEl>
                                          <p:spTgt spid="16">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6">
                                            <p:txEl>
                                              <p:pRg st="3" end="3"/>
                                            </p:txEl>
                                          </p:spTgt>
                                        </p:tgtEl>
                                      </p:cBhvr>
                                    </p:animEffect>
                                    <p:set>
                                      <p:cBhvr>
                                        <p:cTn id="41" dur="1" fill="hold">
                                          <p:stCondLst>
                                            <p:cond delay="499"/>
                                          </p:stCondLst>
                                        </p:cTn>
                                        <p:tgtEl>
                                          <p:spTgt spid="16">
                                            <p:txEl>
                                              <p:pRg st="3" end="3"/>
                                            </p:txEl>
                                          </p:spTgt>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6" grpId="0" uiExpand="1" build="allAtOnce"/>
      <p:bldP spid="2" grpId="0"/>
      <p:bldP spid="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2191" y="588919"/>
            <a:ext cx="11412000"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给出下列说法：</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直线绕直线旋转形成柱面；</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曲线平移一定形成曲面；</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直角梯形绕一边旋转形成圆台；</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半圆绕直径所在直线旋转一周形成球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其中正确的个数为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A.1</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B.2</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C.3</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D.0</a:t>
            </a:r>
            <a:endParaRPr lang="zh-CN" altLang="zh-CN" sz="2800" kern="100" dirty="0">
              <a:effectLst/>
              <a:latin typeface="宋体"/>
              <a:cs typeface="Courier New"/>
            </a:endParaRPr>
          </a:p>
        </p:txBody>
      </p:sp>
      <p:sp>
        <p:nvSpPr>
          <p:cNvPr id="4" name="矩形 3"/>
          <p:cNvSpPr/>
          <p:nvPr/>
        </p:nvSpPr>
        <p:spPr>
          <a:xfrm>
            <a:off x="1815380" y="2700189"/>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A</a:t>
            </a:r>
            <a:endParaRPr lang="zh-CN" altLang="en-US" sz="2800" b="1" dirty="0">
              <a:solidFill>
                <a:srgbClr val="C00000"/>
              </a:solidFill>
            </a:endParaRPr>
          </a:p>
        </p:txBody>
      </p:sp>
      <p:sp>
        <p:nvSpPr>
          <p:cNvPr id="16" name="矩形 15"/>
          <p:cNvSpPr/>
          <p:nvPr/>
        </p:nvSpPr>
        <p:spPr>
          <a:xfrm>
            <a:off x="382191" y="3848125"/>
            <a:ext cx="11412000"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错，当两直线相交时，不能形成柱面</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错，也可能形成平面</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③</a:t>
            </a:r>
            <a:r>
              <a:rPr lang="zh-CN" altLang="zh-CN" sz="2800" kern="100" dirty="0">
                <a:latin typeface="Times New Roman"/>
                <a:ea typeface="华文细黑"/>
                <a:cs typeface="Times New Roman"/>
              </a:rPr>
              <a:t>错，若绕底边旋转，则形成组合体</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④</a:t>
            </a:r>
            <a:r>
              <a:rPr lang="zh-CN" altLang="zh-CN" sz="2800" kern="100" dirty="0">
                <a:latin typeface="Times New Roman"/>
                <a:ea typeface="华文细黑"/>
                <a:cs typeface="Times New Roman"/>
              </a:rPr>
              <a:t>根据球的定义知正确</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7"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8"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9"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0"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blinds(horizontal)">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blinds(horizontal)">
                                      <p:cBhvr>
                                        <p:cTn id="17" dur="500"/>
                                        <p:tgtEl>
                                          <p:spTgt spid="1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
                                            <p:txEl>
                                              <p:pRg st="3" end="3"/>
                                            </p:txEl>
                                          </p:spTgt>
                                        </p:tgtEl>
                                        <p:attrNameLst>
                                          <p:attrName>style.visibility</p:attrName>
                                        </p:attrNameLst>
                                      </p:cBhvr>
                                      <p:to>
                                        <p:strVal val="visible"/>
                                      </p:to>
                                    </p:set>
                                    <p:animEffect transition="in" filter="blinds(horizontal)">
                                      <p:cBhvr>
                                        <p:cTn id="22" dur="500"/>
                                        <p:tgtEl>
                                          <p:spTgt spid="1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6">
                                            <p:txEl>
                                              <p:pRg st="0" end="0"/>
                                            </p:txEl>
                                          </p:spTgt>
                                        </p:tgtEl>
                                      </p:cBhvr>
                                    </p:animEffect>
                                    <p:set>
                                      <p:cBhvr>
                                        <p:cTn id="32" dur="1" fill="hold">
                                          <p:stCondLst>
                                            <p:cond delay="499"/>
                                          </p:stCondLst>
                                        </p:cTn>
                                        <p:tgtEl>
                                          <p:spTgt spid="16">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6">
                                            <p:txEl>
                                              <p:pRg st="1" end="1"/>
                                            </p:txEl>
                                          </p:spTgt>
                                        </p:tgtEl>
                                      </p:cBhvr>
                                    </p:animEffect>
                                    <p:set>
                                      <p:cBhvr>
                                        <p:cTn id="35" dur="1" fill="hold">
                                          <p:stCondLst>
                                            <p:cond delay="499"/>
                                          </p:stCondLst>
                                        </p:cTn>
                                        <p:tgtEl>
                                          <p:spTgt spid="16">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6">
                                            <p:txEl>
                                              <p:pRg st="2" end="2"/>
                                            </p:txEl>
                                          </p:spTgt>
                                        </p:tgtEl>
                                      </p:cBhvr>
                                    </p:animEffect>
                                    <p:set>
                                      <p:cBhvr>
                                        <p:cTn id="38" dur="1" fill="hold">
                                          <p:stCondLst>
                                            <p:cond delay="499"/>
                                          </p:stCondLst>
                                        </p:cTn>
                                        <p:tgtEl>
                                          <p:spTgt spid="16">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6">
                                            <p:txEl>
                                              <p:pRg st="3" end="3"/>
                                            </p:txEl>
                                          </p:spTgt>
                                        </p:tgtEl>
                                      </p:cBhvr>
                                    </p:animEffect>
                                    <p:set>
                                      <p:cBhvr>
                                        <p:cTn id="41" dur="1" fill="hold">
                                          <p:stCondLst>
                                            <p:cond delay="499"/>
                                          </p:stCondLst>
                                        </p:cTn>
                                        <p:tgtEl>
                                          <p:spTgt spid="16">
                                            <p:txEl>
                                              <p:pRg st="3" end="3"/>
                                            </p:txEl>
                                          </p:spTgt>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4"/>
                                        </p:tgtEl>
                                      </p:cBhvr>
                                    </p:animEffect>
                                    <p:set>
                                      <p:cBhvr>
                                        <p:cTn id="44"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4" grpId="0"/>
      <p:bldP spid="4" grpId="1"/>
      <p:bldP spid="16" grpId="0" uiExpand="1"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矩形 18"/>
          <p:cNvSpPr/>
          <p:nvPr/>
        </p:nvSpPr>
        <p:spPr>
          <a:xfrm>
            <a:off x="382191" y="592907"/>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向高为</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的水瓶中以恒定的速度注水，注满为止，如果注水量</a:t>
            </a:r>
            <a:r>
              <a:rPr lang="en-US" altLang="zh-CN" sz="2800" i="1" kern="100" dirty="0">
                <a:latin typeface="Times New Roman"/>
                <a:ea typeface="华文细黑"/>
                <a:cs typeface="Courier New"/>
              </a:rPr>
              <a:t>V</a:t>
            </a:r>
            <a:r>
              <a:rPr lang="zh-CN" altLang="zh-CN" sz="2800" kern="100" dirty="0">
                <a:latin typeface="Times New Roman"/>
                <a:ea typeface="华文细黑"/>
                <a:cs typeface="Times New Roman"/>
              </a:rPr>
              <a:t>与水深</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的函数关系的图象如图所示，那么水瓶的形状是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3" name="矩形 2"/>
          <p:cNvSpPr/>
          <p:nvPr/>
        </p:nvSpPr>
        <p:spPr>
          <a:xfrm>
            <a:off x="8388946" y="1432620"/>
            <a:ext cx="423514"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B</a:t>
            </a:r>
            <a:endParaRPr lang="zh-CN" altLang="en-US" dirty="0"/>
          </a:p>
        </p:txBody>
      </p:sp>
      <p:pic>
        <p:nvPicPr>
          <p:cNvPr id="17" name="图片 16" descr="F:\2016赵瑊\同步\数学\创新 人A必修2\word\RJ1-52.TIF"/>
          <p:cNvPicPr/>
          <p:nvPr/>
        </p:nvPicPr>
        <p:blipFill rotWithShape="1">
          <a:blip r:embed="rId8" cstate="print">
            <a:extLst>
              <a:ext uri="{28A0092B-C50C-407E-A947-70E740481C1C}">
                <a14:useLocalDpi xmlns:a14="http://schemas.microsoft.com/office/drawing/2010/main" val="0"/>
              </a:ext>
            </a:extLst>
          </a:blip>
          <a:srcRect l="3063"/>
          <a:stretch/>
        </p:blipFill>
        <p:spPr bwMode="auto">
          <a:xfrm>
            <a:off x="262558" y="2025268"/>
            <a:ext cx="2910295" cy="2739790"/>
          </a:xfrm>
          <a:prstGeom prst="rect">
            <a:avLst/>
          </a:prstGeom>
          <a:noFill/>
          <a:ln>
            <a:noFill/>
          </a:ln>
        </p:spPr>
      </p:pic>
      <p:pic>
        <p:nvPicPr>
          <p:cNvPr id="23" name="图片 22" descr="F:\2016赵瑊\同步\数学\创新 人A必修2\word\RJ1-53.TIF"/>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392744" y="2637706"/>
            <a:ext cx="8502602" cy="2111017"/>
          </a:xfrm>
          <a:prstGeom prst="rect">
            <a:avLst/>
          </a:prstGeom>
          <a:noFill/>
          <a:ln>
            <a:noFill/>
          </a:ln>
        </p:spPr>
      </p:pic>
      <p:graphicFrame>
        <p:nvGraphicFramePr>
          <p:cNvPr id="2" name="对象 1"/>
          <p:cNvGraphicFramePr>
            <a:graphicFrameLocks noChangeAspect="1"/>
          </p:cNvGraphicFramePr>
          <p:nvPr>
            <p:extLst>
              <p:ext uri="{D42A27DB-BD31-4B8C-83A1-F6EECF244321}">
                <p14:modId xmlns:p14="http://schemas.microsoft.com/office/powerpoint/2010/main" val="1253967077"/>
              </p:ext>
            </p:extLst>
          </p:nvPr>
        </p:nvGraphicFramePr>
        <p:xfrm>
          <a:off x="504825" y="4905375"/>
          <a:ext cx="11210925" cy="1695450"/>
        </p:xfrm>
        <a:graphic>
          <a:graphicData uri="http://schemas.openxmlformats.org/presentationml/2006/ole">
            <mc:AlternateContent xmlns:mc="http://schemas.openxmlformats.org/markup-compatibility/2006">
              <mc:Choice xmlns:v="urn:schemas-microsoft-com:vml" Requires="v">
                <p:oleObj spid="_x0000_s104496" name="文档" r:id="rId11" imgW="11212766" imgH="1697670" progId="Word.Document.12">
                  <p:embed/>
                </p:oleObj>
              </mc:Choice>
              <mc:Fallback>
                <p:oleObj name="文档" r:id="rId11" imgW="11212766" imgH="1697670" progId="Word.Document.12">
                  <p:embed/>
                  <p:pic>
                    <p:nvPicPr>
                      <p:cNvPr id="0" name="对象 1"/>
                      <p:cNvPicPr>
                        <a:picLocks noChangeAspect="1" noChangeArrowheads="1"/>
                      </p:cNvPicPr>
                      <p:nvPr/>
                    </p:nvPicPr>
                    <p:blipFill>
                      <a:blip r:embed="rId12"/>
                      <a:srcRect/>
                      <a:stretch>
                        <a:fillRect/>
                      </a:stretch>
                    </p:blipFill>
                    <p:spPr bwMode="auto">
                      <a:xfrm>
                        <a:off x="504825" y="4905375"/>
                        <a:ext cx="112109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382191" y="592907"/>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一个圆锥的母线长为</a:t>
            </a:r>
            <a:r>
              <a:rPr lang="en-US" altLang="zh-CN" sz="2800" kern="100" dirty="0">
                <a:latin typeface="Times New Roman"/>
                <a:ea typeface="华文细黑"/>
                <a:cs typeface="Courier New"/>
              </a:rPr>
              <a:t>20 cm</a:t>
            </a:r>
            <a:r>
              <a:rPr lang="zh-CN" altLang="zh-CN" sz="2800" kern="100" dirty="0">
                <a:latin typeface="Times New Roman"/>
                <a:ea typeface="华文细黑"/>
                <a:cs typeface="Times New Roman"/>
              </a:rPr>
              <a:t>，母线与轴的夹角为</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，则圆锥的高为</a:t>
            </a:r>
            <a:r>
              <a:rPr lang="en-US" altLang="zh-CN" sz="2800" kern="100" dirty="0" smtClean="0">
                <a:latin typeface="Times New Roman"/>
                <a:ea typeface="华文细黑"/>
                <a:cs typeface="Courier New"/>
              </a:rPr>
              <a:t>______cm</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402661928"/>
              </p:ext>
            </p:extLst>
          </p:nvPr>
        </p:nvGraphicFramePr>
        <p:xfrm>
          <a:off x="504825" y="2143175"/>
          <a:ext cx="11210925" cy="971550"/>
        </p:xfrm>
        <a:graphic>
          <a:graphicData uri="http://schemas.openxmlformats.org/presentationml/2006/ole">
            <mc:AlternateContent xmlns:mc="http://schemas.openxmlformats.org/markup-compatibility/2006">
              <mc:Choice xmlns:v="urn:schemas-microsoft-com:vml" Requires="v">
                <p:oleObj spid="_x0000_s105521" name="文档" r:id="rId9" imgW="11212766" imgH="972673" progId="Word.Document.12">
                  <p:embed/>
                </p:oleObj>
              </mc:Choice>
              <mc:Fallback>
                <p:oleObj name="文档" r:id="rId9" imgW="11212766" imgH="972673" progId="Word.Document.12">
                  <p:embed/>
                  <p:pic>
                    <p:nvPicPr>
                      <p:cNvPr id="0" name="对象 1"/>
                      <p:cNvPicPr>
                        <a:picLocks noChangeAspect="1" noChangeArrowheads="1"/>
                      </p:cNvPicPr>
                      <p:nvPr/>
                    </p:nvPicPr>
                    <p:blipFill>
                      <a:blip r:embed="rId10"/>
                      <a:srcRect/>
                      <a:stretch>
                        <a:fillRect/>
                      </a:stretch>
                    </p:blipFill>
                    <p:spPr bwMode="auto">
                      <a:xfrm>
                        <a:off x="504825" y="2143175"/>
                        <a:ext cx="1121092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对象 22"/>
          <p:cNvGraphicFramePr>
            <a:graphicFrameLocks noChangeAspect="1"/>
          </p:cNvGraphicFramePr>
          <p:nvPr>
            <p:extLst>
              <p:ext uri="{D42A27DB-BD31-4B8C-83A1-F6EECF244321}">
                <p14:modId xmlns:p14="http://schemas.microsoft.com/office/powerpoint/2010/main" val="3703748986"/>
              </p:ext>
            </p:extLst>
          </p:nvPr>
        </p:nvGraphicFramePr>
        <p:xfrm>
          <a:off x="607343" y="1279079"/>
          <a:ext cx="1095375" cy="647700"/>
        </p:xfrm>
        <a:graphic>
          <a:graphicData uri="http://schemas.openxmlformats.org/presentationml/2006/ole">
            <mc:AlternateContent xmlns:mc="http://schemas.openxmlformats.org/markup-compatibility/2006">
              <mc:Choice xmlns:v="urn:schemas-microsoft-com:vml" Requires="v">
                <p:oleObj spid="_x0000_s105522" name="文档" r:id="rId12" imgW="1102402" imgH="647663" progId="Word.Document.12">
                  <p:embed/>
                </p:oleObj>
              </mc:Choice>
              <mc:Fallback>
                <p:oleObj name="文档" r:id="rId12" imgW="1102402" imgH="647663" progId="Word.Document.12">
                  <p:embed/>
                  <p:pic>
                    <p:nvPicPr>
                      <p:cNvPr id="0" name=""/>
                      <p:cNvPicPr>
                        <a:picLocks noChangeAspect="1" noChangeArrowheads="1"/>
                      </p:cNvPicPr>
                      <p:nvPr/>
                    </p:nvPicPr>
                    <p:blipFill>
                      <a:blip r:embed="rId13"/>
                      <a:srcRect/>
                      <a:stretch>
                        <a:fillRect/>
                      </a:stretch>
                    </p:blipFill>
                    <p:spPr bwMode="auto">
                      <a:xfrm>
                        <a:off x="607343" y="1279079"/>
                        <a:ext cx="10953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linds(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23"/>
                                        </p:tgtEl>
                                      </p:cBhvr>
                                    </p:animEffect>
                                    <p:set>
                                      <p:cBhvr>
                                        <p:cTn id="20"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矩形 15"/>
          <p:cNvSpPr/>
          <p:nvPr/>
        </p:nvSpPr>
        <p:spPr>
          <a:xfrm>
            <a:off x="382191" y="2089504"/>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如图所示，设等边三角形</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为圆锥的轴截面，</a:t>
            </a:r>
            <a:endParaRPr lang="zh-CN" altLang="zh-CN" sz="2800" kern="100" dirty="0">
              <a:effectLst/>
              <a:latin typeface="宋体"/>
              <a:cs typeface="Courier New"/>
            </a:endParaRPr>
          </a:p>
        </p:txBody>
      </p:sp>
      <p:graphicFrame>
        <p:nvGraphicFramePr>
          <p:cNvPr id="19" name="对象 18"/>
          <p:cNvGraphicFramePr>
            <a:graphicFrameLocks noChangeAspect="1"/>
          </p:cNvGraphicFramePr>
          <p:nvPr>
            <p:extLst>
              <p:ext uri="{D42A27DB-BD31-4B8C-83A1-F6EECF244321}">
                <p14:modId xmlns:p14="http://schemas.microsoft.com/office/powerpoint/2010/main" val="2899176583"/>
              </p:ext>
            </p:extLst>
          </p:nvPr>
        </p:nvGraphicFramePr>
        <p:xfrm>
          <a:off x="504825" y="762000"/>
          <a:ext cx="11210925" cy="1647825"/>
        </p:xfrm>
        <a:graphic>
          <a:graphicData uri="http://schemas.openxmlformats.org/presentationml/2006/ole">
            <mc:AlternateContent xmlns:mc="http://schemas.openxmlformats.org/markup-compatibility/2006">
              <mc:Choice xmlns:v="urn:schemas-microsoft-com:vml" Requires="v">
                <p:oleObj spid="_x0000_s106564" name="文档" r:id="rId9" imgW="11212766" imgH="1650082" progId="Word.Document.12">
                  <p:embed/>
                </p:oleObj>
              </mc:Choice>
              <mc:Fallback>
                <p:oleObj name="文档" r:id="rId9" imgW="11212766" imgH="1650082" progId="Word.Document.12">
                  <p:embed/>
                  <p:pic>
                    <p:nvPicPr>
                      <p:cNvPr id="0" name=""/>
                      <p:cNvPicPr>
                        <a:picLocks noChangeAspect="1" noChangeArrowheads="1"/>
                      </p:cNvPicPr>
                      <p:nvPr/>
                    </p:nvPicPr>
                    <p:blipFill>
                      <a:blip r:embed="rId10"/>
                      <a:srcRect/>
                      <a:stretch>
                        <a:fillRect/>
                      </a:stretch>
                    </p:blipFill>
                    <p:spPr bwMode="auto">
                      <a:xfrm>
                        <a:off x="504825" y="762000"/>
                        <a:ext cx="112109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 name="对象 20"/>
          <p:cNvGraphicFramePr>
            <a:graphicFrameLocks noChangeAspect="1"/>
          </p:cNvGraphicFramePr>
          <p:nvPr>
            <p:extLst>
              <p:ext uri="{D42A27DB-BD31-4B8C-83A1-F6EECF244321}">
                <p14:modId xmlns:p14="http://schemas.microsoft.com/office/powerpoint/2010/main" val="2973916772"/>
              </p:ext>
            </p:extLst>
          </p:nvPr>
        </p:nvGraphicFramePr>
        <p:xfrm>
          <a:off x="504825" y="4149874"/>
          <a:ext cx="11210925" cy="1190625"/>
        </p:xfrm>
        <a:graphic>
          <a:graphicData uri="http://schemas.openxmlformats.org/presentationml/2006/ole">
            <mc:AlternateContent xmlns:mc="http://schemas.openxmlformats.org/markup-compatibility/2006">
              <mc:Choice xmlns:v="urn:schemas-microsoft-com:vml" Requires="v">
                <p:oleObj spid="_x0000_s106565" name="文档" r:id="rId12" imgW="11212766" imgH="1194029" progId="Word.Document.12">
                  <p:embed/>
                </p:oleObj>
              </mc:Choice>
              <mc:Fallback>
                <p:oleObj name="文档" r:id="rId12" imgW="11212766" imgH="1194029" progId="Word.Document.12">
                  <p:embed/>
                  <p:pic>
                    <p:nvPicPr>
                      <p:cNvPr id="0" name=""/>
                      <p:cNvPicPr>
                        <a:picLocks noChangeAspect="1" noChangeArrowheads="1"/>
                      </p:cNvPicPr>
                      <p:nvPr/>
                    </p:nvPicPr>
                    <p:blipFill>
                      <a:blip r:embed="rId13"/>
                      <a:srcRect/>
                      <a:stretch>
                        <a:fillRect/>
                      </a:stretch>
                    </p:blipFill>
                    <p:spPr bwMode="auto">
                      <a:xfrm>
                        <a:off x="504825" y="4149874"/>
                        <a:ext cx="1121092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矩形 21"/>
          <p:cNvSpPr/>
          <p:nvPr/>
        </p:nvSpPr>
        <p:spPr>
          <a:xfrm>
            <a:off x="382191" y="5023495"/>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故正确答案为</a:t>
            </a:r>
            <a:r>
              <a:rPr lang="en-US" altLang="zh-CN" sz="2800" kern="100" dirty="0">
                <a:latin typeface="Times New Roman"/>
                <a:ea typeface="华文细黑"/>
                <a:cs typeface="Courier New"/>
              </a:rPr>
              <a:t>2.</a:t>
            </a:r>
            <a:endParaRPr lang="zh-CN" altLang="zh-CN" sz="2800" kern="100" dirty="0">
              <a:effectLst/>
              <a:latin typeface="宋体"/>
              <a:cs typeface="Courier New"/>
            </a:endParaRPr>
          </a:p>
        </p:txBody>
      </p:sp>
      <p:sp>
        <p:nvSpPr>
          <p:cNvPr id="3" name="矩形 2"/>
          <p:cNvSpPr/>
          <p:nvPr/>
        </p:nvSpPr>
        <p:spPr>
          <a:xfrm>
            <a:off x="1112967" y="1473366"/>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a:t>
            </a:r>
            <a:endParaRPr lang="zh-CN" altLang="en-US" dirty="0">
              <a:solidFill>
                <a:srgbClr val="C00000"/>
              </a:solidFill>
            </a:endParaRPr>
          </a:p>
        </p:txBody>
      </p:sp>
      <p:pic>
        <p:nvPicPr>
          <p:cNvPr id="23" name="图片 22" descr="F:\2016赵瑊\同步\数学\创新 人A必修2\word\RJ1-54.TIF"/>
          <p:cNvPicPr/>
          <p:nvPr/>
        </p:nvPicPr>
        <p:blipFill rotWithShape="1">
          <a:blip r:embed="rId14" r:link="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2910"/>
          <a:stretch/>
        </p:blipFill>
        <p:spPr bwMode="auto">
          <a:xfrm>
            <a:off x="9326041" y="1875365"/>
            <a:ext cx="2522896" cy="2556626"/>
          </a:xfrm>
          <a:prstGeom prst="rect">
            <a:avLst/>
          </a:prstGeom>
          <a:noFill/>
          <a:ln>
            <a:noFill/>
          </a:ln>
        </p:spPr>
      </p:pic>
      <p:graphicFrame>
        <p:nvGraphicFramePr>
          <p:cNvPr id="20" name="对象 19"/>
          <p:cNvGraphicFramePr>
            <a:graphicFrameLocks noChangeAspect="1"/>
          </p:cNvGraphicFramePr>
          <p:nvPr>
            <p:extLst>
              <p:ext uri="{D42A27DB-BD31-4B8C-83A1-F6EECF244321}">
                <p14:modId xmlns:p14="http://schemas.microsoft.com/office/powerpoint/2010/main" val="3431209104"/>
              </p:ext>
            </p:extLst>
          </p:nvPr>
        </p:nvGraphicFramePr>
        <p:xfrm>
          <a:off x="504825" y="3035846"/>
          <a:ext cx="11210925" cy="1181100"/>
        </p:xfrm>
        <a:graphic>
          <a:graphicData uri="http://schemas.openxmlformats.org/presentationml/2006/ole">
            <mc:AlternateContent xmlns:mc="http://schemas.openxmlformats.org/markup-compatibility/2006">
              <mc:Choice xmlns:v="urn:schemas-microsoft-com:vml" Requires="v">
                <p:oleObj spid="_x0000_s106566" name="文档" r:id="rId17" imgW="11212766" imgH="1192227" progId="Word.Document.12">
                  <p:embed/>
                </p:oleObj>
              </mc:Choice>
              <mc:Fallback>
                <p:oleObj name="文档" r:id="rId17" imgW="11212766" imgH="1192227" progId="Word.Document.12">
                  <p:embed/>
                  <p:pic>
                    <p:nvPicPr>
                      <p:cNvPr id="0" name=""/>
                      <p:cNvPicPr>
                        <a:picLocks noChangeAspect="1" noChangeArrowheads="1"/>
                      </p:cNvPicPr>
                      <p:nvPr/>
                    </p:nvPicPr>
                    <p:blipFill>
                      <a:blip r:embed="rId18"/>
                      <a:srcRect/>
                      <a:stretch>
                        <a:fillRect/>
                      </a:stretch>
                    </p:blipFill>
                    <p:spPr bwMode="auto">
                      <a:xfrm>
                        <a:off x="504825" y="3035846"/>
                        <a:ext cx="11210925"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linds(horizontal)">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blinds(horizontal)">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blinds(horizontal)">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linds(horizontal)">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linds(horizontal)">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23"/>
                                        </p:tgtEl>
                                      </p:cBhvr>
                                    </p:animEffect>
                                    <p:set>
                                      <p:cBhvr>
                                        <p:cTn id="38" dur="1" fill="hold">
                                          <p:stCondLst>
                                            <p:cond delay="499"/>
                                          </p:stCondLst>
                                        </p:cTn>
                                        <p:tgtEl>
                                          <p:spTgt spid="23"/>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20"/>
                                        </p:tgtEl>
                                      </p:cBhvr>
                                    </p:animEffect>
                                    <p:set>
                                      <p:cBhvr>
                                        <p:cTn id="41" dur="1" fill="hold">
                                          <p:stCondLst>
                                            <p:cond delay="499"/>
                                          </p:stCondLst>
                                        </p:cTn>
                                        <p:tgtEl>
                                          <p:spTgt spid="20"/>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21"/>
                                        </p:tgtEl>
                                      </p:cBhvr>
                                    </p:animEffect>
                                    <p:set>
                                      <p:cBhvr>
                                        <p:cTn id="44" dur="1" fill="hold">
                                          <p:stCondLst>
                                            <p:cond delay="499"/>
                                          </p:stCondLst>
                                        </p:cTn>
                                        <p:tgtEl>
                                          <p:spTgt spid="21"/>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22"/>
                                        </p:tgtEl>
                                      </p:cBhvr>
                                    </p:animEffect>
                                    <p:set>
                                      <p:cBhvr>
                                        <p:cTn id="47" dur="1" fill="hold">
                                          <p:stCondLst>
                                            <p:cond delay="499"/>
                                          </p:stCondLst>
                                        </p:cTn>
                                        <p:tgtEl>
                                          <p:spTgt spid="22"/>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3"/>
                                        </p:tgtEl>
                                      </p:cBhvr>
                                    </p:animEffect>
                                    <p:set>
                                      <p:cBhvr>
                                        <p:cTn id="5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6" grpId="0"/>
      <p:bldP spid="16" grpId="1"/>
      <p:bldP spid="22" grpId="0"/>
      <p:bldP spid="22" grpId="1"/>
      <p:bldP spid="3" grpId="0"/>
      <p:bldP spid="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381363" y="717873"/>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圆柱、圆锥、圆台的关系如图所示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9" name="图片 8" descr="F:\2016赵瑊\同步\数学\创新 人A必修2\word\RJ1-55.TIF"/>
          <p:cNvPicPr/>
          <p:nvPr/>
        </p:nvPicPr>
        <p:blipFill rotWithShape="1">
          <a:blip r:embed="rId2" cstate="print">
            <a:extLst>
              <a:ext uri="{28A0092B-C50C-407E-A947-70E740481C1C}">
                <a14:useLocalDpi xmlns:a14="http://schemas.microsoft.com/office/drawing/2010/main" val="0"/>
              </a:ext>
            </a:extLst>
          </a:blip>
          <a:srcRect b="4965"/>
          <a:stretch/>
        </p:blipFill>
        <p:spPr bwMode="auto">
          <a:xfrm>
            <a:off x="1403050" y="1443574"/>
            <a:ext cx="9368625" cy="2733670"/>
          </a:xfrm>
          <a:prstGeom prst="rect">
            <a:avLst/>
          </a:prstGeom>
          <a:noFill/>
          <a:ln>
            <a:noFill/>
          </a:ln>
        </p:spPr>
      </p:pic>
      <p:sp>
        <p:nvSpPr>
          <p:cNvPr id="11" name="矩形 10"/>
          <p:cNvSpPr/>
          <p:nvPr/>
        </p:nvSpPr>
        <p:spPr>
          <a:xfrm>
            <a:off x="381363" y="4138242"/>
            <a:ext cx="11412000" cy="2416471"/>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处理台体问题常采用还台为锥的补体思想</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7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处理组合体问题常采用分割思想</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37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重视圆柱、圆锥、圆台的轴截面在解决几何量中的特殊作用，切实体会空间几何平面化的思想</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Picture 2" descr="C:\Users\Administrator\Desktop\创新图片\数学创新 2-1\2771897_51.jpg"/>
          <p:cNvPicPr>
            <a:picLocks noChangeAspect="1" noChangeArrowheads="1"/>
          </p:cNvPicPr>
          <p:nvPr/>
        </p:nvPicPr>
        <p:blipFill rotWithShape="1">
          <a:blip r:embed="rId2">
            <a:extLst>
              <a:ext uri="{28A0092B-C50C-407E-A947-70E740481C1C}">
                <a14:useLocalDpi xmlns:a14="http://schemas.microsoft.com/office/drawing/2010/main" val="0"/>
              </a:ext>
            </a:extLst>
          </a:blip>
          <a:srcRect t="5893"/>
          <a:stretch/>
        </p:blipFill>
        <p:spPr bwMode="auto">
          <a:xfrm>
            <a:off x="8975526" y="4943475"/>
            <a:ext cx="3214887" cy="1916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2191" y="657445"/>
            <a:ext cx="11412000"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知识点一　圆柱的结构特征</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定义：</a:t>
            </a:r>
            <a:r>
              <a:rPr lang="zh-CN" altLang="zh-CN" sz="2800" kern="100" dirty="0" smtClean="0">
                <a:latin typeface="Times New Roman"/>
                <a:ea typeface="华文细黑"/>
                <a:cs typeface="Times New Roman"/>
              </a:rPr>
              <a:t>以</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所在</a:t>
            </a:r>
            <a:r>
              <a:rPr lang="zh-CN" altLang="zh-CN" sz="2800" kern="100" dirty="0">
                <a:latin typeface="Times New Roman"/>
                <a:ea typeface="华文细黑"/>
                <a:cs typeface="Times New Roman"/>
              </a:rPr>
              <a:t>直线为旋转轴，其余三边旋转形成的面所围成</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叫做</a:t>
            </a:r>
            <a:r>
              <a:rPr lang="zh-CN" altLang="zh-CN" sz="2800" kern="100" dirty="0">
                <a:latin typeface="Times New Roman"/>
                <a:ea typeface="华文细黑"/>
                <a:cs typeface="Times New Roman"/>
              </a:rPr>
              <a:t>圆柱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相关概念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图</a:t>
            </a:r>
            <a:r>
              <a:rPr lang="en-US" altLang="zh-CN" sz="2800" kern="100" dirty="0">
                <a:latin typeface="Times New Roman"/>
                <a:ea typeface="华文细黑"/>
                <a:cs typeface="Courier New"/>
              </a:rPr>
              <a:t>1).</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表示法：圆柱</a:t>
            </a:r>
            <a:r>
              <a:rPr lang="zh-CN" altLang="zh-CN" sz="2800" kern="100" dirty="0" smtClean="0">
                <a:latin typeface="Times New Roman"/>
                <a:ea typeface="华文细黑"/>
                <a:cs typeface="Times New Roman"/>
              </a:rPr>
              <a:t>用</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表示，图中圆</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柱</a:t>
            </a:r>
            <a:r>
              <a:rPr lang="zh-CN" altLang="zh-CN" sz="2800" kern="100" dirty="0">
                <a:latin typeface="Times New Roman"/>
                <a:ea typeface="华文细黑"/>
                <a:cs typeface="Times New Roman"/>
              </a:rPr>
              <a:t>表示</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pic>
        <p:nvPicPr>
          <p:cNvPr id="9" name="图片 8" descr="F:\2016赵瑊\同步\数学\创新 人A必修2\word\RJ1-38.TIF"/>
          <p:cNvPicPr/>
          <p:nvPr/>
        </p:nvPicPr>
        <p:blipFill rotWithShape="1">
          <a:blip r:embed="rId2" cstate="print">
            <a:extLst>
              <a:ext uri="{28A0092B-C50C-407E-A947-70E740481C1C}">
                <a14:useLocalDpi xmlns:a14="http://schemas.microsoft.com/office/drawing/2010/main" val="0"/>
              </a:ext>
            </a:extLst>
          </a:blip>
          <a:srcRect t="10156" r="4966" b="1891"/>
          <a:stretch/>
        </p:blipFill>
        <p:spPr bwMode="auto">
          <a:xfrm>
            <a:off x="8807380" y="2148508"/>
            <a:ext cx="2707476" cy="4054032"/>
          </a:xfrm>
          <a:prstGeom prst="rect">
            <a:avLst/>
          </a:prstGeom>
          <a:noFill/>
          <a:ln>
            <a:noFill/>
          </a:ln>
        </p:spPr>
      </p:pic>
      <p:sp>
        <p:nvSpPr>
          <p:cNvPr id="2" name="矩形 1"/>
          <p:cNvSpPr/>
          <p:nvPr/>
        </p:nvSpPr>
        <p:spPr>
          <a:xfrm>
            <a:off x="1947317" y="3943375"/>
            <a:ext cx="2545432" cy="523220"/>
          </a:xfrm>
          <a:prstGeom prst="rect">
            <a:avLst/>
          </a:prstGeom>
        </p:spPr>
        <p:txBody>
          <a:bodyPr wrap="square">
            <a:spAutoFit/>
          </a:bodyPr>
          <a:lstStyle/>
          <a:p>
            <a:pPr lvl="0"/>
            <a:r>
              <a:rPr lang="zh-CN" altLang="zh-CN" sz="2800" kern="100" dirty="0" smtClean="0">
                <a:solidFill>
                  <a:srgbClr val="C00000"/>
                </a:solidFill>
                <a:latin typeface="Times New Roman"/>
                <a:ea typeface="华文细黑"/>
                <a:cs typeface="Times New Roman"/>
              </a:rPr>
              <a:t>圆柱</a:t>
            </a:r>
            <a:r>
              <a:rPr lang="en-US" altLang="zh-CN" sz="2800" i="1" kern="100" dirty="0" err="1">
                <a:solidFill>
                  <a:srgbClr val="C00000"/>
                </a:solidFill>
                <a:latin typeface="Times New Roman"/>
                <a:ea typeface="华文细黑"/>
                <a:cs typeface="Courier New"/>
              </a:rPr>
              <a:t>O</a:t>
            </a:r>
            <a:r>
              <a:rPr lang="en-US" altLang="zh-CN" sz="2800" kern="1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O</a:t>
            </a:r>
            <a:endParaRPr lang="zh-CN" altLang="en-US" dirty="0">
              <a:solidFill>
                <a:srgbClr val="C00000"/>
              </a:solidFill>
            </a:endParaRPr>
          </a:p>
        </p:txBody>
      </p:sp>
      <p:sp>
        <p:nvSpPr>
          <p:cNvPr id="6" name="矩形 5"/>
          <p:cNvSpPr/>
          <p:nvPr/>
        </p:nvSpPr>
        <p:spPr>
          <a:xfrm>
            <a:off x="2180486" y="1394406"/>
            <a:ext cx="1980029"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矩形的一边</a:t>
            </a:r>
          </a:p>
        </p:txBody>
      </p:sp>
      <p:sp>
        <p:nvSpPr>
          <p:cNvPr id="7" name="矩形 6"/>
          <p:cNvSpPr/>
          <p:nvPr/>
        </p:nvSpPr>
        <p:spPr>
          <a:xfrm>
            <a:off x="1198662" y="2033067"/>
            <a:ext cx="1261884"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旋转体</a:t>
            </a:r>
          </a:p>
        </p:txBody>
      </p:sp>
      <p:sp>
        <p:nvSpPr>
          <p:cNvPr id="8" name="矩形 7"/>
          <p:cNvSpPr/>
          <p:nvPr/>
        </p:nvSpPr>
        <p:spPr>
          <a:xfrm>
            <a:off x="3263508" y="3310047"/>
            <a:ext cx="3057247"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表示它的轴的字母</a:t>
            </a:r>
          </a:p>
        </p:txBody>
      </p:sp>
      <p:sp>
        <p:nvSpPr>
          <p:cNvPr id="14" name="矩形 13"/>
          <p:cNvSpPr/>
          <p:nvPr/>
        </p:nvSpPr>
        <p:spPr>
          <a:xfrm>
            <a:off x="382191" y="4572397"/>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圆柱的母线有多少条？它们之间有什么关系？</a:t>
            </a:r>
            <a:endParaRPr lang="zh-CN" altLang="zh-CN" sz="2800" kern="100" dirty="0">
              <a:effectLst/>
              <a:latin typeface="宋体"/>
              <a:cs typeface="Courier New"/>
            </a:endParaRPr>
          </a:p>
        </p:txBody>
      </p:sp>
      <p:sp>
        <p:nvSpPr>
          <p:cNvPr id="15" name="矩形 14"/>
          <p:cNvSpPr/>
          <p:nvPr/>
        </p:nvSpPr>
        <p:spPr>
          <a:xfrm>
            <a:off x="382191" y="5302002"/>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圆柱的母线有无数条；相互平行</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animEffect transition="in" filter="blinds(horizontal)">
                                      <p:cBhvr>
                                        <p:cTn id="23" dur="500"/>
                                        <p:tgtEl>
                                          <p:spTgt spid="15">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8"/>
                                        </p:tgtEl>
                                      </p:cBhvr>
                                    </p:animEffect>
                                    <p:set>
                                      <p:cBhvr>
                                        <p:cTn id="34" dur="1" fill="hold">
                                          <p:stCondLst>
                                            <p:cond delay="499"/>
                                          </p:stCondLst>
                                        </p:cTn>
                                        <p:tgtEl>
                                          <p:spTgt spid="8"/>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15">
                                            <p:txEl>
                                              <p:pRg st="0" end="0"/>
                                            </p:txEl>
                                          </p:spTgt>
                                        </p:tgtEl>
                                      </p:cBhvr>
                                    </p:animEffect>
                                    <p:set>
                                      <p:cBhvr>
                                        <p:cTn id="40" dur="1" fill="hold">
                                          <p:stCondLst>
                                            <p:cond delay="499"/>
                                          </p:stCondLst>
                                        </p:cTn>
                                        <p:tgtEl>
                                          <p:spTgt spid="15">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 grpId="0"/>
      <p:bldP spid="2" grpId="1"/>
      <p:bldP spid="6" grpId="0"/>
      <p:bldP spid="6" grpId="1"/>
      <p:bldP spid="7" grpId="0"/>
      <p:bldP spid="7" grpId="1"/>
      <p:bldP spid="8" grpId="0"/>
      <p:bldP spid="8" grpId="1"/>
      <p:bldP spid="1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529373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知识点二　圆锥的结构特征</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定义：以直角三角形</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所在</a:t>
            </a:r>
            <a:r>
              <a:rPr lang="zh-CN" altLang="zh-CN" sz="2800" kern="100" dirty="0">
                <a:latin typeface="Times New Roman"/>
                <a:ea typeface="华文细黑"/>
                <a:cs typeface="Times New Roman"/>
              </a:rPr>
              <a:t>直线为旋转轴，其余两边旋转形成的面所围成的旋转体</a:t>
            </a:r>
            <a:r>
              <a:rPr lang="zh-CN" altLang="zh-CN" sz="2800" kern="100" dirty="0" smtClean="0">
                <a:latin typeface="Times New Roman"/>
                <a:ea typeface="华文细黑"/>
                <a:cs typeface="Times New Roman"/>
              </a:rPr>
              <a:t>叫做</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相关概念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图</a:t>
            </a:r>
            <a:r>
              <a:rPr lang="en-US" altLang="zh-CN" sz="2800" kern="100" dirty="0">
                <a:latin typeface="Times New Roman"/>
                <a:ea typeface="华文细黑"/>
                <a:cs typeface="Courier New"/>
              </a:rPr>
              <a:t>2).</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表示法：圆锥</a:t>
            </a:r>
            <a:r>
              <a:rPr lang="zh-CN" altLang="zh-CN" sz="2800" kern="100" dirty="0" smtClean="0">
                <a:latin typeface="Times New Roman"/>
                <a:ea typeface="华文细黑"/>
                <a:cs typeface="Times New Roman"/>
              </a:rPr>
              <a:t>用</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表示</a:t>
            </a:r>
            <a:r>
              <a:rPr lang="zh-CN" altLang="zh-CN" sz="2800" kern="100" dirty="0">
                <a:latin typeface="Times New Roman"/>
                <a:ea typeface="华文细黑"/>
                <a:cs typeface="Times New Roman"/>
              </a:rPr>
              <a:t>，图</a:t>
            </a:r>
            <a:r>
              <a:rPr lang="zh-CN" altLang="zh-CN" sz="2800" kern="100" dirty="0" smtClean="0">
                <a:latin typeface="Times New Roman"/>
                <a:ea typeface="华文细黑"/>
                <a:cs typeface="Times New Roman"/>
              </a:rPr>
              <a:t>中圆锥</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表示为</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圆</a:t>
            </a:r>
            <a:r>
              <a:rPr lang="zh-CN" altLang="zh-CN" sz="2800" kern="100" spc="-50" dirty="0">
                <a:latin typeface="Times New Roman"/>
                <a:ea typeface="华文细黑"/>
                <a:cs typeface="Times New Roman"/>
              </a:rPr>
              <a:t>锥过轴的截面叫做轴截</a:t>
            </a:r>
            <a:r>
              <a:rPr lang="zh-CN" altLang="zh-CN" sz="2800" kern="100" dirty="0">
                <a:latin typeface="Times New Roman"/>
                <a:ea typeface="华文细黑"/>
                <a:cs typeface="Times New Roman"/>
              </a:rPr>
              <a:t>面</a:t>
            </a:r>
            <a:r>
              <a:rPr lang="zh-CN" altLang="zh-CN" sz="2800" kern="100" spc="-700" dirty="0">
                <a:latin typeface="Times New Roman"/>
                <a:ea typeface="华文细黑"/>
                <a:cs typeface="Times New Roman"/>
              </a:rPr>
              <a:t>，</a:t>
            </a:r>
            <a:r>
              <a:rPr lang="zh-CN" altLang="zh-CN" sz="2800" kern="100" dirty="0">
                <a:latin typeface="Times New Roman"/>
                <a:ea typeface="华文细黑"/>
                <a:cs typeface="Times New Roman"/>
              </a:rPr>
              <a:t>那么圆锥</a:t>
            </a:r>
            <a:r>
              <a:rPr lang="zh-CN" altLang="zh-CN" sz="2800" kern="100" dirty="0" smtClean="0">
                <a:latin typeface="Times New Roman"/>
                <a:ea typeface="华文细黑"/>
                <a:cs typeface="Times New Roman"/>
              </a:rPr>
              <a:t>的轴截面</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是</a:t>
            </a:r>
            <a:r>
              <a:rPr lang="zh-CN" altLang="zh-CN" sz="2800" kern="100" dirty="0">
                <a:latin typeface="Times New Roman"/>
                <a:ea typeface="华文细黑"/>
                <a:cs typeface="Times New Roman"/>
              </a:rPr>
              <a:t>什么形状</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pic>
        <p:nvPicPr>
          <p:cNvPr id="13" name="图片 12" descr="F:\2016赵瑊\同步\数学\创新 人A必修2\word\RJ1-39.TIF"/>
          <p:cNvPicPr/>
          <p:nvPr/>
        </p:nvPicPr>
        <p:blipFill rotWithShape="1">
          <a:blip r:embed="rId2" cstate="print">
            <a:extLst>
              <a:ext uri="{28A0092B-C50C-407E-A947-70E740481C1C}">
                <a14:useLocalDpi xmlns:a14="http://schemas.microsoft.com/office/drawing/2010/main" val="0"/>
              </a:ext>
            </a:extLst>
          </a:blip>
          <a:srcRect b="2254"/>
          <a:stretch/>
        </p:blipFill>
        <p:spPr bwMode="auto">
          <a:xfrm>
            <a:off x="9013626" y="1576636"/>
            <a:ext cx="2602640" cy="4688652"/>
          </a:xfrm>
          <a:prstGeom prst="rect">
            <a:avLst/>
          </a:prstGeom>
          <a:noFill/>
          <a:ln>
            <a:noFill/>
          </a:ln>
        </p:spPr>
      </p:pic>
      <p:sp>
        <p:nvSpPr>
          <p:cNvPr id="14" name="矩形 13"/>
          <p:cNvSpPr/>
          <p:nvPr/>
        </p:nvSpPr>
        <p:spPr>
          <a:xfrm>
            <a:off x="382191" y="5302002"/>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等腰三角形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 name="矩形 1"/>
          <p:cNvSpPr/>
          <p:nvPr/>
        </p:nvSpPr>
        <p:spPr>
          <a:xfrm>
            <a:off x="1577752" y="3420269"/>
            <a:ext cx="1800200" cy="523220"/>
          </a:xfrm>
          <a:prstGeom prst="rect">
            <a:avLst/>
          </a:prstGeom>
        </p:spPr>
        <p:txBody>
          <a:bodyPr wrap="square">
            <a:spAutoFit/>
          </a:bodyPr>
          <a:lstStyle/>
          <a:p>
            <a:pPr lvl="0"/>
            <a:r>
              <a:rPr lang="zh-CN" altLang="zh-CN" sz="2800" kern="100" dirty="0" smtClean="0">
                <a:solidFill>
                  <a:srgbClr val="C00000"/>
                </a:solidFill>
                <a:latin typeface="Times New Roman"/>
                <a:ea typeface="华文细黑"/>
                <a:cs typeface="Times New Roman"/>
              </a:rPr>
              <a:t>圆锥</a:t>
            </a:r>
            <a:r>
              <a:rPr lang="en-US" altLang="zh-CN" sz="2800" i="1" kern="100" dirty="0">
                <a:solidFill>
                  <a:srgbClr val="C00000"/>
                </a:solidFill>
                <a:latin typeface="Times New Roman"/>
                <a:ea typeface="华文细黑"/>
                <a:cs typeface="Courier New"/>
              </a:rPr>
              <a:t>SO</a:t>
            </a:r>
            <a:endParaRPr lang="zh-CN" altLang="en-US" dirty="0">
              <a:solidFill>
                <a:srgbClr val="C00000"/>
              </a:solidFill>
            </a:endParaRPr>
          </a:p>
        </p:txBody>
      </p:sp>
      <p:sp>
        <p:nvSpPr>
          <p:cNvPr id="7" name="矩形 6"/>
          <p:cNvSpPr/>
          <p:nvPr/>
        </p:nvSpPr>
        <p:spPr>
          <a:xfrm>
            <a:off x="4321676" y="856556"/>
            <a:ext cx="1980029"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一条直角边</a:t>
            </a:r>
          </a:p>
        </p:txBody>
      </p:sp>
      <p:sp>
        <p:nvSpPr>
          <p:cNvPr id="8" name="矩形 7"/>
          <p:cNvSpPr/>
          <p:nvPr/>
        </p:nvSpPr>
        <p:spPr>
          <a:xfrm>
            <a:off x="5120387" y="1495103"/>
            <a:ext cx="902811"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圆锥</a:t>
            </a:r>
          </a:p>
        </p:txBody>
      </p:sp>
      <p:sp>
        <p:nvSpPr>
          <p:cNvPr id="9" name="矩形 8"/>
          <p:cNvSpPr/>
          <p:nvPr/>
        </p:nvSpPr>
        <p:spPr>
          <a:xfrm>
            <a:off x="3253983" y="2770315"/>
            <a:ext cx="3057247"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表示它的轴的字母</a:t>
            </a:r>
          </a:p>
        </p:txBody>
      </p:sp>
    </p:spTree>
    <p:extLst>
      <p:ext uri="{BB962C8B-B14F-4D97-AF65-F5344CB8AC3E}">
        <p14:creationId xmlns:p14="http://schemas.microsoft.com/office/powerpoint/2010/main" val="2843339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4">
                                            <p:txEl>
                                              <p:pRg st="0" end="0"/>
                                            </p:txEl>
                                          </p:spTgt>
                                        </p:tgtEl>
                                        <p:attrNameLst>
                                          <p:attrName>style.visibility</p:attrName>
                                        </p:attrNameLst>
                                      </p:cBhvr>
                                      <p:to>
                                        <p:strVal val="visible"/>
                                      </p:to>
                                    </p:set>
                                    <p:animEffect transition="in" filter="blinds(horizontal)">
                                      <p:cBhvr>
                                        <p:cTn id="23" dur="500"/>
                                        <p:tgtEl>
                                          <p:spTgt spid="14">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9"/>
                                        </p:tgtEl>
                                      </p:cBhvr>
                                    </p:animEffect>
                                    <p:set>
                                      <p:cBhvr>
                                        <p:cTn id="34" dur="1" fill="hold">
                                          <p:stCondLst>
                                            <p:cond delay="499"/>
                                          </p:stCondLst>
                                        </p:cTn>
                                        <p:tgtEl>
                                          <p:spTgt spid="9"/>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14">
                                            <p:txEl>
                                              <p:pRg st="0" end="0"/>
                                            </p:txEl>
                                          </p:spTgt>
                                        </p:tgtEl>
                                      </p:cBhvr>
                                    </p:animEffect>
                                    <p:set>
                                      <p:cBhvr>
                                        <p:cTn id="40" dur="1" fill="hold">
                                          <p:stCondLst>
                                            <p:cond delay="499"/>
                                          </p:stCondLst>
                                        </p:cTn>
                                        <p:tgtEl>
                                          <p:spTgt spid="14">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14" grpId="0" build="allAtOnce"/>
      <p:bldP spid="2" grpId="0"/>
      <p:bldP spid="2" grpId="1"/>
      <p:bldP spid="7" grpId="0"/>
      <p:bldP spid="7" grpId="1"/>
      <p:bldP spid="8" grpId="0"/>
      <p:bldP spid="8" grpId="1"/>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464740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知识点三　圆台的结构特征</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定义：用平行于圆锥底面的平面去截圆锥，底面</a:t>
            </a:r>
            <a:r>
              <a:rPr lang="zh-CN" altLang="zh-CN" sz="2800" kern="100" dirty="0" smtClean="0">
                <a:latin typeface="Times New Roman"/>
                <a:ea typeface="华文细黑"/>
                <a:cs typeface="Times New Roman"/>
              </a:rPr>
              <a:t>与</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之间</a:t>
            </a:r>
            <a:r>
              <a:rPr lang="zh-CN" altLang="zh-CN" sz="2800" kern="100" dirty="0">
                <a:latin typeface="Times New Roman"/>
                <a:ea typeface="华文细黑"/>
                <a:cs typeface="Times New Roman"/>
              </a:rPr>
              <a:t>的部分</a:t>
            </a:r>
            <a:r>
              <a:rPr lang="zh-CN" altLang="zh-CN" sz="2800" kern="100" dirty="0" smtClean="0">
                <a:latin typeface="Times New Roman"/>
                <a:ea typeface="华文细黑"/>
                <a:cs typeface="Times New Roman"/>
              </a:rPr>
              <a:t>叫做</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相关概念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图</a:t>
            </a:r>
            <a:r>
              <a:rPr lang="en-US" altLang="zh-CN" sz="2800" kern="100" dirty="0">
                <a:latin typeface="Times New Roman"/>
                <a:ea typeface="华文细黑"/>
                <a:cs typeface="Courier New"/>
              </a:rPr>
              <a:t>3).</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表示法：圆台</a:t>
            </a:r>
            <a:r>
              <a:rPr lang="zh-CN" altLang="zh-CN" sz="2800" kern="100" dirty="0" smtClean="0">
                <a:latin typeface="Times New Roman"/>
                <a:ea typeface="华文细黑"/>
                <a:cs typeface="Times New Roman"/>
              </a:rPr>
              <a:t>用</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字母表示，图中</a:t>
            </a:r>
            <a:r>
              <a:rPr lang="zh-CN" altLang="zh-CN" sz="2800" kern="100" dirty="0" smtClean="0">
                <a:latin typeface="Times New Roman"/>
                <a:ea typeface="华文细黑"/>
                <a:cs typeface="Times New Roman"/>
              </a:rPr>
              <a:t>圆台表示</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圆台的两条母线所在的直线一定相交吗？</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0" y="4668788"/>
            <a:ext cx="8460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一定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由于圆台是由圆锥截得的</a:t>
            </a:r>
            <a:r>
              <a:rPr lang="zh-CN" altLang="zh-CN" sz="2800" kern="100" spc="-700" dirty="0">
                <a:latin typeface="Times New Roman"/>
                <a:ea typeface="华文细黑"/>
                <a:cs typeface="Times New Roman"/>
              </a:rPr>
              <a:t>，</a:t>
            </a:r>
            <a:r>
              <a:rPr lang="zh-CN" altLang="zh-CN" sz="2800" kern="100" dirty="0">
                <a:latin typeface="Times New Roman"/>
                <a:ea typeface="华文细黑"/>
                <a:cs typeface="Times New Roman"/>
              </a:rPr>
              <a:t>故两条母线所在的直线一定相交</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1" name="图片 10" descr="F:\2016赵瑊\同步\数学\创新 人A必修2\word\RJ1-40.TIF"/>
          <p:cNvPicPr/>
          <p:nvPr/>
        </p:nvPicPr>
        <p:blipFill rotWithShape="1">
          <a:blip r:embed="rId2" cstate="print">
            <a:extLst>
              <a:ext uri="{28A0092B-C50C-407E-A947-70E740481C1C}">
                <a14:useLocalDpi xmlns:a14="http://schemas.microsoft.com/office/drawing/2010/main" val="0"/>
              </a:ext>
            </a:extLst>
          </a:blip>
          <a:srcRect r="9784"/>
          <a:stretch/>
        </p:blipFill>
        <p:spPr bwMode="auto">
          <a:xfrm>
            <a:off x="9066584" y="1557586"/>
            <a:ext cx="2602641" cy="4282949"/>
          </a:xfrm>
          <a:prstGeom prst="rect">
            <a:avLst/>
          </a:prstGeom>
          <a:noFill/>
          <a:ln>
            <a:noFill/>
          </a:ln>
        </p:spPr>
      </p:pic>
      <p:sp>
        <p:nvSpPr>
          <p:cNvPr id="3" name="矩形 2"/>
          <p:cNvSpPr/>
          <p:nvPr/>
        </p:nvSpPr>
        <p:spPr>
          <a:xfrm>
            <a:off x="829097" y="3414936"/>
            <a:ext cx="2234555" cy="523220"/>
          </a:xfrm>
          <a:prstGeom prst="rect">
            <a:avLst/>
          </a:prstGeom>
        </p:spPr>
        <p:txBody>
          <a:bodyPr wrap="square">
            <a:spAutoFit/>
          </a:bodyPr>
          <a:lstStyle/>
          <a:p>
            <a:pPr lvl="0"/>
            <a:r>
              <a:rPr lang="zh-CN" altLang="zh-CN" sz="2800" kern="100" dirty="0" smtClean="0">
                <a:solidFill>
                  <a:srgbClr val="C00000"/>
                </a:solidFill>
                <a:latin typeface="Times New Roman"/>
                <a:ea typeface="华文细黑"/>
                <a:cs typeface="Times New Roman"/>
              </a:rPr>
              <a:t>圆台</a:t>
            </a:r>
            <a:r>
              <a:rPr lang="en-US" altLang="zh-CN" sz="2800" i="1" kern="100" dirty="0" err="1">
                <a:solidFill>
                  <a:srgbClr val="C00000"/>
                </a:solidFill>
                <a:latin typeface="Times New Roman"/>
                <a:ea typeface="华文细黑"/>
                <a:cs typeface="Courier New"/>
              </a:rPr>
              <a:t>OO</a:t>
            </a:r>
            <a:r>
              <a:rPr lang="en-US" altLang="zh-CN" sz="2800" kern="100" dirty="0" smtClean="0">
                <a:solidFill>
                  <a:srgbClr val="C00000"/>
                </a:solidFill>
                <a:latin typeface="宋体"/>
                <a:ea typeface="华文细黑"/>
                <a:cs typeface="Times New Roman"/>
              </a:rPr>
              <a:t>′</a:t>
            </a:r>
            <a:endParaRPr lang="zh-CN" altLang="en-US" dirty="0">
              <a:solidFill>
                <a:srgbClr val="C00000"/>
              </a:solidFill>
            </a:endParaRPr>
          </a:p>
        </p:txBody>
      </p:sp>
      <p:sp>
        <p:nvSpPr>
          <p:cNvPr id="4" name="矩形 3"/>
          <p:cNvSpPr/>
          <p:nvPr/>
        </p:nvSpPr>
        <p:spPr>
          <a:xfrm>
            <a:off x="8595821" y="855336"/>
            <a:ext cx="902811"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截面</a:t>
            </a:r>
          </a:p>
        </p:txBody>
      </p:sp>
      <p:sp>
        <p:nvSpPr>
          <p:cNvPr id="5" name="矩形 4"/>
          <p:cNvSpPr/>
          <p:nvPr/>
        </p:nvSpPr>
        <p:spPr>
          <a:xfrm>
            <a:off x="857672" y="1495103"/>
            <a:ext cx="902811"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圆台</a:t>
            </a:r>
          </a:p>
        </p:txBody>
      </p:sp>
      <p:sp>
        <p:nvSpPr>
          <p:cNvPr id="6" name="矩形 5"/>
          <p:cNvSpPr/>
          <p:nvPr/>
        </p:nvSpPr>
        <p:spPr>
          <a:xfrm>
            <a:off x="3233936" y="2772197"/>
            <a:ext cx="1261884"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表示轴</a:t>
            </a:r>
          </a:p>
        </p:txBody>
      </p:sp>
    </p:spTree>
    <p:extLst>
      <p:ext uri="{BB962C8B-B14F-4D97-AF65-F5344CB8AC3E}">
        <p14:creationId xmlns:p14="http://schemas.microsoft.com/office/powerpoint/2010/main" val="21254306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4">
                                            <p:txEl>
                                              <p:pRg st="0" end="0"/>
                                            </p:txEl>
                                          </p:spTgt>
                                        </p:tgtEl>
                                        <p:attrNameLst>
                                          <p:attrName>style.visibility</p:attrName>
                                        </p:attrNameLst>
                                      </p:cBhvr>
                                      <p:to>
                                        <p:strVal val="visible"/>
                                      </p:to>
                                    </p:set>
                                    <p:animEffect transition="in" filter="blinds(horizontal)">
                                      <p:cBhvr>
                                        <p:cTn id="23" dur="500"/>
                                        <p:tgtEl>
                                          <p:spTgt spid="14">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14">
                                            <p:txEl>
                                              <p:pRg st="0" end="0"/>
                                            </p:txEl>
                                          </p:spTgt>
                                        </p:tgtEl>
                                      </p:cBhvr>
                                    </p:animEffect>
                                    <p:set>
                                      <p:cBhvr>
                                        <p:cTn id="40" dur="1" fill="hold">
                                          <p:stCondLst>
                                            <p:cond delay="499"/>
                                          </p:stCondLst>
                                        </p:cTn>
                                        <p:tgtEl>
                                          <p:spTgt spid="14">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14" grpId="0" build="allAtOnce"/>
      <p:bldP spid="3" grpId="0"/>
      <p:bldP spid="3" grpId="1"/>
      <p:bldP spid="4" grpId="0"/>
      <p:bldP spid="4" grpId="1"/>
      <p:bldP spid="5" grpId="0"/>
      <p:bldP spid="5" grpId="1"/>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464740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知识点四　球的结构特征</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定义：以半圆</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所在</a:t>
            </a:r>
            <a:r>
              <a:rPr lang="zh-CN" altLang="zh-CN" sz="2800" kern="100" dirty="0">
                <a:latin typeface="Times New Roman"/>
                <a:ea typeface="华文细黑"/>
                <a:cs typeface="Times New Roman"/>
              </a:rPr>
              <a:t>直线为旋转轴，半圆面旋转一周形成的旋转体叫做球体，简称球</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相关概念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图</a:t>
            </a:r>
            <a:r>
              <a:rPr lang="en-US" altLang="zh-CN" sz="2800" kern="100" dirty="0">
                <a:latin typeface="Times New Roman"/>
                <a:ea typeface="华文细黑"/>
                <a:cs typeface="Courier New"/>
              </a:rPr>
              <a:t>4).</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表示法：球</a:t>
            </a:r>
            <a:r>
              <a:rPr lang="zh-CN" altLang="zh-CN" sz="2800" kern="100" dirty="0" smtClean="0">
                <a:latin typeface="Times New Roman"/>
                <a:ea typeface="华文细黑"/>
                <a:cs typeface="Times New Roman"/>
              </a:rPr>
              <a:t>常用</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字母表示，图中的</a:t>
            </a:r>
            <a:r>
              <a:rPr lang="zh-CN" altLang="zh-CN" sz="2800" kern="100" dirty="0" smtClean="0">
                <a:latin typeface="Times New Roman"/>
                <a:ea typeface="华文细黑"/>
                <a:cs typeface="Times New Roman"/>
              </a:rPr>
              <a:t>球</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表示为</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球能否由圆面旋转而成？</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0" y="4668788"/>
            <a:ext cx="8028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圆</a:t>
            </a:r>
            <a:r>
              <a:rPr lang="zh-CN" altLang="zh-CN" sz="2800" kern="100" spc="-70" dirty="0">
                <a:latin typeface="Times New Roman"/>
                <a:ea typeface="华文细黑"/>
                <a:cs typeface="Times New Roman"/>
              </a:rPr>
              <a:t>面以直径所在的直线为旋转轴</a:t>
            </a:r>
            <a:r>
              <a:rPr lang="zh-CN" altLang="zh-CN" sz="2800" kern="100" spc="-500" dirty="0">
                <a:latin typeface="Times New Roman"/>
                <a:ea typeface="华文细黑"/>
                <a:cs typeface="Times New Roman"/>
              </a:rPr>
              <a:t>，</a:t>
            </a:r>
            <a:r>
              <a:rPr lang="zh-CN" altLang="zh-CN" sz="2800" kern="100" spc="-70" dirty="0">
                <a:latin typeface="Times New Roman"/>
                <a:ea typeface="华文细黑"/>
                <a:cs typeface="Times New Roman"/>
              </a:rPr>
              <a:t>旋转半周</a:t>
            </a:r>
            <a:r>
              <a:rPr lang="zh-CN" altLang="zh-CN" sz="2800" kern="100" dirty="0">
                <a:latin typeface="Times New Roman"/>
                <a:ea typeface="华文细黑"/>
                <a:cs typeface="Times New Roman"/>
              </a:rPr>
              <a:t>形成的旋转体即为球</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3" name="图片 12" descr="F:\2016赵瑊\同步\数学\创新 人A必修2\word\RJ1-41.TIF"/>
          <p:cNvPicPr/>
          <p:nvPr/>
        </p:nvPicPr>
        <p:blipFill rotWithShape="1">
          <a:blip r:embed="rId2" cstate="print">
            <a:extLst>
              <a:ext uri="{28A0092B-C50C-407E-A947-70E740481C1C}">
                <a14:useLocalDpi xmlns:a14="http://schemas.microsoft.com/office/drawing/2010/main" val="0"/>
              </a:ext>
            </a:extLst>
          </a:blip>
          <a:srcRect l="10870" t="14274"/>
          <a:stretch/>
        </p:blipFill>
        <p:spPr bwMode="auto">
          <a:xfrm>
            <a:off x="8543478" y="1557584"/>
            <a:ext cx="3240360" cy="3668487"/>
          </a:xfrm>
          <a:prstGeom prst="rect">
            <a:avLst/>
          </a:prstGeom>
          <a:noFill/>
          <a:ln>
            <a:noFill/>
          </a:ln>
        </p:spPr>
      </p:pic>
      <p:sp>
        <p:nvSpPr>
          <p:cNvPr id="2" name="矩形 1"/>
          <p:cNvSpPr/>
          <p:nvPr/>
        </p:nvSpPr>
        <p:spPr>
          <a:xfrm>
            <a:off x="1558702" y="3429680"/>
            <a:ext cx="1224136" cy="523220"/>
          </a:xfrm>
          <a:prstGeom prst="rect">
            <a:avLst/>
          </a:prstGeom>
        </p:spPr>
        <p:txBody>
          <a:bodyPr wrap="square">
            <a:spAutoFit/>
          </a:bodyPr>
          <a:lstStyle/>
          <a:p>
            <a:pPr lvl="0"/>
            <a:r>
              <a:rPr lang="zh-CN" altLang="zh-CN" sz="2800" kern="100" dirty="0" smtClean="0">
                <a:solidFill>
                  <a:srgbClr val="C00000"/>
                </a:solidFill>
                <a:latin typeface="Times New Roman"/>
                <a:ea typeface="华文细黑"/>
                <a:cs typeface="Times New Roman"/>
              </a:rPr>
              <a:t>球</a:t>
            </a:r>
            <a:r>
              <a:rPr lang="en-US" altLang="zh-CN" sz="2800" i="1" kern="100" dirty="0">
                <a:solidFill>
                  <a:srgbClr val="C00000"/>
                </a:solidFill>
                <a:latin typeface="Times New Roman"/>
                <a:ea typeface="华文细黑"/>
                <a:cs typeface="Courier New"/>
              </a:rPr>
              <a:t>O</a:t>
            </a:r>
            <a:endParaRPr lang="zh-CN" altLang="en-US" dirty="0">
              <a:solidFill>
                <a:srgbClr val="C00000"/>
              </a:solidFill>
            </a:endParaRPr>
          </a:p>
        </p:txBody>
      </p:sp>
      <p:sp>
        <p:nvSpPr>
          <p:cNvPr id="7" name="矩形 6"/>
          <p:cNvSpPr/>
          <p:nvPr/>
        </p:nvSpPr>
        <p:spPr>
          <a:xfrm>
            <a:off x="3267229" y="866081"/>
            <a:ext cx="902811"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直径</a:t>
            </a:r>
          </a:p>
        </p:txBody>
      </p:sp>
      <p:sp>
        <p:nvSpPr>
          <p:cNvPr id="8" name="矩形 7"/>
          <p:cNvSpPr/>
          <p:nvPr/>
        </p:nvSpPr>
        <p:spPr>
          <a:xfrm>
            <a:off x="3205361" y="2772197"/>
            <a:ext cx="1620957"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表示球心</a:t>
            </a:r>
          </a:p>
        </p:txBody>
      </p:sp>
    </p:spTree>
    <p:extLst>
      <p:ext uri="{BB962C8B-B14F-4D97-AF65-F5344CB8AC3E}">
        <p14:creationId xmlns:p14="http://schemas.microsoft.com/office/powerpoint/2010/main" val="41150030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4">
                                            <p:txEl>
                                              <p:pRg st="0" end="0"/>
                                            </p:txEl>
                                          </p:spTgt>
                                        </p:tgtEl>
                                        <p:attrNameLst>
                                          <p:attrName>style.visibility</p:attrName>
                                        </p:attrNameLst>
                                      </p:cBhvr>
                                      <p:to>
                                        <p:strVal val="visible"/>
                                      </p:to>
                                    </p:set>
                                    <p:animEffect transition="in" filter="blinds(horizontal)">
                                      <p:cBhvr>
                                        <p:cTn id="20" dur="500"/>
                                        <p:tgtEl>
                                          <p:spTgt spid="1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14">
                                            <p:txEl>
                                              <p:pRg st="0" end="0"/>
                                            </p:txEl>
                                          </p:spTgt>
                                        </p:tgtEl>
                                      </p:cBhvr>
                                    </p:animEffect>
                                    <p:set>
                                      <p:cBhvr>
                                        <p:cTn id="34" dur="1" fill="hold">
                                          <p:stCondLst>
                                            <p:cond delay="499"/>
                                          </p:stCondLst>
                                        </p:cTn>
                                        <p:tgtEl>
                                          <p:spTgt spid="14">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14" grpId="0" build="allAtOnce"/>
      <p:bldP spid="2" grpId="0"/>
      <p:bldP spid="2" grpId="1"/>
      <p:bldP spid="7" grpId="0"/>
      <p:bldP spid="7" grpId="1"/>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知识点五　简单组合体</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概念：</a:t>
            </a:r>
            <a:r>
              <a:rPr lang="zh-CN" altLang="zh-CN" sz="2800" kern="100" dirty="0" smtClean="0">
                <a:latin typeface="Times New Roman"/>
                <a:ea typeface="华文细黑"/>
                <a:cs typeface="Times New Roman"/>
              </a:rPr>
              <a:t>由</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组合</a:t>
            </a:r>
            <a:r>
              <a:rPr lang="zh-CN" altLang="zh-CN" sz="2800" kern="100" dirty="0">
                <a:latin typeface="Times New Roman"/>
                <a:ea typeface="华文细黑"/>
                <a:cs typeface="Times New Roman"/>
              </a:rPr>
              <a:t>而成的几何体叫做简单组合体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常见的简单组合体大多是由具有柱、锥、台、球等几何结构特征的物体组成的</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基本形式：一种是由简单</a:t>
            </a:r>
            <a:r>
              <a:rPr lang="zh-CN" altLang="zh-CN" sz="2800" kern="100" dirty="0" smtClean="0">
                <a:latin typeface="Times New Roman"/>
                <a:ea typeface="华文细黑"/>
                <a:cs typeface="Times New Roman"/>
              </a:rPr>
              <a:t>几何体</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而</a:t>
            </a:r>
            <a:r>
              <a:rPr lang="zh-CN" altLang="zh-CN" sz="2800" kern="100" dirty="0">
                <a:latin typeface="Times New Roman"/>
                <a:ea typeface="华文细黑"/>
                <a:cs typeface="Times New Roman"/>
              </a:rPr>
              <a:t>成，另一种是由简单</a:t>
            </a:r>
            <a:r>
              <a:rPr lang="zh-CN" altLang="zh-CN" sz="2800" kern="100" dirty="0" smtClean="0">
                <a:latin typeface="Times New Roman"/>
                <a:ea typeface="华文细黑"/>
                <a:cs typeface="Times New Roman"/>
              </a:rPr>
              <a:t>几何体</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或</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一部分</a:t>
            </a:r>
            <a:r>
              <a:rPr lang="zh-CN" altLang="zh-CN" sz="2800" kern="100" dirty="0">
                <a:latin typeface="Times New Roman"/>
                <a:ea typeface="华文细黑"/>
                <a:cs typeface="Times New Roman"/>
              </a:rPr>
              <a:t>而成</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圆角矩形 9">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2" name="矩形 1"/>
          <p:cNvSpPr/>
          <p:nvPr/>
        </p:nvSpPr>
        <p:spPr>
          <a:xfrm>
            <a:off x="1990750" y="2781722"/>
            <a:ext cx="1256928" cy="523220"/>
          </a:xfrm>
          <a:prstGeom prst="rect">
            <a:avLst/>
          </a:prstGeom>
        </p:spPr>
        <p:txBody>
          <a:bodyPr wrap="square">
            <a:spAutoFit/>
          </a:bodyPr>
          <a:lstStyle/>
          <a:p>
            <a:pPr lvl="0"/>
            <a:r>
              <a:rPr lang="zh-CN" altLang="zh-CN" sz="2800" kern="100" dirty="0" smtClean="0">
                <a:solidFill>
                  <a:srgbClr val="C00000"/>
                </a:solidFill>
                <a:latin typeface="Times New Roman"/>
                <a:ea typeface="华文细黑"/>
                <a:cs typeface="Times New Roman"/>
              </a:rPr>
              <a:t>挖</a:t>
            </a:r>
            <a:r>
              <a:rPr lang="zh-CN" altLang="zh-CN" sz="2800" kern="100" dirty="0">
                <a:solidFill>
                  <a:srgbClr val="C00000"/>
                </a:solidFill>
                <a:latin typeface="Times New Roman"/>
                <a:ea typeface="华文细黑"/>
                <a:cs typeface="Times New Roman"/>
              </a:rPr>
              <a:t>去</a:t>
            </a:r>
            <a:endParaRPr lang="zh-CN" altLang="en-US" dirty="0">
              <a:solidFill>
                <a:srgbClr val="C00000"/>
              </a:solidFill>
            </a:endParaRPr>
          </a:p>
        </p:txBody>
      </p:sp>
      <p:sp>
        <p:nvSpPr>
          <p:cNvPr id="3" name="矩形 2"/>
          <p:cNvSpPr/>
          <p:nvPr/>
        </p:nvSpPr>
        <p:spPr>
          <a:xfrm>
            <a:off x="2144291" y="847031"/>
            <a:ext cx="1980029"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简单几何体</a:t>
            </a:r>
          </a:p>
        </p:txBody>
      </p:sp>
      <p:sp>
        <p:nvSpPr>
          <p:cNvPr id="4" name="矩形 3"/>
          <p:cNvSpPr/>
          <p:nvPr/>
        </p:nvSpPr>
        <p:spPr>
          <a:xfrm>
            <a:off x="5883900" y="2124125"/>
            <a:ext cx="902811"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拼接</a:t>
            </a:r>
          </a:p>
        </p:txBody>
      </p:sp>
      <p:sp>
        <p:nvSpPr>
          <p:cNvPr id="5" name="矩形 4"/>
          <p:cNvSpPr/>
          <p:nvPr/>
        </p:nvSpPr>
        <p:spPr>
          <a:xfrm>
            <a:off x="574358" y="2762672"/>
            <a:ext cx="902811"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截去</a:t>
            </a:r>
          </a:p>
        </p:txBody>
      </p:sp>
    </p:spTree>
    <p:extLst>
      <p:ext uri="{BB962C8B-B14F-4D97-AF65-F5344CB8AC3E}">
        <p14:creationId xmlns:p14="http://schemas.microsoft.com/office/powerpoint/2010/main" val="10407212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4"/>
                                        </p:tgtEl>
                                      </p:cBhvr>
                                    </p:animEffect>
                                    <p:set>
                                      <p:cBhvr>
                                        <p:cTn id="29" dur="1" fill="hold">
                                          <p:stCondLst>
                                            <p:cond delay="499"/>
                                          </p:stCondLst>
                                        </p:cTn>
                                        <p:tgtEl>
                                          <p:spTgt spid="4"/>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 grpId="0"/>
      <p:bldP spid="2" grpId="1"/>
      <p:bldP spid="3" grpId="0"/>
      <p:bldP spid="3" grpId="1"/>
      <p:bldP spid="4" grpId="0"/>
      <p:bldP spid="4" grpId="1"/>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621482"/>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题型一　旋转体的结构特征</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判断下列各命题是否正确：</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圆柱上底面圆上任一点与下底面圆上任一点的连线都是圆柱的母线；</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377999" y="2606677"/>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由圆柱母线的定义知，圆柱的母线应平行于轴</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8" name="矩形 7"/>
          <p:cNvSpPr/>
          <p:nvPr/>
        </p:nvSpPr>
        <p:spPr>
          <a:xfrm>
            <a:off x="377999" y="3301719"/>
            <a:ext cx="11412000" cy="13331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一直角梯形绕下底所在直线旋转一周，所形成的曲面围成的几何体是圆台；</a:t>
            </a:r>
            <a:endParaRPr lang="zh-CN" altLang="zh-CN" sz="2800" kern="100" dirty="0">
              <a:effectLst/>
              <a:latin typeface="宋体"/>
              <a:cs typeface="Courier New"/>
            </a:endParaRPr>
          </a:p>
        </p:txBody>
      </p:sp>
      <p:sp>
        <p:nvSpPr>
          <p:cNvPr id="13" name="矩形 12"/>
          <p:cNvSpPr/>
          <p:nvPr/>
        </p:nvSpPr>
        <p:spPr>
          <a:xfrm>
            <a:off x="377998" y="4644405"/>
            <a:ext cx="9000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直</a:t>
            </a:r>
            <a:r>
              <a:rPr lang="zh-CN" altLang="zh-CN" sz="2800" kern="100" spc="-100" dirty="0">
                <a:latin typeface="Times New Roman"/>
                <a:ea typeface="华文细黑"/>
                <a:cs typeface="Times New Roman"/>
              </a:rPr>
              <a:t>角梯形绕下底所在直线旋转一周所形成的几何体是由一个圆柱与一个圆锥组成的简单组合体，如图所示</a:t>
            </a:r>
            <a:r>
              <a:rPr lang="en-US" altLang="zh-CN" sz="2800" kern="100" spc="-100" dirty="0">
                <a:latin typeface="Times New Roman"/>
                <a:ea typeface="华文细黑"/>
                <a:cs typeface="Courier New"/>
              </a:rPr>
              <a:t>.</a:t>
            </a:r>
            <a:endParaRPr lang="zh-CN" altLang="zh-CN" sz="2800" kern="100" spc="-100" dirty="0">
              <a:effectLst/>
              <a:latin typeface="宋体"/>
              <a:cs typeface="Courier New"/>
            </a:endParaRPr>
          </a:p>
        </p:txBody>
      </p:sp>
      <p:pic>
        <p:nvPicPr>
          <p:cNvPr id="15" name="图片 14" descr="F:\2016赵瑊\同步\数学\创新 人A必修2\word\RJ1-42.T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17099" y="4417913"/>
            <a:ext cx="2372900" cy="1604169"/>
          </a:xfrm>
          <a:prstGeom prst="rect">
            <a:avLst/>
          </a:prstGeom>
          <a:noFill/>
          <a:ln>
            <a:noFill/>
          </a:ln>
        </p:spPr>
      </p:pic>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par>
                                <p:cTn id="13" presetID="3" presetClass="entr" presetSubtype="1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7">
                                            <p:txEl>
                                              <p:pRg st="0" end="0"/>
                                            </p:txEl>
                                          </p:spTgt>
                                        </p:tgtEl>
                                      </p:cBhvr>
                                    </p:animEffect>
                                    <p:set>
                                      <p:cBhvr>
                                        <p:cTn id="20" dur="1" fill="hold">
                                          <p:stCondLst>
                                            <p:cond delay="499"/>
                                          </p:stCondLst>
                                        </p:cTn>
                                        <p:tgtEl>
                                          <p:spTgt spid="7">
                                            <p:txEl>
                                              <p:pRg st="0" end="0"/>
                                            </p:txEl>
                                          </p:spTgt>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13"/>
                                        </p:tgtEl>
                                      </p:cBhvr>
                                    </p:animEffect>
                                    <p:set>
                                      <p:cBhvr>
                                        <p:cTn id="23" dur="1" fill="hold">
                                          <p:stCondLst>
                                            <p:cond delay="499"/>
                                          </p:stCondLst>
                                        </p:cTn>
                                        <p:tgtEl>
                                          <p:spTgt spid="13"/>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5"/>
                                        </p:tgtEl>
                                      </p:cBhvr>
                                    </p:animEffect>
                                    <p:set>
                                      <p:cBhvr>
                                        <p:cTn id="26"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7" grpId="0" build="allAtOnce"/>
      <p:bldP spid="13" grpId="0"/>
      <p:bldP spid="13"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2753</TotalTime>
  <Words>778</Words>
  <Application>Microsoft Office PowerPoint</Application>
  <PresentationFormat>自定义</PresentationFormat>
  <Paragraphs>207</Paragraphs>
  <Slides>30</Slides>
  <Notes>0</Notes>
  <HiddenSlides>7</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32"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1838</cp:revision>
  <dcterms:created xsi:type="dcterms:W3CDTF">2014-10-15T07:25:01Z</dcterms:created>
  <dcterms:modified xsi:type="dcterms:W3CDTF">2016-07-21T06:27:16Z</dcterms:modified>
</cp:coreProperties>
</file>