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12" r:id="rId6"/>
    <p:sldId id="541" r:id="rId7"/>
    <p:sldId id="514" r:id="rId8"/>
    <p:sldId id="278" r:id="rId9"/>
    <p:sldId id="503" r:id="rId10"/>
    <p:sldId id="542" r:id="rId11"/>
    <p:sldId id="309" r:id="rId12"/>
    <p:sldId id="457" r:id="rId13"/>
    <p:sldId id="459" r:id="rId14"/>
    <p:sldId id="534" r:id="rId15"/>
    <p:sldId id="461" r:id="rId16"/>
    <p:sldId id="462" r:id="rId17"/>
    <p:sldId id="504" r:id="rId18"/>
    <p:sldId id="535" r:id="rId19"/>
    <p:sldId id="465" r:id="rId20"/>
    <p:sldId id="466" r:id="rId21"/>
    <p:sldId id="468" r:id="rId22"/>
    <p:sldId id="538" r:id="rId23"/>
    <p:sldId id="543" r:id="rId24"/>
    <p:sldId id="539" r:id="rId25"/>
    <p:sldId id="537" r:id="rId26"/>
    <p:sldId id="544" r:id="rId27"/>
    <p:sldId id="482" r:id="rId28"/>
    <p:sldId id="361" r:id="rId29"/>
    <p:sldId id="424" r:id="rId30"/>
    <p:sldId id="447" r:id="rId31"/>
    <p:sldId id="448" r:id="rId32"/>
    <p:sldId id="423" r:id="rId33"/>
    <p:sldId id="475" r:id="rId34"/>
    <p:sldId id="451" r:id="rId35"/>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6" autoAdjust="0"/>
    <p:restoredTop sz="94861" autoAdjust="0"/>
  </p:normalViewPr>
  <p:slideViewPr>
    <p:cSldViewPr>
      <p:cViewPr>
        <p:scale>
          <a:sx n="100" d="100"/>
          <a:sy n="100" d="100"/>
        </p:scale>
        <p:origin x="-1092" y="-23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image" Target="../media/image37.emf"/><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image" Target="../media/image43.emf"/><Relationship Id="rId4" Type="http://schemas.openxmlformats.org/officeDocument/2006/relationships/image" Target="../media/image46.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image" Target="../media/image52.emf"/><Relationship Id="rId4" Type="http://schemas.openxmlformats.org/officeDocument/2006/relationships/image" Target="../media/image55.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wmf"/><Relationship Id="rId1" Type="http://schemas.openxmlformats.org/officeDocument/2006/relationships/image" Target="../media/image56.emf"/><Relationship Id="rId4" Type="http://schemas.openxmlformats.org/officeDocument/2006/relationships/image" Target="../media/image5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 Id="rId5" Type="http://schemas.openxmlformats.org/officeDocument/2006/relationships/image" Target="../media/image21.emf"/><Relationship Id="rId4"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wmf"/><Relationship Id="rId1" Type="http://schemas.openxmlformats.org/officeDocument/2006/relationships/image" Target="../media/image24.emf"/><Relationship Id="rId4" Type="http://schemas.openxmlformats.org/officeDocument/2006/relationships/image" Target="../media/image2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1.xml"/><Relationship Id="rId7" Type="http://schemas.openxmlformats.org/officeDocument/2006/relationships/oleObject" Target="../embeddings/oleObject5.bin"/><Relationship Id="rId12" Type="http://schemas.openxmlformats.org/officeDocument/2006/relationships/image" Target="../media/image11.e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9.emf"/><Relationship Id="rId11" Type="http://schemas.openxmlformats.org/officeDocument/2006/relationships/package" Target="../embeddings/Microsoft_Word___6.docx"/><Relationship Id="rId5" Type="http://schemas.openxmlformats.org/officeDocument/2006/relationships/package" Target="../embeddings/Microsoft_Word___4.docx"/><Relationship Id="rId10" Type="http://schemas.openxmlformats.org/officeDocument/2006/relationships/oleObject" Target="../embeddings/oleObject6.bin"/><Relationship Id="rId4" Type="http://schemas.openxmlformats.org/officeDocument/2006/relationships/oleObject" Target="../embeddings/oleObject4.bin"/><Relationship Id="rId9" Type="http://schemas.openxmlformats.org/officeDocument/2006/relationships/image" Target="../media/image10.emf"/></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4.emf"/><Relationship Id="rId13" Type="http://schemas.openxmlformats.org/officeDocument/2006/relationships/image" Target="file:///F:\2016&#36213;&#29770;\&#21516;&#27493;\&#25968;&#23398;\&#21019;&#26032;%20&#20154;A&#24517;&#20462;2\word\RJ1-152.TIF" TargetMode="External"/><Relationship Id="rId3" Type="http://schemas.openxmlformats.org/officeDocument/2006/relationships/oleObject" Target="../embeddings/oleObject7.bin"/><Relationship Id="rId7" Type="http://schemas.openxmlformats.org/officeDocument/2006/relationships/package" Target="../embeddings/Microsoft_Word___8.docx"/><Relationship Id="rId12"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8.bin"/><Relationship Id="rId11" Type="http://schemas.openxmlformats.org/officeDocument/2006/relationships/image" Target="../media/image15.emf"/><Relationship Id="rId5" Type="http://schemas.openxmlformats.org/officeDocument/2006/relationships/image" Target="../media/image13.emf"/><Relationship Id="rId10" Type="http://schemas.openxmlformats.org/officeDocument/2006/relationships/package" Target="../embeddings/Microsoft_Word___9.docx"/><Relationship Id="rId4" Type="http://schemas.openxmlformats.org/officeDocument/2006/relationships/package" Target="../embeddings/Microsoft_Word___7.docx"/><Relationship Id="rId9"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7.emf"/><Relationship Id="rId13" Type="http://schemas.openxmlformats.org/officeDocument/2006/relationships/package" Target="../embeddings/Microsoft_Word___12.docx"/><Relationship Id="rId18" Type="http://schemas.openxmlformats.org/officeDocument/2006/relationships/oleObject" Target="../embeddings/oleObject14.bin"/><Relationship Id="rId3" Type="http://schemas.openxmlformats.org/officeDocument/2006/relationships/slide" Target="slide15.xml"/><Relationship Id="rId7" Type="http://schemas.openxmlformats.org/officeDocument/2006/relationships/package" Target="../embeddings/Microsoft_Word___10.docx"/><Relationship Id="rId12" Type="http://schemas.openxmlformats.org/officeDocument/2006/relationships/oleObject" Target="../embeddings/oleObject12.bin"/><Relationship Id="rId17" Type="http://schemas.openxmlformats.org/officeDocument/2006/relationships/image" Target="../media/image20.emf"/><Relationship Id="rId2" Type="http://schemas.openxmlformats.org/officeDocument/2006/relationships/slideLayout" Target="../slideLayouts/slideLayout1.xml"/><Relationship Id="rId16" Type="http://schemas.openxmlformats.org/officeDocument/2006/relationships/package" Target="../embeddings/Microsoft_Word___13.docx"/><Relationship Id="rId20" Type="http://schemas.openxmlformats.org/officeDocument/2006/relationships/image" Target="../media/image21.emf"/><Relationship Id="rId1" Type="http://schemas.openxmlformats.org/officeDocument/2006/relationships/vmlDrawing" Target="../drawings/vmlDrawing5.vml"/><Relationship Id="rId6" Type="http://schemas.openxmlformats.org/officeDocument/2006/relationships/oleObject" Target="../embeddings/oleObject10.bin"/><Relationship Id="rId11" Type="http://schemas.openxmlformats.org/officeDocument/2006/relationships/image" Target="../media/image18.emf"/><Relationship Id="rId5" Type="http://schemas.openxmlformats.org/officeDocument/2006/relationships/image" Target="file:///F:\2016&#36213;&#29770;\&#21516;&#27493;\&#25968;&#23398;\&#21019;&#26032;%20&#20154;A&#24517;&#20462;2\word\RJ1-153.TIF" TargetMode="External"/><Relationship Id="rId15" Type="http://schemas.openxmlformats.org/officeDocument/2006/relationships/oleObject" Target="../embeddings/oleObject13.bin"/><Relationship Id="rId10" Type="http://schemas.openxmlformats.org/officeDocument/2006/relationships/package" Target="../embeddings/Microsoft_Word___11.docx"/><Relationship Id="rId19" Type="http://schemas.openxmlformats.org/officeDocument/2006/relationships/package" Target="../embeddings/Microsoft_Word___14.docx"/><Relationship Id="rId4" Type="http://schemas.openxmlformats.org/officeDocument/2006/relationships/image" Target="../media/image22.png"/><Relationship Id="rId9" Type="http://schemas.openxmlformats.org/officeDocument/2006/relationships/oleObject" Target="../embeddings/oleObject11.bin"/><Relationship Id="rId14" Type="http://schemas.openxmlformats.org/officeDocument/2006/relationships/image" Target="../media/image19.emf"/></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package" Target="../embeddings/Microsoft_Word___17.docx"/><Relationship Id="rId3" Type="http://schemas.openxmlformats.org/officeDocument/2006/relationships/image" Target="../media/image28.png"/><Relationship Id="rId7" Type="http://schemas.openxmlformats.org/officeDocument/2006/relationships/oleObject" Target="../embeddings/oleObject16.bin"/><Relationship Id="rId12"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24.emf"/><Relationship Id="rId11" Type="http://schemas.openxmlformats.org/officeDocument/2006/relationships/image" Target="../media/image26.emf"/><Relationship Id="rId5" Type="http://schemas.openxmlformats.org/officeDocument/2006/relationships/package" Target="../embeddings/Microsoft_Word___15.docx"/><Relationship Id="rId10" Type="http://schemas.openxmlformats.org/officeDocument/2006/relationships/package" Target="../embeddings/Microsoft_Word___16.docx"/><Relationship Id="rId4" Type="http://schemas.openxmlformats.org/officeDocument/2006/relationships/oleObject" Target="../embeddings/oleObject15.bin"/><Relationship Id="rId9" Type="http://schemas.openxmlformats.org/officeDocument/2006/relationships/oleObject" Target="../embeddings/oleObject17.bin"/><Relationship Id="rId14" Type="http://schemas.openxmlformats.org/officeDocument/2006/relationships/image" Target="../media/image27.emf"/></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29.emf"/><Relationship Id="rId5" Type="http://schemas.openxmlformats.org/officeDocument/2006/relationships/package" Target="../embeddings/Microsoft_Word___18.docx"/><Relationship Id="rId4" Type="http://schemas.openxmlformats.org/officeDocument/2006/relationships/oleObject" Target="../embeddings/oleObject19.bin"/></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image" Target="../media/image31.e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package" Target="../embeddings/Microsoft_Word___19.docx"/><Relationship Id="rId5" Type="http://schemas.openxmlformats.org/officeDocument/2006/relationships/oleObject" Target="../embeddings/oleObject20.bin"/><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oleObject" Target="../embeddings/oleObject21.bin"/><Relationship Id="rId7" Type="http://schemas.openxmlformats.org/officeDocument/2006/relationships/image" Target="../media/image36.w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22.bin"/><Relationship Id="rId5" Type="http://schemas.openxmlformats.org/officeDocument/2006/relationships/image" Target="../media/image35.emf"/><Relationship Id="rId4" Type="http://schemas.openxmlformats.org/officeDocument/2006/relationships/package" Target="../embeddings/Microsoft_Word___20.docx"/><Relationship Id="rId9" Type="http://schemas.openxmlformats.org/officeDocument/2006/relationships/slide" Target="slide24.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22.docx"/><Relationship Id="rId13" Type="http://schemas.openxmlformats.org/officeDocument/2006/relationships/oleObject" Target="../embeddings/oleObject26.bin"/><Relationship Id="rId18" Type="http://schemas.openxmlformats.org/officeDocument/2006/relationships/image" Target="../media/image42.wmf"/><Relationship Id="rId3" Type="http://schemas.openxmlformats.org/officeDocument/2006/relationships/slide" Target="slide24.xml"/><Relationship Id="rId7" Type="http://schemas.openxmlformats.org/officeDocument/2006/relationships/oleObject" Target="../embeddings/oleObject24.bin"/><Relationship Id="rId12" Type="http://schemas.openxmlformats.org/officeDocument/2006/relationships/image" Target="../media/image39.emf"/><Relationship Id="rId17" Type="http://schemas.openxmlformats.org/officeDocument/2006/relationships/oleObject" Target="../embeddings/oleObject28.bin"/><Relationship Id="rId2" Type="http://schemas.openxmlformats.org/officeDocument/2006/relationships/slideLayout" Target="../slideLayouts/slideLayout1.xml"/><Relationship Id="rId16" Type="http://schemas.openxmlformats.org/officeDocument/2006/relationships/image" Target="../media/image41.wmf"/><Relationship Id="rId1" Type="http://schemas.openxmlformats.org/officeDocument/2006/relationships/vmlDrawing" Target="../drawings/vmlDrawing10.vml"/><Relationship Id="rId6" Type="http://schemas.openxmlformats.org/officeDocument/2006/relationships/image" Target="../media/image37.emf"/><Relationship Id="rId11" Type="http://schemas.openxmlformats.org/officeDocument/2006/relationships/package" Target="../embeddings/Microsoft_Word___23.docx"/><Relationship Id="rId5" Type="http://schemas.openxmlformats.org/officeDocument/2006/relationships/package" Target="../embeddings/Microsoft_Word___21.docx"/><Relationship Id="rId15" Type="http://schemas.openxmlformats.org/officeDocument/2006/relationships/oleObject" Target="../embeddings/oleObject27.bin"/><Relationship Id="rId10" Type="http://schemas.openxmlformats.org/officeDocument/2006/relationships/oleObject" Target="../embeddings/oleObject25.bin"/><Relationship Id="rId4" Type="http://schemas.openxmlformats.org/officeDocument/2006/relationships/oleObject" Target="../embeddings/oleObject23.bin"/><Relationship Id="rId9" Type="http://schemas.openxmlformats.org/officeDocument/2006/relationships/image" Target="../media/image38.emf"/><Relationship Id="rId14" Type="http://schemas.openxmlformats.org/officeDocument/2006/relationships/image" Target="../media/image40.wmf"/></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30.bin"/><Relationship Id="rId13" Type="http://schemas.openxmlformats.org/officeDocument/2006/relationships/image" Target="../media/image45.emf"/><Relationship Id="rId3" Type="http://schemas.openxmlformats.org/officeDocument/2006/relationships/oleObject" Target="../embeddings/oleObject29.bin"/><Relationship Id="rId7" Type="http://schemas.openxmlformats.org/officeDocument/2006/relationships/image" Target="../media/image47.png"/><Relationship Id="rId12" Type="http://schemas.openxmlformats.org/officeDocument/2006/relationships/package" Target="../embeddings/Microsoft_Word___26.docx"/><Relationship Id="rId2" Type="http://schemas.openxmlformats.org/officeDocument/2006/relationships/slideLayout" Target="../slideLayouts/slideLayout1.xml"/><Relationship Id="rId16" Type="http://schemas.openxmlformats.org/officeDocument/2006/relationships/image" Target="../media/image46.emf"/><Relationship Id="rId1" Type="http://schemas.openxmlformats.org/officeDocument/2006/relationships/vmlDrawing" Target="../drawings/vmlDrawing11.vml"/><Relationship Id="rId6" Type="http://schemas.openxmlformats.org/officeDocument/2006/relationships/slide" Target="slide27.xml"/><Relationship Id="rId11" Type="http://schemas.openxmlformats.org/officeDocument/2006/relationships/oleObject" Target="../embeddings/oleObject31.bin"/><Relationship Id="rId5" Type="http://schemas.openxmlformats.org/officeDocument/2006/relationships/image" Target="../media/image43.emf"/><Relationship Id="rId15" Type="http://schemas.openxmlformats.org/officeDocument/2006/relationships/package" Target="../embeddings/Microsoft_Word___27.docx"/><Relationship Id="rId10" Type="http://schemas.openxmlformats.org/officeDocument/2006/relationships/image" Target="../media/image44.emf"/><Relationship Id="rId4" Type="http://schemas.openxmlformats.org/officeDocument/2006/relationships/package" Target="../embeddings/Microsoft_Word___24.docx"/><Relationship Id="rId9" Type="http://schemas.openxmlformats.org/officeDocument/2006/relationships/package" Target="../embeddings/Microsoft_Word___25.docx"/><Relationship Id="rId14" Type="http://schemas.openxmlformats.org/officeDocument/2006/relationships/oleObject" Target="../embeddings/oleObject32.bin"/></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33.bin"/><Relationship Id="rId13" Type="http://schemas.openxmlformats.org/officeDocument/2006/relationships/image" Target="../media/image49.emf"/><Relationship Id="rId3" Type="http://schemas.openxmlformats.org/officeDocument/2006/relationships/slide" Target="slide28.xml"/><Relationship Id="rId7" Type="http://schemas.openxmlformats.org/officeDocument/2006/relationships/slide" Target="slide32.xml"/><Relationship Id="rId12" Type="http://schemas.openxmlformats.org/officeDocument/2006/relationships/package" Target="../embeddings/Microsoft_Word___29.docx"/><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31.xml"/><Relationship Id="rId11" Type="http://schemas.openxmlformats.org/officeDocument/2006/relationships/oleObject" Target="../embeddings/oleObject34.bin"/><Relationship Id="rId5" Type="http://schemas.openxmlformats.org/officeDocument/2006/relationships/slide" Target="slide30.xml"/><Relationship Id="rId10" Type="http://schemas.openxmlformats.org/officeDocument/2006/relationships/image" Target="../media/image48.emf"/><Relationship Id="rId4" Type="http://schemas.openxmlformats.org/officeDocument/2006/relationships/slide" Target="slide29.xml"/><Relationship Id="rId9" Type="http://schemas.openxmlformats.org/officeDocument/2006/relationships/package" Target="../embeddings/Microsoft_Word___28.docx"/></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7" Type="http://schemas.openxmlformats.org/officeDocument/2006/relationships/image" Target="../media/image50.png"/><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8.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7" Type="http://schemas.openxmlformats.org/officeDocument/2006/relationships/image" Target="../media/image51.png"/><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53.emf"/><Relationship Id="rId18" Type="http://schemas.openxmlformats.org/officeDocument/2006/relationships/package" Target="../embeddings/Microsoft_Word___33.docx"/><Relationship Id="rId3" Type="http://schemas.openxmlformats.org/officeDocument/2006/relationships/oleObject" Target="../embeddings/oleObject35.bin"/><Relationship Id="rId7" Type="http://schemas.openxmlformats.org/officeDocument/2006/relationships/slide" Target="slide29.xml"/><Relationship Id="rId12" Type="http://schemas.openxmlformats.org/officeDocument/2006/relationships/package" Target="../embeddings/Microsoft_Word___31.docx"/><Relationship Id="rId17" Type="http://schemas.openxmlformats.org/officeDocument/2006/relationships/oleObject" Target="../embeddings/oleObject38.bin"/><Relationship Id="rId2" Type="http://schemas.openxmlformats.org/officeDocument/2006/relationships/slideLayout" Target="../slideLayouts/slideLayout1.xml"/><Relationship Id="rId16" Type="http://schemas.openxmlformats.org/officeDocument/2006/relationships/image" Target="../media/image54.emf"/><Relationship Id="rId1" Type="http://schemas.openxmlformats.org/officeDocument/2006/relationships/vmlDrawing" Target="../drawings/vmlDrawing13.vml"/><Relationship Id="rId6" Type="http://schemas.openxmlformats.org/officeDocument/2006/relationships/slide" Target="slide28.xml"/><Relationship Id="rId11" Type="http://schemas.openxmlformats.org/officeDocument/2006/relationships/oleObject" Target="../embeddings/oleObject36.bin"/><Relationship Id="rId5" Type="http://schemas.openxmlformats.org/officeDocument/2006/relationships/image" Target="../media/image52.emf"/><Relationship Id="rId15" Type="http://schemas.openxmlformats.org/officeDocument/2006/relationships/package" Target="../embeddings/Microsoft_Word___32.docx"/><Relationship Id="rId10" Type="http://schemas.openxmlformats.org/officeDocument/2006/relationships/slide" Target="slide32.xml"/><Relationship Id="rId19" Type="http://schemas.openxmlformats.org/officeDocument/2006/relationships/image" Target="../media/image55.emf"/><Relationship Id="rId4" Type="http://schemas.openxmlformats.org/officeDocument/2006/relationships/package" Target="../embeddings/Microsoft_Word___30.docx"/><Relationship Id="rId9" Type="http://schemas.openxmlformats.org/officeDocument/2006/relationships/slide" Target="slide31.xml"/><Relationship Id="rId14" Type="http://schemas.openxmlformats.org/officeDocument/2006/relationships/oleObject" Target="../embeddings/oleObject37.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40.bin"/><Relationship Id="rId13" Type="http://schemas.openxmlformats.org/officeDocument/2006/relationships/oleObject" Target="../embeddings/oleObject42.bin"/><Relationship Id="rId18" Type="http://schemas.openxmlformats.org/officeDocument/2006/relationships/slide" Target="slide30.xml"/><Relationship Id="rId3" Type="http://schemas.openxmlformats.org/officeDocument/2006/relationships/oleObject" Target="../embeddings/oleObject39.bin"/><Relationship Id="rId7" Type="http://schemas.openxmlformats.org/officeDocument/2006/relationships/image" Target="file:///F:\2016&#36213;&#29770;\&#21516;&#27493;\&#25968;&#23398;\&#21019;&#26032;%20&#20154;A&#24517;&#20462;2\word\4A.TIF" TargetMode="External"/><Relationship Id="rId12" Type="http://schemas.openxmlformats.org/officeDocument/2006/relationships/image" Target="../media/image58.emf"/><Relationship Id="rId17" Type="http://schemas.openxmlformats.org/officeDocument/2006/relationships/slide" Target="slide29.xml"/><Relationship Id="rId2" Type="http://schemas.openxmlformats.org/officeDocument/2006/relationships/slideLayout" Target="../slideLayouts/slideLayout1.xml"/><Relationship Id="rId16" Type="http://schemas.openxmlformats.org/officeDocument/2006/relationships/slide" Target="slide28.xml"/><Relationship Id="rId20" Type="http://schemas.openxmlformats.org/officeDocument/2006/relationships/slide" Target="slide32.xml"/><Relationship Id="rId1" Type="http://schemas.openxmlformats.org/officeDocument/2006/relationships/vmlDrawing" Target="../drawings/vmlDrawing14.vml"/><Relationship Id="rId6" Type="http://schemas.openxmlformats.org/officeDocument/2006/relationships/image" Target="../media/image60.png"/><Relationship Id="rId11" Type="http://schemas.openxmlformats.org/officeDocument/2006/relationships/package" Target="../embeddings/Microsoft_Word___35.docx"/><Relationship Id="rId5" Type="http://schemas.openxmlformats.org/officeDocument/2006/relationships/image" Target="../media/image56.emf"/><Relationship Id="rId15" Type="http://schemas.openxmlformats.org/officeDocument/2006/relationships/image" Target="../media/image59.emf"/><Relationship Id="rId10" Type="http://schemas.openxmlformats.org/officeDocument/2006/relationships/oleObject" Target="../embeddings/oleObject41.bin"/><Relationship Id="rId19" Type="http://schemas.openxmlformats.org/officeDocument/2006/relationships/slide" Target="slide31.xml"/><Relationship Id="rId4" Type="http://schemas.openxmlformats.org/officeDocument/2006/relationships/package" Target="../embeddings/Microsoft_Word___34.docx"/><Relationship Id="rId9" Type="http://schemas.openxmlformats.org/officeDocument/2006/relationships/image" Target="../media/image57.wmf"/><Relationship Id="rId14" Type="http://schemas.openxmlformats.org/officeDocument/2006/relationships/package" Target="../embeddings/Microsoft_Word___36.docx"/></Relationships>
</file>

<file path=ppt/slides/_rels/slide3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slide" Target="slide3.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package" Target="../embeddings/Microsoft_Word___1.docx"/><Relationship Id="rId4" Type="http://schemas.openxmlformats.org/officeDocument/2006/relationships/oleObject" Target="../embeddings/oleObject1.bin"/><Relationship Id="rId9"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 Target="slide10.xml"/><Relationship Id="rId7" Type="http://schemas.openxmlformats.org/officeDocument/2006/relationships/image" Target="../media/image7.e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1.xml"/><Relationship Id="rId9" Type="http://schemas.openxmlformats.org/officeDocument/2006/relationships/image" Target="file:///F:\2016&#36213;&#29770;\&#21516;&#27493;\&#25968;&#23398;\&#21019;&#26032;%20&#20154;A&#24517;&#20462;2\word\RJ1-151.TI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372666" y="2277666"/>
            <a:ext cx="50215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i="1" dirty="0">
                <a:solidFill>
                  <a:srgbClr val="F79646">
                    <a:lumMod val="75000"/>
                  </a:srgbClr>
                </a:solidFill>
                <a:latin typeface="Times New Roman" pitchFamily="18" charset="0"/>
                <a:ea typeface="微软雅黑" pitchFamily="34" charset="-122"/>
                <a:cs typeface="Times New Roman" pitchFamily="18" charset="0"/>
              </a:rPr>
              <a:t>第一章　</a:t>
            </a:r>
            <a:r>
              <a:rPr lang="en-US" altLang="zh-CN" sz="1600" i="1" dirty="0">
                <a:solidFill>
                  <a:srgbClr val="F79646">
                    <a:lumMod val="75000"/>
                  </a:srgbClr>
                </a:solidFill>
                <a:latin typeface="Times New Roman" pitchFamily="18" charset="0"/>
                <a:ea typeface="微软雅黑" pitchFamily="34" charset="-122"/>
                <a:cs typeface="Times New Roman" pitchFamily="18" charset="0"/>
              </a:rPr>
              <a:t>§</a:t>
            </a:r>
            <a:r>
              <a:rPr lang="en-US" altLang="zh-CN" sz="1600" i="1" dirty="0" smtClean="0">
                <a:solidFill>
                  <a:srgbClr val="F79646">
                    <a:lumMod val="75000"/>
                  </a:srgbClr>
                </a:solidFill>
                <a:latin typeface="Times New Roman" pitchFamily="18" charset="0"/>
                <a:ea typeface="微软雅黑" pitchFamily="34" charset="-122"/>
                <a:cs typeface="Times New Roman" pitchFamily="18" charset="0"/>
              </a:rPr>
              <a:t>1.3</a:t>
            </a:r>
            <a:r>
              <a:rPr lang="zh-CN" altLang="en-US" sz="1600" i="1" dirty="0">
                <a:solidFill>
                  <a:srgbClr val="F79646">
                    <a:lumMod val="75000"/>
                  </a:srgbClr>
                </a:solidFill>
                <a:latin typeface="Times New Roman" pitchFamily="18" charset="0"/>
                <a:ea typeface="微软雅黑" pitchFamily="34" charset="-122"/>
                <a:cs typeface="Times New Roman" pitchFamily="18" charset="0"/>
              </a:rPr>
              <a:t>　空间几何体</a:t>
            </a:r>
            <a:r>
              <a:rPr lang="zh-CN" altLang="en-US" sz="1600" i="1" dirty="0" smtClean="0">
                <a:solidFill>
                  <a:srgbClr val="F79646">
                    <a:lumMod val="75000"/>
                  </a:srgbClr>
                </a:solidFill>
                <a:latin typeface="Times New Roman" pitchFamily="18" charset="0"/>
                <a:ea typeface="微软雅黑" pitchFamily="34" charset="-122"/>
                <a:cs typeface="Times New Roman" pitchFamily="18" charset="0"/>
              </a:rPr>
              <a:t>的表面积与体积</a:t>
            </a:r>
            <a:endParaRPr lang="zh-CN" altLang="en-US" sz="1600" i="1" dirty="0">
              <a:solidFill>
                <a:srgbClr val="F79646">
                  <a:lumMod val="75000"/>
                </a:srgbClr>
              </a:solidFill>
              <a:latin typeface="Times New Roman" pitchFamily="18" charset="0"/>
              <a:cs typeface="Times New Roman" pitchFamily="18" charset="0"/>
            </a:endParaRPr>
          </a:p>
        </p:txBody>
      </p:sp>
      <p:sp>
        <p:nvSpPr>
          <p:cNvPr id="7" name="TextBox 6"/>
          <p:cNvSpPr txBox="1"/>
          <p:nvPr/>
        </p:nvSpPr>
        <p:spPr>
          <a:xfrm>
            <a:off x="372666" y="2711406"/>
            <a:ext cx="11665295" cy="861774"/>
          </a:xfrm>
          <a:prstGeom prst="rect">
            <a:avLst/>
          </a:prstGeom>
          <a:noFill/>
        </p:spPr>
        <p:txBody>
          <a:bodyPr wrap="square" rtlCol="0">
            <a:spAutoFit/>
          </a:bodyPr>
          <a:lstStyle/>
          <a:p>
            <a:r>
              <a:rPr lang="en-US"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1.3.1</a:t>
            </a:r>
            <a:r>
              <a:rPr lang="zh-CN" altLang="en-US"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柱体</a:t>
            </a:r>
            <a:r>
              <a:rPr lang="zh-CN" altLang="en-US" sz="5000" b="1" spc="-90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锥体</a:t>
            </a:r>
            <a:r>
              <a:rPr lang="zh-CN" altLang="en-US" sz="5000" b="1" spc="-90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台体的表面积与体积</a:t>
            </a:r>
          </a:p>
        </p:txBody>
      </p:sp>
      <p:pic>
        <p:nvPicPr>
          <p:cNvPr id="11" name="Picture 2" descr="C:\Users\Administrator\Desktop\创新图片\数学创新 2-1\2771897_58.jpg"/>
          <p:cNvPicPr>
            <a:picLocks noChangeAspect="1" noChangeArrowheads="1"/>
          </p:cNvPicPr>
          <p:nvPr/>
        </p:nvPicPr>
        <p:blipFill rotWithShape="1">
          <a:blip r:embed="rId2">
            <a:extLst>
              <a:ext uri="{28A0092B-C50C-407E-A947-70E740481C1C}">
                <a14:useLocalDpi xmlns:a14="http://schemas.microsoft.com/office/drawing/2010/main" val="0"/>
              </a:ext>
            </a:extLst>
          </a:blip>
          <a:srcRect r="10122" b="10091"/>
          <a:stretch/>
        </p:blipFill>
        <p:spPr bwMode="auto">
          <a:xfrm>
            <a:off x="9263558" y="4587949"/>
            <a:ext cx="2926855" cy="2271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0" name="矩形 9"/>
          <p:cNvSpPr/>
          <p:nvPr/>
        </p:nvSpPr>
        <p:spPr>
          <a:xfrm>
            <a:off x="381363"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O</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同理</a:t>
            </a:r>
            <a:r>
              <a:rPr lang="en-US" altLang="zh-CN" sz="2800" i="1" kern="100" dirty="0">
                <a:latin typeface="Times New Roman"/>
                <a:ea typeface="华文细黑"/>
                <a:cs typeface="Courier New"/>
              </a:rPr>
              <a:t>OM</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2</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2272044"/>
              </p:ext>
            </p:extLst>
          </p:nvPr>
        </p:nvGraphicFramePr>
        <p:xfrm>
          <a:off x="504825" y="1676400"/>
          <a:ext cx="8791575" cy="552450"/>
        </p:xfrm>
        <a:graphic>
          <a:graphicData uri="http://schemas.openxmlformats.org/presentationml/2006/ole">
            <mc:AlternateContent xmlns:mc="http://schemas.openxmlformats.org/markup-compatibility/2006">
              <mc:Choice xmlns:v="urn:schemas-microsoft-com:vml" Requires="v">
                <p:oleObj spid="_x0000_s113368" name="文档" r:id="rId5" imgW="8796418" imgH="552475" progId="Word.Document.12">
                  <p:embed/>
                </p:oleObj>
              </mc:Choice>
              <mc:Fallback>
                <p:oleObj name="文档" r:id="rId5" imgW="8796418" imgH="552475" progId="Word.Document.12">
                  <p:embed/>
                  <p:pic>
                    <p:nvPicPr>
                      <p:cNvPr id="0" name="对象 1"/>
                      <p:cNvPicPr>
                        <a:picLocks noChangeAspect="1" noChangeArrowheads="1"/>
                      </p:cNvPicPr>
                      <p:nvPr/>
                    </p:nvPicPr>
                    <p:blipFill>
                      <a:blip r:embed="rId6"/>
                      <a:srcRect/>
                      <a:stretch>
                        <a:fillRect/>
                      </a:stretch>
                    </p:blipFill>
                    <p:spPr bwMode="auto">
                      <a:xfrm>
                        <a:off x="504825" y="1676400"/>
                        <a:ext cx="87915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444259463"/>
              </p:ext>
            </p:extLst>
          </p:nvPr>
        </p:nvGraphicFramePr>
        <p:xfrm>
          <a:off x="504825" y="2493690"/>
          <a:ext cx="6810375" cy="552450"/>
        </p:xfrm>
        <a:graphic>
          <a:graphicData uri="http://schemas.openxmlformats.org/presentationml/2006/ole">
            <mc:AlternateContent xmlns:mc="http://schemas.openxmlformats.org/markup-compatibility/2006">
              <mc:Choice xmlns:v="urn:schemas-microsoft-com:vml" Requires="v">
                <p:oleObj spid="_x0000_s113369" name="文档" r:id="rId8" imgW="6817565" imgH="552586" progId="Word.Document.12">
                  <p:embed/>
                </p:oleObj>
              </mc:Choice>
              <mc:Fallback>
                <p:oleObj name="文档" r:id="rId8" imgW="6817565" imgH="552586" progId="Word.Document.12">
                  <p:embed/>
                  <p:pic>
                    <p:nvPicPr>
                      <p:cNvPr id="0" name=""/>
                      <p:cNvPicPr>
                        <a:picLocks noChangeAspect="1" noChangeArrowheads="1"/>
                      </p:cNvPicPr>
                      <p:nvPr/>
                    </p:nvPicPr>
                    <p:blipFill>
                      <a:blip r:embed="rId9"/>
                      <a:srcRect/>
                      <a:stretch>
                        <a:fillRect/>
                      </a:stretch>
                    </p:blipFill>
                    <p:spPr bwMode="auto">
                      <a:xfrm>
                        <a:off x="504825" y="2493690"/>
                        <a:ext cx="68103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198863942"/>
              </p:ext>
            </p:extLst>
          </p:nvPr>
        </p:nvGraphicFramePr>
        <p:xfrm>
          <a:off x="504825" y="3352800"/>
          <a:ext cx="8486775" cy="561975"/>
        </p:xfrm>
        <a:graphic>
          <a:graphicData uri="http://schemas.openxmlformats.org/presentationml/2006/ole">
            <mc:AlternateContent xmlns:mc="http://schemas.openxmlformats.org/markup-compatibility/2006">
              <mc:Choice xmlns:v="urn:schemas-microsoft-com:vml" Requires="v">
                <p:oleObj spid="_x0000_s113370" name="文档" r:id="rId11" imgW="8494145" imgH="561945" progId="Word.Document.12">
                  <p:embed/>
                </p:oleObj>
              </mc:Choice>
              <mc:Fallback>
                <p:oleObj name="文档" r:id="rId11" imgW="8494145" imgH="561945" progId="Word.Document.12">
                  <p:embed/>
                  <p:pic>
                    <p:nvPicPr>
                      <p:cNvPr id="0" name=""/>
                      <p:cNvPicPr>
                        <a:picLocks noChangeAspect="1" noChangeArrowheads="1"/>
                      </p:cNvPicPr>
                      <p:nvPr/>
                    </p:nvPicPr>
                    <p:blipFill>
                      <a:blip r:embed="rId12"/>
                      <a:srcRect/>
                      <a:stretch>
                        <a:fillRect/>
                      </a:stretch>
                    </p:blipFill>
                    <p:spPr bwMode="auto">
                      <a:xfrm>
                        <a:off x="504825" y="3352800"/>
                        <a:ext cx="84867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31178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750"/>
                                        <p:tgtEl>
                                          <p:spTgt spid="6"/>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095" y="1629594"/>
            <a:ext cx="12190413" cy="3285405"/>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377999" y="1867341"/>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圆柱、圆锥、圆台的相关几何量都集中体现在轴截面上，因此准确把握轴截面中的相关量是求解旋转体表面积的关键</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棱锥及棱台的表面积计算常借助斜高、侧棱及其在底面的射影与高、底面边长等构成的直角三角形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或梯形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求解</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77999" y="16843"/>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已知棱长为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，各面均为等边三角形的四面体</a:t>
            </a:r>
            <a:r>
              <a:rPr lang="en-US" altLang="zh-CN" sz="2800" i="1" kern="100" dirty="0" err="1">
                <a:latin typeface="Times New Roman"/>
                <a:ea typeface="华文细黑"/>
                <a:cs typeface="Courier New"/>
              </a:rPr>
              <a:t>SABC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即正四面体</a:t>
            </a:r>
            <a:r>
              <a:rPr lang="en-US" altLang="zh-CN" sz="2800" i="1" kern="100" dirty="0" err="1">
                <a:latin typeface="Times New Roman"/>
                <a:ea typeface="华文细黑"/>
                <a:cs typeface="Courier New"/>
              </a:rPr>
              <a:t>SABC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，求其表面积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7" name="矩形 6"/>
          <p:cNvSpPr/>
          <p:nvPr/>
        </p:nvSpPr>
        <p:spPr>
          <a:xfrm>
            <a:off x="377999" y="1332037"/>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由于四面体</a:t>
            </a:r>
            <a:r>
              <a:rPr lang="en-US" altLang="zh-CN" sz="2800" i="1" kern="100" dirty="0" err="1">
                <a:latin typeface="Times New Roman"/>
                <a:ea typeface="华文细黑"/>
                <a:cs typeface="Courier New"/>
              </a:rPr>
              <a:t>SABC</a:t>
            </a:r>
            <a:r>
              <a:rPr lang="zh-CN" altLang="zh-CN" sz="2800" kern="100" dirty="0">
                <a:latin typeface="Times New Roman"/>
                <a:ea typeface="华文细黑"/>
                <a:cs typeface="Times New Roman"/>
              </a:rPr>
              <a:t>的四个面是全等的等边三角形，</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所以四面体的表面积等于其中任何一个面面积的</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倍</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先求</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SBC</a:t>
            </a:r>
            <a:r>
              <a:rPr lang="zh-CN" altLang="zh-CN" sz="2800" kern="100" dirty="0">
                <a:latin typeface="Times New Roman"/>
                <a:ea typeface="华文细黑"/>
                <a:cs typeface="Times New Roman"/>
              </a:rPr>
              <a:t>的面积，过点</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作</a:t>
            </a:r>
            <a:r>
              <a:rPr lang="en-US" altLang="zh-CN" sz="2800" i="1" kern="100" dirty="0" err="1">
                <a:latin typeface="Times New Roman"/>
                <a:ea typeface="华文细黑"/>
                <a:cs typeface="Courier New"/>
              </a:rPr>
              <a:t>SD</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BC</a:t>
            </a:r>
            <a:r>
              <a:rPr lang="zh-CN" altLang="zh-CN" sz="2800" kern="100" dirty="0">
                <a:latin typeface="Times New Roman"/>
                <a:ea typeface="华文细黑"/>
                <a:cs typeface="Times New Roman"/>
              </a:rPr>
              <a:t>，交</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于点</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，如图所示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06377369"/>
              </p:ext>
            </p:extLst>
          </p:nvPr>
        </p:nvGraphicFramePr>
        <p:xfrm>
          <a:off x="504825" y="3473227"/>
          <a:ext cx="8534400" cy="923925"/>
        </p:xfrm>
        <a:graphic>
          <a:graphicData uri="http://schemas.openxmlformats.org/presentationml/2006/ole">
            <mc:AlternateContent xmlns:mc="http://schemas.openxmlformats.org/markup-compatibility/2006">
              <mc:Choice xmlns:v="urn:schemas-microsoft-com:vml" Requires="v">
                <p:oleObj spid="_x0000_s101327" name="文档" r:id="rId4" imgW="8541667" imgH="923736" progId="Word.Document.12">
                  <p:embed/>
                </p:oleObj>
              </mc:Choice>
              <mc:Fallback>
                <p:oleObj name="文档" r:id="rId4" imgW="8541667" imgH="923736" progId="Word.Document.12">
                  <p:embed/>
                  <p:pic>
                    <p:nvPicPr>
                      <p:cNvPr id="0" name=""/>
                      <p:cNvPicPr/>
                      <p:nvPr/>
                    </p:nvPicPr>
                    <p:blipFill>
                      <a:blip r:embed="rId5"/>
                      <a:stretch>
                        <a:fillRect/>
                      </a:stretch>
                    </p:blipFill>
                    <p:spPr>
                      <a:xfrm>
                        <a:off x="504825" y="3473227"/>
                        <a:ext cx="8534400" cy="92392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087648400"/>
              </p:ext>
            </p:extLst>
          </p:nvPr>
        </p:nvGraphicFramePr>
        <p:xfrm>
          <a:off x="504825" y="4615830"/>
          <a:ext cx="8534400" cy="914400"/>
        </p:xfrm>
        <a:graphic>
          <a:graphicData uri="http://schemas.openxmlformats.org/presentationml/2006/ole">
            <mc:AlternateContent xmlns:mc="http://schemas.openxmlformats.org/markup-compatibility/2006">
              <mc:Choice xmlns:v="urn:schemas-microsoft-com:vml" Requires="v">
                <p:oleObj spid="_x0000_s101328" name="文档" r:id="rId7" imgW="8541667" imgH="923736" progId="Word.Document.12">
                  <p:embed/>
                </p:oleObj>
              </mc:Choice>
              <mc:Fallback>
                <p:oleObj name="文档" r:id="rId7" imgW="8541667" imgH="923736" progId="Word.Document.12">
                  <p:embed/>
                  <p:pic>
                    <p:nvPicPr>
                      <p:cNvPr id="0" name=""/>
                      <p:cNvPicPr/>
                      <p:nvPr/>
                    </p:nvPicPr>
                    <p:blipFill>
                      <a:blip r:embed="rId8"/>
                      <a:stretch>
                        <a:fillRect/>
                      </a:stretch>
                    </p:blipFill>
                    <p:spPr>
                      <a:xfrm>
                        <a:off x="504825" y="4615830"/>
                        <a:ext cx="8534400" cy="914400"/>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444592377"/>
              </p:ext>
            </p:extLst>
          </p:nvPr>
        </p:nvGraphicFramePr>
        <p:xfrm>
          <a:off x="504825" y="5626596"/>
          <a:ext cx="8534400" cy="914400"/>
        </p:xfrm>
        <a:graphic>
          <a:graphicData uri="http://schemas.openxmlformats.org/presentationml/2006/ole">
            <mc:AlternateContent xmlns:mc="http://schemas.openxmlformats.org/markup-compatibility/2006">
              <mc:Choice xmlns:v="urn:schemas-microsoft-com:vml" Requires="v">
                <p:oleObj spid="_x0000_s101329" name="文档" r:id="rId10" imgW="8541667" imgH="923736" progId="Word.Document.12">
                  <p:embed/>
                </p:oleObj>
              </mc:Choice>
              <mc:Fallback>
                <p:oleObj name="文档" r:id="rId10" imgW="8541667" imgH="923736" progId="Word.Document.12">
                  <p:embed/>
                  <p:pic>
                    <p:nvPicPr>
                      <p:cNvPr id="0" name=""/>
                      <p:cNvPicPr/>
                      <p:nvPr/>
                    </p:nvPicPr>
                    <p:blipFill>
                      <a:blip r:embed="rId11"/>
                      <a:stretch>
                        <a:fillRect/>
                      </a:stretch>
                    </p:blipFill>
                    <p:spPr>
                      <a:xfrm>
                        <a:off x="504825" y="5626596"/>
                        <a:ext cx="8534400" cy="914400"/>
                      </a:xfrm>
                      <a:prstGeom prst="rect">
                        <a:avLst/>
                      </a:prstGeom>
                    </p:spPr>
                  </p:pic>
                </p:oleObj>
              </mc:Fallback>
            </mc:AlternateContent>
          </a:graphicData>
        </a:graphic>
      </p:graphicFrame>
      <p:pic>
        <p:nvPicPr>
          <p:cNvPr id="13" name="图片 12" descr="F:\2016赵瑊\同步\数学\创新 人A必修2\word\RJ1-152.TIF"/>
          <p:cNvPicPr/>
          <p:nvPr/>
        </p:nvPicPr>
        <p:blipFill>
          <a:blip r:embed="rId12" r:link="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43479" y="3408062"/>
            <a:ext cx="3246520" cy="2700886"/>
          </a:xfrm>
          <a:prstGeom prst="rect">
            <a:avLst/>
          </a:prstGeom>
          <a:noFill/>
          <a:ln>
            <a:noFill/>
          </a:ln>
        </p:spPr>
      </p:pic>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7">
                                            <p:txEl>
                                              <p:pRg st="0" end="0"/>
                                            </p:txEl>
                                          </p:spTgt>
                                        </p:tgtEl>
                                      </p:cBhvr>
                                    </p:animEffect>
                                    <p:set>
                                      <p:cBhvr>
                                        <p:cTn id="40" dur="1" fill="hold">
                                          <p:stCondLst>
                                            <p:cond delay="499"/>
                                          </p:stCondLst>
                                        </p:cTn>
                                        <p:tgtEl>
                                          <p:spTgt spid="7">
                                            <p:txEl>
                                              <p:pRg st="0" end="0"/>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7">
                                            <p:txEl>
                                              <p:pRg st="1" end="1"/>
                                            </p:txEl>
                                          </p:spTgt>
                                        </p:tgtEl>
                                      </p:cBhvr>
                                    </p:animEffect>
                                    <p:set>
                                      <p:cBhvr>
                                        <p:cTn id="43" dur="1" fill="hold">
                                          <p:stCondLst>
                                            <p:cond delay="499"/>
                                          </p:stCondLst>
                                        </p:cTn>
                                        <p:tgtEl>
                                          <p:spTgt spid="7">
                                            <p:txEl>
                                              <p:pRg st="1" end="1"/>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7">
                                            <p:txEl>
                                              <p:pRg st="2" end="2"/>
                                            </p:txEl>
                                          </p:spTgt>
                                        </p:tgtEl>
                                      </p:cBhvr>
                                    </p:animEffect>
                                    <p:set>
                                      <p:cBhvr>
                                        <p:cTn id="46" dur="1" fill="hold">
                                          <p:stCondLst>
                                            <p:cond delay="499"/>
                                          </p:stCondLst>
                                        </p:cTn>
                                        <p:tgtEl>
                                          <p:spTgt spid="7">
                                            <p:txEl>
                                              <p:pRg st="2" end="2"/>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3"/>
                                        </p:tgtEl>
                                      </p:cBhvr>
                                    </p:animEffect>
                                    <p:set>
                                      <p:cBhvr>
                                        <p:cTn id="52" dur="1" fill="hold">
                                          <p:stCondLst>
                                            <p:cond delay="499"/>
                                          </p:stCondLst>
                                        </p:cTn>
                                        <p:tgtEl>
                                          <p:spTgt spid="3"/>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2"/>
                                        </p:tgtEl>
                                      </p:cBhvr>
                                    </p:animEffect>
                                    <p:set>
                                      <p:cBhvr>
                                        <p:cTn id="5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82191" y="117426"/>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题型二　空间几何体的体积</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kern="100" dirty="0">
                <a:latin typeface="Times New Roman"/>
                <a:ea typeface="华文细黑"/>
                <a:cs typeface="Times New Roman"/>
              </a:rPr>
              <a:t>　在</a:t>
            </a:r>
            <a:r>
              <a:rPr lang="en-US" altLang="zh-CN" sz="2800" kern="100" dirty="0" err="1">
                <a:latin typeface="Times New Roman"/>
                <a:ea typeface="华文细黑"/>
                <a:cs typeface="Courier New"/>
              </a:rPr>
              <a:t>Rt</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ABC</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，把</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绕其斜边</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所在的直线旋转一周后，所形成的几何体的体积是多少？</a:t>
            </a:r>
            <a:endParaRPr lang="zh-CN" altLang="zh-CN" sz="2800" kern="100" dirty="0">
              <a:effectLst/>
              <a:latin typeface="宋体"/>
              <a:cs typeface="Courier New"/>
            </a:endParaRPr>
          </a:p>
        </p:txBody>
      </p:sp>
      <p:sp>
        <p:nvSpPr>
          <p:cNvPr id="15" name="圆角矩形 14">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反思与感悟</a:t>
            </a:r>
          </a:p>
        </p:txBody>
      </p:sp>
      <p:sp>
        <p:nvSpPr>
          <p:cNvPr id="13" name="矩形 12"/>
          <p:cNvSpPr/>
          <p:nvPr/>
        </p:nvSpPr>
        <p:spPr>
          <a:xfrm>
            <a:off x="382191" y="45418"/>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如图所示，两个圆锥的底面半径为斜边上的高</a:t>
            </a:r>
            <a:r>
              <a:rPr lang="en-US" altLang="zh-CN" sz="2800" i="1" kern="100" dirty="0">
                <a:latin typeface="Times New Roman"/>
                <a:ea typeface="华文细黑"/>
                <a:cs typeface="Courier New"/>
              </a:rPr>
              <a:t>BD</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pic>
        <p:nvPicPr>
          <p:cNvPr id="7" name="图片 6" descr="F:\2016赵瑊\同步\数学\创新 人A必修2\word\RJ1-153.TIF"/>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43479" y="270967"/>
            <a:ext cx="3250712" cy="4081126"/>
          </a:xfrm>
          <a:prstGeom prst="rect">
            <a:avLst/>
          </a:prstGeom>
          <a:noFill/>
          <a:ln>
            <a:noFill/>
          </a:ln>
        </p:spPr>
      </p:pic>
      <p:graphicFrame>
        <p:nvGraphicFramePr>
          <p:cNvPr id="2" name="对象 1"/>
          <p:cNvGraphicFramePr>
            <a:graphicFrameLocks noChangeAspect="1"/>
          </p:cNvGraphicFramePr>
          <p:nvPr>
            <p:extLst>
              <p:ext uri="{D42A27DB-BD31-4B8C-83A1-F6EECF244321}">
                <p14:modId xmlns:p14="http://schemas.microsoft.com/office/powerpoint/2010/main" val="3101598017"/>
              </p:ext>
            </p:extLst>
          </p:nvPr>
        </p:nvGraphicFramePr>
        <p:xfrm>
          <a:off x="504825" y="916360"/>
          <a:ext cx="8343900" cy="828675"/>
        </p:xfrm>
        <a:graphic>
          <a:graphicData uri="http://schemas.openxmlformats.org/presentationml/2006/ole">
            <mc:AlternateContent xmlns:mc="http://schemas.openxmlformats.org/markup-compatibility/2006">
              <mc:Choice xmlns:v="urn:schemas-microsoft-com:vml" Requires="v">
                <p:oleObj spid="_x0000_s121976" name="文档" r:id="rId7" imgW="8351220" imgH="830498" progId="Word.Document.12">
                  <p:embed/>
                </p:oleObj>
              </mc:Choice>
              <mc:Fallback>
                <p:oleObj name="文档" r:id="rId7" imgW="8351220" imgH="830498" progId="Word.Document.12">
                  <p:embed/>
                  <p:pic>
                    <p:nvPicPr>
                      <p:cNvPr id="0" name="对象 6"/>
                      <p:cNvPicPr>
                        <a:picLocks noChangeAspect="1" noChangeArrowheads="1"/>
                      </p:cNvPicPr>
                      <p:nvPr/>
                    </p:nvPicPr>
                    <p:blipFill>
                      <a:blip r:embed="rId8"/>
                      <a:srcRect/>
                      <a:stretch>
                        <a:fillRect/>
                      </a:stretch>
                    </p:blipFill>
                    <p:spPr bwMode="auto">
                      <a:xfrm>
                        <a:off x="504825" y="916360"/>
                        <a:ext cx="83439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173551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两个圆锥的高分别为</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DC</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4242743677"/>
              </p:ext>
            </p:extLst>
          </p:nvPr>
        </p:nvGraphicFramePr>
        <p:xfrm>
          <a:off x="504825" y="2599606"/>
          <a:ext cx="8343900" cy="828675"/>
        </p:xfrm>
        <a:graphic>
          <a:graphicData uri="http://schemas.openxmlformats.org/presentationml/2006/ole">
            <mc:AlternateContent xmlns:mc="http://schemas.openxmlformats.org/markup-compatibility/2006">
              <mc:Choice xmlns:v="urn:schemas-microsoft-com:vml" Requires="v">
                <p:oleObj spid="_x0000_s121977" name="文档" r:id="rId10" imgW="8351220" imgH="830498" progId="Word.Document.12">
                  <p:embed/>
                </p:oleObj>
              </mc:Choice>
              <mc:Fallback>
                <p:oleObj name="文档" r:id="rId10" imgW="8351220" imgH="830498" progId="Word.Document.12">
                  <p:embed/>
                  <p:pic>
                    <p:nvPicPr>
                      <p:cNvPr id="0" name=""/>
                      <p:cNvPicPr>
                        <a:picLocks noChangeAspect="1" noChangeArrowheads="1"/>
                      </p:cNvPicPr>
                      <p:nvPr/>
                    </p:nvPicPr>
                    <p:blipFill>
                      <a:blip r:embed="rId11"/>
                      <a:srcRect/>
                      <a:stretch>
                        <a:fillRect/>
                      </a:stretch>
                    </p:blipFill>
                    <p:spPr bwMode="auto">
                      <a:xfrm>
                        <a:off x="504825" y="2599606"/>
                        <a:ext cx="83439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336705508"/>
              </p:ext>
            </p:extLst>
          </p:nvPr>
        </p:nvGraphicFramePr>
        <p:xfrm>
          <a:off x="504825" y="3617243"/>
          <a:ext cx="8343900" cy="828675"/>
        </p:xfrm>
        <a:graphic>
          <a:graphicData uri="http://schemas.openxmlformats.org/presentationml/2006/ole">
            <mc:AlternateContent xmlns:mc="http://schemas.openxmlformats.org/markup-compatibility/2006">
              <mc:Choice xmlns:v="urn:schemas-microsoft-com:vml" Requires="v">
                <p:oleObj spid="_x0000_s121978" name="文档" r:id="rId13" imgW="8351220" imgH="830498" progId="Word.Document.12">
                  <p:embed/>
                </p:oleObj>
              </mc:Choice>
              <mc:Fallback>
                <p:oleObj name="文档" r:id="rId13" imgW="8351220" imgH="830498" progId="Word.Document.12">
                  <p:embed/>
                  <p:pic>
                    <p:nvPicPr>
                      <p:cNvPr id="0" name=""/>
                      <p:cNvPicPr>
                        <a:picLocks noChangeAspect="1" noChangeArrowheads="1"/>
                      </p:cNvPicPr>
                      <p:nvPr/>
                    </p:nvPicPr>
                    <p:blipFill>
                      <a:blip r:embed="rId14"/>
                      <a:srcRect/>
                      <a:stretch>
                        <a:fillRect/>
                      </a:stretch>
                    </p:blipFill>
                    <p:spPr bwMode="auto">
                      <a:xfrm>
                        <a:off x="504825" y="3617243"/>
                        <a:ext cx="83439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1124672997"/>
              </p:ext>
            </p:extLst>
          </p:nvPr>
        </p:nvGraphicFramePr>
        <p:xfrm>
          <a:off x="504825" y="4687838"/>
          <a:ext cx="8343900" cy="828675"/>
        </p:xfrm>
        <a:graphic>
          <a:graphicData uri="http://schemas.openxmlformats.org/presentationml/2006/ole">
            <mc:AlternateContent xmlns:mc="http://schemas.openxmlformats.org/markup-compatibility/2006">
              <mc:Choice xmlns:v="urn:schemas-microsoft-com:vml" Requires="v">
                <p:oleObj spid="_x0000_s121979" name="文档" r:id="rId16" imgW="8351220" imgH="837338" progId="Word.Document.12">
                  <p:embed/>
                </p:oleObj>
              </mc:Choice>
              <mc:Fallback>
                <p:oleObj name="文档" r:id="rId16" imgW="8351220" imgH="837338" progId="Word.Document.12">
                  <p:embed/>
                  <p:pic>
                    <p:nvPicPr>
                      <p:cNvPr id="0" name=""/>
                      <p:cNvPicPr>
                        <a:picLocks noChangeAspect="1" noChangeArrowheads="1"/>
                      </p:cNvPicPr>
                      <p:nvPr/>
                    </p:nvPicPr>
                    <p:blipFill>
                      <a:blip r:embed="rId17"/>
                      <a:srcRect/>
                      <a:stretch>
                        <a:fillRect/>
                      </a:stretch>
                    </p:blipFill>
                    <p:spPr bwMode="auto">
                      <a:xfrm>
                        <a:off x="504825" y="4687838"/>
                        <a:ext cx="83439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872211474"/>
              </p:ext>
            </p:extLst>
          </p:nvPr>
        </p:nvGraphicFramePr>
        <p:xfrm>
          <a:off x="504825" y="5642992"/>
          <a:ext cx="8343900" cy="828675"/>
        </p:xfrm>
        <a:graphic>
          <a:graphicData uri="http://schemas.openxmlformats.org/presentationml/2006/ole">
            <mc:AlternateContent xmlns:mc="http://schemas.openxmlformats.org/markup-compatibility/2006">
              <mc:Choice xmlns:v="urn:schemas-microsoft-com:vml" Requires="v">
                <p:oleObj spid="_x0000_s121980" name="文档" r:id="rId19" imgW="8351220" imgH="830498" progId="Word.Document.12">
                  <p:embed/>
                </p:oleObj>
              </mc:Choice>
              <mc:Fallback>
                <p:oleObj name="文档" r:id="rId19" imgW="8351220" imgH="830498" progId="Word.Document.12">
                  <p:embed/>
                  <p:pic>
                    <p:nvPicPr>
                      <p:cNvPr id="0" name=""/>
                      <p:cNvPicPr>
                        <a:picLocks noChangeAspect="1" noChangeArrowheads="1"/>
                      </p:cNvPicPr>
                      <p:nvPr/>
                    </p:nvPicPr>
                    <p:blipFill>
                      <a:blip r:embed="rId20"/>
                      <a:srcRect/>
                      <a:stretch>
                        <a:fillRect/>
                      </a:stretch>
                    </p:blipFill>
                    <p:spPr bwMode="auto">
                      <a:xfrm>
                        <a:off x="504825" y="5642992"/>
                        <a:ext cx="83439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98754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750"/>
                                        <p:tgtEl>
                                          <p:spTgt spid="13"/>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750"/>
                                        <p:tgtEl>
                                          <p:spTgt spid="7"/>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750"/>
                                        <p:tgtEl>
                                          <p:spTgt spid="2"/>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750"/>
                                        <p:tgtEl>
                                          <p:spTgt spid="9"/>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750"/>
                                        <p:tgtEl>
                                          <p:spTgt spid="15"/>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linds(horizontal)">
                                      <p:cBhvr>
                                        <p:cTn id="26" dur="750"/>
                                        <p:tgtEl>
                                          <p:spTgt spid="16"/>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linds(horizontal)">
                                      <p:cBhvr>
                                        <p:cTn id="30" dur="750"/>
                                        <p:tgtEl>
                                          <p:spTgt spid="17"/>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5" y="805894"/>
            <a:ext cx="12190413" cy="5832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789881"/>
            <a:ext cx="11305256" cy="64649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600" kern="100" dirty="0">
                <a:latin typeface="Times New Roman"/>
                <a:ea typeface="华文细黑"/>
                <a:cs typeface="Times New Roman"/>
              </a:rPr>
              <a:t>求几何体体积的常用方法</a:t>
            </a:r>
            <a:endParaRPr lang="zh-CN" altLang="zh-CN" sz="2600" kern="100" dirty="0">
              <a:effectLst/>
              <a:latin typeface="宋体"/>
              <a:cs typeface="Courier New"/>
            </a:endParaRPr>
          </a:p>
        </p:txBody>
      </p:sp>
      <p:pic>
        <p:nvPicPr>
          <p:cNvPr id="11" name="图片 10" descr="RJ1-153A"/>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49860" y="1509960"/>
            <a:ext cx="7056784" cy="4993311"/>
          </a:xfrm>
          <a:prstGeom prst="rect">
            <a:avLst/>
          </a:prstGeom>
          <a:noFill/>
          <a:ln>
            <a:noFill/>
          </a:ln>
        </p:spPr>
      </p:pic>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如图，在棱长为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的正方体</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中，求</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到平面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BD</a:t>
            </a:r>
            <a:r>
              <a:rPr lang="zh-CN" altLang="zh-CN" sz="2800" kern="100" dirty="0">
                <a:latin typeface="Times New Roman"/>
                <a:ea typeface="华文细黑"/>
                <a:cs typeface="Times New Roman"/>
              </a:rPr>
              <a:t>的距离</a:t>
            </a:r>
            <a:r>
              <a:rPr lang="en-US" altLang="zh-CN" sz="2800" i="1" kern="100" dirty="0">
                <a:latin typeface="Times New Roman"/>
                <a:ea typeface="华文细黑"/>
                <a:cs typeface="Courier New"/>
              </a:rPr>
              <a:t>d</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pic>
        <p:nvPicPr>
          <p:cNvPr id="7" name="图片 6" descr="RJ1-15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51390" y="996796"/>
            <a:ext cx="3970793" cy="3492250"/>
          </a:xfrm>
          <a:prstGeom prst="rect">
            <a:avLst/>
          </a:prstGeom>
          <a:noFill/>
          <a:ln>
            <a:noFill/>
          </a:ln>
        </p:spPr>
      </p:pic>
      <p:graphicFrame>
        <p:nvGraphicFramePr>
          <p:cNvPr id="2" name="对象 1"/>
          <p:cNvGraphicFramePr>
            <a:graphicFrameLocks noChangeAspect="1"/>
          </p:cNvGraphicFramePr>
          <p:nvPr>
            <p:extLst>
              <p:ext uri="{D42A27DB-BD31-4B8C-83A1-F6EECF244321}">
                <p14:modId xmlns:p14="http://schemas.microsoft.com/office/powerpoint/2010/main" val="2576121761"/>
              </p:ext>
            </p:extLst>
          </p:nvPr>
        </p:nvGraphicFramePr>
        <p:xfrm>
          <a:off x="504825" y="2973735"/>
          <a:ext cx="8343900" cy="600075"/>
        </p:xfrm>
        <a:graphic>
          <a:graphicData uri="http://schemas.openxmlformats.org/presentationml/2006/ole">
            <mc:AlternateContent xmlns:mc="http://schemas.openxmlformats.org/markup-compatibility/2006">
              <mc:Choice xmlns:v="urn:schemas-microsoft-com:vml" Requires="v">
                <p:oleObj spid="_x0000_s115488" name="文档" r:id="rId5" imgW="8351220" imgH="599744" progId="Word.Document.12">
                  <p:embed/>
                </p:oleObj>
              </mc:Choice>
              <mc:Fallback>
                <p:oleObj name="文档" r:id="rId5" imgW="8351220" imgH="599744" progId="Word.Document.12">
                  <p:embed/>
                  <p:pic>
                    <p:nvPicPr>
                      <p:cNvPr id="0" name="对象 14"/>
                      <p:cNvPicPr>
                        <a:picLocks noChangeAspect="1" noChangeArrowheads="1"/>
                      </p:cNvPicPr>
                      <p:nvPr/>
                    </p:nvPicPr>
                    <p:blipFill>
                      <a:blip r:embed="rId6"/>
                      <a:srcRect/>
                      <a:stretch>
                        <a:fillRect/>
                      </a:stretch>
                    </p:blipFill>
                    <p:spPr bwMode="auto">
                      <a:xfrm>
                        <a:off x="504825" y="2973735"/>
                        <a:ext cx="83439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82191" y="1454914"/>
            <a:ext cx="7225183"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在三棱锥</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中，</a:t>
            </a:r>
            <a:r>
              <a:rPr lang="en-US" altLang="zh-CN" sz="2800" i="1" kern="100" dirty="0" err="1">
                <a:latin typeface="Times New Roman"/>
                <a:ea typeface="华文细黑"/>
                <a:cs typeface="Courier New"/>
              </a:rPr>
              <a:t>AA</a:t>
            </a:r>
            <a:r>
              <a:rPr lang="en-US" altLang="zh-CN" sz="2800" kern="100" baseline="-25000" dirty="0" err="1">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i="1" kern="100" dirty="0">
                <a:latin typeface="Times New Roman"/>
                <a:ea typeface="华文细黑"/>
                <a:cs typeface="Courier New"/>
              </a:rPr>
              <a:t>ABD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pSp>
        <p:nvGrpSpPr>
          <p:cNvPr id="11" name="组合 10"/>
          <p:cNvGrpSpPr/>
          <p:nvPr/>
        </p:nvGrpSpPr>
        <p:grpSpPr>
          <a:xfrm>
            <a:off x="382191" y="3598193"/>
            <a:ext cx="11412000" cy="637979"/>
            <a:chOff x="382191" y="3213770"/>
            <a:chExt cx="11412000" cy="637979"/>
          </a:xfrm>
        </p:grpSpPr>
        <p:sp>
          <p:nvSpPr>
            <p:cNvPr id="10" name="矩形 9"/>
            <p:cNvSpPr/>
            <p:nvPr/>
          </p:nvSpPr>
          <p:spPr>
            <a:xfrm>
              <a:off x="382191" y="3213770"/>
              <a:ext cx="11412000" cy="553974"/>
            </a:xfrm>
            <a:prstGeom prst="rect">
              <a:avLst/>
            </a:prstGeom>
          </p:spPr>
          <p:txBody>
            <a:bodyPr wrap="square" lIns="121898" tIns="60948" rIns="121898" bIns="60948">
              <a:spAutoFit/>
            </a:bodyPr>
            <a:lstStyle/>
            <a:p>
              <a:pPr algn="just">
                <a:spcAft>
                  <a:spcPts val="0"/>
                </a:spcAft>
                <a:tabLst>
                  <a:tab pos="2070735" algn="l"/>
                </a:tabLst>
              </a:pPr>
              <a:r>
                <a:rPr lang="en-US" altLang="zh-CN" sz="2800" kern="100" dirty="0">
                  <a:latin typeface="宋体"/>
                  <a:ea typeface="华文细黑"/>
                  <a:cs typeface="Times New Roman"/>
                </a:rPr>
                <a:t>∵</a:t>
              </a:r>
              <a:r>
                <a:rPr lang="en-US" altLang="zh-CN" sz="2800" kern="100" dirty="0">
                  <a:latin typeface="宋体"/>
                  <a:ea typeface="仿宋_GB2312"/>
                  <a:cs typeface="Times New Roman"/>
                </a:rPr>
                <a:t> </a:t>
              </a:r>
              <a:endParaRPr lang="zh-CN" altLang="zh-CN" sz="1050" kern="100" dirty="0">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854698847"/>
                </p:ext>
              </p:extLst>
            </p:nvPr>
          </p:nvGraphicFramePr>
          <p:xfrm>
            <a:off x="838622" y="3276252"/>
            <a:ext cx="2520280" cy="575497"/>
          </p:xfrm>
          <a:graphic>
            <a:graphicData uri="http://schemas.openxmlformats.org/presentationml/2006/ole">
              <mc:AlternateContent xmlns:mc="http://schemas.openxmlformats.org/markup-compatibility/2006">
                <mc:Choice xmlns:v="urn:schemas-microsoft-com:vml" Requires="v">
                  <p:oleObj spid="_x0000_s115489" name="Equation" r:id="rId7" imgW="1040948" imgH="241195" progId="Equation.DSMT4">
                    <p:embed/>
                  </p:oleObj>
                </mc:Choice>
                <mc:Fallback>
                  <p:oleObj name="Equation" r:id="rId7" imgW="1040948" imgH="241195"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622" y="3276252"/>
                          <a:ext cx="2520280" cy="575497"/>
                        </a:xfrm>
                        <a:prstGeom prst="rect">
                          <a:avLst/>
                        </a:prstGeom>
                        <a:noFill/>
                      </p:spPr>
                    </p:pic>
                  </p:oleObj>
                </mc:Fallback>
              </mc:AlternateContent>
            </a:graphicData>
          </a:graphic>
        </p:graphicFrame>
      </p:grpSp>
      <p:graphicFrame>
        <p:nvGraphicFramePr>
          <p:cNvPr id="13" name="对象 12"/>
          <p:cNvGraphicFramePr>
            <a:graphicFrameLocks noChangeAspect="1"/>
          </p:cNvGraphicFramePr>
          <p:nvPr>
            <p:extLst>
              <p:ext uri="{D42A27DB-BD31-4B8C-83A1-F6EECF244321}">
                <p14:modId xmlns:p14="http://schemas.microsoft.com/office/powerpoint/2010/main" val="2118826945"/>
              </p:ext>
            </p:extLst>
          </p:nvPr>
        </p:nvGraphicFramePr>
        <p:xfrm>
          <a:off x="504825" y="4421113"/>
          <a:ext cx="8343900" cy="847725"/>
        </p:xfrm>
        <a:graphic>
          <a:graphicData uri="http://schemas.openxmlformats.org/presentationml/2006/ole">
            <mc:AlternateContent xmlns:mc="http://schemas.openxmlformats.org/markup-compatibility/2006">
              <mc:Choice xmlns:v="urn:schemas-microsoft-com:vml" Requires="v">
                <p:oleObj spid="_x0000_s115490" name="文档" r:id="rId10" imgW="8351220" imgH="853538" progId="Word.Document.12">
                  <p:embed/>
                </p:oleObj>
              </mc:Choice>
              <mc:Fallback>
                <p:oleObj name="文档" r:id="rId10" imgW="8351220" imgH="853538" progId="Word.Document.12">
                  <p:embed/>
                  <p:pic>
                    <p:nvPicPr>
                      <p:cNvPr id="0" name=""/>
                      <p:cNvPicPr>
                        <a:picLocks noChangeAspect="1" noChangeArrowheads="1"/>
                      </p:cNvPicPr>
                      <p:nvPr/>
                    </p:nvPicPr>
                    <p:blipFill>
                      <a:blip r:embed="rId11"/>
                      <a:srcRect/>
                      <a:stretch>
                        <a:fillRect/>
                      </a:stretch>
                    </p:blipFill>
                    <p:spPr bwMode="auto">
                      <a:xfrm>
                        <a:off x="504825" y="4421113"/>
                        <a:ext cx="83439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842740761"/>
              </p:ext>
            </p:extLst>
          </p:nvPr>
        </p:nvGraphicFramePr>
        <p:xfrm>
          <a:off x="504825" y="5501258"/>
          <a:ext cx="8343900" cy="847725"/>
        </p:xfrm>
        <a:graphic>
          <a:graphicData uri="http://schemas.openxmlformats.org/presentationml/2006/ole">
            <mc:AlternateContent xmlns:mc="http://schemas.openxmlformats.org/markup-compatibility/2006">
              <mc:Choice xmlns:v="urn:schemas-microsoft-com:vml" Requires="v">
                <p:oleObj spid="_x0000_s115491" name="文档" r:id="rId13" imgW="8351220" imgH="853898" progId="Word.Document.12">
                  <p:embed/>
                </p:oleObj>
              </mc:Choice>
              <mc:Fallback>
                <p:oleObj name="文档" r:id="rId13" imgW="8351220" imgH="853898" progId="Word.Document.12">
                  <p:embed/>
                  <p:pic>
                    <p:nvPicPr>
                      <p:cNvPr id="0" name=""/>
                      <p:cNvPicPr>
                        <a:picLocks noChangeAspect="1" noChangeArrowheads="1"/>
                      </p:cNvPicPr>
                      <p:nvPr/>
                    </p:nvPicPr>
                    <p:blipFill>
                      <a:blip r:embed="rId14"/>
                      <a:srcRect/>
                      <a:stretch>
                        <a:fillRect/>
                      </a:stretch>
                    </p:blipFill>
                    <p:spPr bwMode="auto">
                      <a:xfrm>
                        <a:off x="504825" y="5501258"/>
                        <a:ext cx="83439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9">
                                            <p:txEl>
                                              <p:pRg st="0" end="0"/>
                                            </p:txEl>
                                          </p:spTgt>
                                        </p:tgtEl>
                                      </p:cBhvr>
                                    </p:animEffect>
                                    <p:set>
                                      <p:cBhvr>
                                        <p:cTn id="32" dur="1" fill="hold">
                                          <p:stCondLst>
                                            <p:cond delay="499"/>
                                          </p:stCondLst>
                                        </p:cTn>
                                        <p:tgtEl>
                                          <p:spTgt spid="9">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9"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82191" y="-21257"/>
            <a:ext cx="11412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题型三　与三视图有关的表面积、体积问题</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某几何体的三视图如图所示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a:latin typeface="Times New Roman"/>
                <a:ea typeface="华文细黑"/>
                <a:cs typeface="Courier New"/>
              </a:rPr>
              <a:t>cm)</a:t>
            </a:r>
            <a:r>
              <a:rPr lang="zh-CN" altLang="zh-CN" sz="2800" kern="100" dirty="0">
                <a:latin typeface="Times New Roman"/>
                <a:ea typeface="华文细黑"/>
                <a:cs typeface="Times New Roman"/>
              </a:rPr>
              <a:t>，则该几何体的表面积等于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华文细黑"/>
                <a:cs typeface="Courier New"/>
              </a:rPr>
              <a:t>A.8</a:t>
            </a:r>
            <a:r>
              <a:rPr lang="en-US" altLang="zh-CN" sz="2800" kern="100" dirty="0">
                <a:latin typeface="Times New Roman"/>
                <a:ea typeface="华文细黑"/>
                <a:cs typeface="Courier New"/>
              </a:rPr>
              <a:t>π cm</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B.7π </a:t>
            </a:r>
            <a:r>
              <a:rPr lang="en-US" altLang="zh-CN" sz="2800" kern="100" dirty="0">
                <a:latin typeface="Times New Roman"/>
                <a:ea typeface="华文细黑"/>
                <a:cs typeface="Courier New"/>
              </a:rPr>
              <a:t>cm</a:t>
            </a:r>
            <a:r>
              <a:rPr lang="en-US" altLang="zh-CN" sz="2800" kern="100" baseline="30000" dirty="0">
                <a:latin typeface="Times New Roman"/>
                <a:ea typeface="华文细黑"/>
                <a:cs typeface="Courier New"/>
              </a:rPr>
              <a:t>2</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C.(5</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π </a:t>
            </a:r>
            <a:r>
              <a:rPr lang="en-US" altLang="zh-CN" sz="2800" kern="100" dirty="0" err="1">
                <a:latin typeface="Times New Roman"/>
                <a:ea typeface="华文细黑"/>
                <a:cs typeface="Courier New"/>
              </a:rPr>
              <a:t>cm</a:t>
            </a:r>
            <a:r>
              <a:rPr lang="en-US" altLang="zh-CN" sz="2800" kern="100" baseline="30000" dirty="0" err="1">
                <a:latin typeface="Times New Roman"/>
                <a:ea typeface="华文细黑"/>
                <a:cs typeface="Courier New"/>
              </a:rPr>
              <a:t>2</a:t>
            </a:r>
            <a:r>
              <a:rPr lang="en-US" altLang="zh-CN" sz="2800" kern="100" dirty="0">
                <a:latin typeface="Times New Roman"/>
                <a:ea typeface="华文细黑"/>
                <a:cs typeface="Courier New"/>
              </a:rPr>
              <a:t>  	</a:t>
            </a:r>
            <a:r>
              <a:rPr lang="en-US" altLang="zh-CN" sz="2800" kern="100" dirty="0" err="1">
                <a:latin typeface="Times New Roman"/>
                <a:ea typeface="华文细黑"/>
                <a:cs typeface="Courier New"/>
              </a:rPr>
              <a:t>D.6</a:t>
            </a:r>
            <a:r>
              <a:rPr lang="en-US" altLang="zh-CN" sz="2800" kern="100" dirty="0">
                <a:latin typeface="Times New Roman"/>
                <a:ea typeface="华文细黑"/>
                <a:cs typeface="Courier New"/>
              </a:rPr>
              <a:t>π cm</a:t>
            </a:r>
            <a:r>
              <a:rPr lang="en-US" altLang="zh-CN" sz="2800" kern="100" baseline="30000" dirty="0">
                <a:latin typeface="Times New Roman"/>
                <a:ea typeface="华文细黑"/>
                <a:cs typeface="Courier New"/>
              </a:rPr>
              <a:t>2</a:t>
            </a:r>
            <a:endParaRPr lang="zh-CN" altLang="zh-CN" sz="2800" kern="100" dirty="0">
              <a:effectLst/>
              <a:latin typeface="宋体"/>
              <a:cs typeface="Courier New"/>
            </a:endParaRPr>
          </a:p>
        </p:txBody>
      </p:sp>
      <p:sp>
        <p:nvSpPr>
          <p:cNvPr id="10" name="矩形 9"/>
          <p:cNvSpPr/>
          <p:nvPr/>
        </p:nvSpPr>
        <p:spPr>
          <a:xfrm>
            <a:off x="382191" y="3228628"/>
            <a:ext cx="7945263"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此几何体是由一个底面半径为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，高为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的圆柱与一个底面半径为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，母线长为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的圆锥组合而成的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故</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表</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圆柱侧</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圆锥侧</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底</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7π</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pic>
        <p:nvPicPr>
          <p:cNvPr id="9" name="图片 8" descr="3A"/>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71470" y="1457003"/>
            <a:ext cx="3322721" cy="3979940"/>
          </a:xfrm>
          <a:prstGeom prst="rect">
            <a:avLst/>
          </a:prstGeom>
          <a:noFill/>
          <a:ln>
            <a:noFill/>
          </a:ln>
        </p:spPr>
      </p:pic>
      <p:graphicFrame>
        <p:nvGraphicFramePr>
          <p:cNvPr id="2" name="对象 1"/>
          <p:cNvGraphicFramePr>
            <a:graphicFrameLocks noChangeAspect="1"/>
          </p:cNvGraphicFramePr>
          <p:nvPr>
            <p:extLst>
              <p:ext uri="{D42A27DB-BD31-4B8C-83A1-F6EECF244321}">
                <p14:modId xmlns:p14="http://schemas.microsoft.com/office/powerpoint/2010/main" val="3073316195"/>
              </p:ext>
            </p:extLst>
          </p:nvPr>
        </p:nvGraphicFramePr>
        <p:xfrm>
          <a:off x="1465858" y="2666653"/>
          <a:ext cx="606425" cy="638175"/>
        </p:xfrm>
        <a:graphic>
          <a:graphicData uri="http://schemas.openxmlformats.org/presentationml/2006/ole">
            <mc:AlternateContent xmlns:mc="http://schemas.openxmlformats.org/markup-compatibility/2006">
              <mc:Choice xmlns:v="urn:schemas-microsoft-com:vml" Requires="v">
                <p:oleObj spid="_x0000_s116912" name="文档" r:id="rId5" imgW="607005" imgH="637943" progId="Word.Document.12">
                  <p:embed/>
                </p:oleObj>
              </mc:Choice>
              <mc:Fallback>
                <p:oleObj name="文档" r:id="rId5" imgW="607005" imgH="637943" progId="Word.Document.12">
                  <p:embed/>
                  <p:pic>
                    <p:nvPicPr>
                      <p:cNvPr id="0" name=""/>
                      <p:cNvPicPr/>
                      <p:nvPr/>
                    </p:nvPicPr>
                    <p:blipFill>
                      <a:blip r:embed="rId6"/>
                      <a:stretch>
                        <a:fillRect/>
                      </a:stretch>
                    </p:blipFill>
                    <p:spPr>
                      <a:xfrm>
                        <a:off x="1465858" y="2666653"/>
                        <a:ext cx="606425" cy="638175"/>
                      </a:xfrm>
                      <a:prstGeom prst="rect">
                        <a:avLst/>
                      </a:prstGeom>
                    </p:spPr>
                  </p:pic>
                </p:oleObj>
              </mc:Fallback>
            </mc:AlternateContent>
          </a:graphicData>
        </a:graphic>
      </p:graphicFrame>
      <p:sp>
        <p:nvSpPr>
          <p:cNvPr id="3" name="矩形 2"/>
          <p:cNvSpPr/>
          <p:nvPr/>
        </p:nvSpPr>
        <p:spPr>
          <a:xfrm>
            <a:off x="1477169" y="1453580"/>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cs typeface="Courier New"/>
              </a:rPr>
              <a:t>B</a:t>
            </a:r>
            <a:endParaRPr lang="zh-CN" altLang="en-US" b="1" dirty="0">
              <a:solidFill>
                <a:srgbClr val="C00000"/>
              </a:solidFill>
            </a:endParaRPr>
          </a:p>
        </p:txBody>
      </p:sp>
    </p:spTree>
    <p:extLst>
      <p:ext uri="{BB962C8B-B14F-4D97-AF65-F5344CB8AC3E}">
        <p14:creationId xmlns:p14="http://schemas.microsoft.com/office/powerpoint/2010/main" val="145026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xEl>
                                              <p:pRg st="0" end="0"/>
                                            </p:txEl>
                                          </p:spTgt>
                                        </p:tgtEl>
                                      </p:cBhvr>
                                    </p:animEffect>
                                    <p:set>
                                      <p:cBhvr>
                                        <p:cTn id="22" dur="1" fill="hold">
                                          <p:stCondLst>
                                            <p:cond delay="499"/>
                                          </p:stCondLst>
                                        </p:cTn>
                                        <p:tgtEl>
                                          <p:spTgt spid="10">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0">
                                            <p:txEl>
                                              <p:pRg st="1" end="1"/>
                                            </p:txEl>
                                          </p:spTgt>
                                        </p:tgtEl>
                                      </p:cBhvr>
                                    </p:animEffect>
                                    <p:set>
                                      <p:cBhvr>
                                        <p:cTn id="25" dur="1" fill="hold">
                                          <p:stCondLst>
                                            <p:cond delay="499"/>
                                          </p:stCondLst>
                                        </p:cTn>
                                        <p:tgtEl>
                                          <p:spTgt spid="10">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0" grpId="0" uiExpand="1" build="allAtOnce"/>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82191" y="117426"/>
            <a:ext cx="11412000" cy="76941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spc="-130" dirty="0">
                <a:latin typeface="Times New Roman"/>
                <a:ea typeface="华文细黑"/>
                <a:cs typeface="Times New Roman"/>
              </a:rPr>
              <a:t>一个几何体的三视图如图所示</a:t>
            </a:r>
            <a:r>
              <a:rPr lang="en-US" altLang="zh-CN" sz="2800" kern="100" spc="-130" dirty="0">
                <a:latin typeface="Times New Roman"/>
                <a:ea typeface="华文细黑"/>
                <a:cs typeface="Courier New"/>
              </a:rPr>
              <a:t>(</a:t>
            </a:r>
            <a:r>
              <a:rPr lang="zh-CN" altLang="zh-CN" sz="2800" kern="100" spc="-130" dirty="0" smtClean="0">
                <a:latin typeface="Times New Roman"/>
                <a:ea typeface="华文细黑"/>
                <a:cs typeface="Times New Roman"/>
              </a:rPr>
              <a:t>单位：</a:t>
            </a:r>
            <a:r>
              <a:rPr lang="en-US" altLang="zh-CN" sz="2800" kern="100" spc="-130" dirty="0">
                <a:latin typeface="Times New Roman"/>
                <a:ea typeface="华文细黑"/>
                <a:cs typeface="Courier New"/>
              </a:rPr>
              <a:t>m)</a:t>
            </a:r>
            <a:r>
              <a:rPr lang="zh-CN" altLang="zh-CN" sz="2800" kern="100" spc="-500" dirty="0">
                <a:latin typeface="Times New Roman"/>
                <a:ea typeface="华文细黑"/>
                <a:cs typeface="Times New Roman"/>
              </a:rPr>
              <a:t>，</a:t>
            </a:r>
            <a:r>
              <a:rPr lang="zh-CN" altLang="zh-CN" sz="2800" kern="100" spc="-130" dirty="0">
                <a:latin typeface="Times New Roman"/>
                <a:ea typeface="华文细黑"/>
                <a:cs typeface="Times New Roman"/>
              </a:rPr>
              <a:t>则该几何体的体积</a:t>
            </a:r>
            <a:r>
              <a:rPr lang="zh-CN" altLang="zh-CN" sz="2800" kern="100" spc="-130" dirty="0" smtClean="0">
                <a:latin typeface="Times New Roman"/>
                <a:ea typeface="华文细黑"/>
                <a:cs typeface="Times New Roman"/>
              </a:rPr>
              <a:t>为</a:t>
            </a:r>
            <a:r>
              <a:rPr lang="en-US" altLang="zh-CN" sz="2800" kern="100" spc="-130" dirty="0" smtClean="0">
                <a:latin typeface="Times New Roman"/>
                <a:ea typeface="华文细黑"/>
                <a:cs typeface="Courier New"/>
              </a:rPr>
              <a:t>______</a:t>
            </a:r>
            <a:r>
              <a:rPr lang="en-US" altLang="zh-CN" sz="2800" kern="100" spc="-130" dirty="0" err="1" smtClean="0">
                <a:latin typeface="Times New Roman"/>
                <a:ea typeface="华文细黑"/>
                <a:cs typeface="Courier New"/>
              </a:rPr>
              <a:t>m</a:t>
            </a:r>
            <a:r>
              <a:rPr lang="en-US" altLang="zh-CN" sz="2800" kern="100" spc="-130" baseline="30000" dirty="0" err="1" smtClean="0">
                <a:latin typeface="Times New Roman"/>
                <a:ea typeface="华文细黑"/>
                <a:cs typeface="Courier New"/>
              </a:rPr>
              <a:t>3</a:t>
            </a:r>
            <a:r>
              <a:rPr lang="en-US" altLang="zh-CN" sz="2800" kern="100" spc="-130" dirty="0">
                <a:latin typeface="Times New Roman"/>
                <a:ea typeface="华文细黑"/>
                <a:cs typeface="Courier New"/>
              </a:rPr>
              <a:t>.</a:t>
            </a:r>
            <a:endParaRPr lang="zh-CN" altLang="zh-CN" sz="2800" kern="100" spc="-130" dirty="0">
              <a:effectLst/>
              <a:latin typeface="宋体"/>
              <a:cs typeface="Courier New"/>
            </a:endParaRPr>
          </a:p>
        </p:txBody>
      </p:sp>
      <p:pic>
        <p:nvPicPr>
          <p:cNvPr id="8" name="图片 7" descr="RJ1-156"/>
          <p:cNvPicPr/>
          <p:nvPr/>
        </p:nvPicPr>
        <p:blipFill rotWithShape="1">
          <a:blip r:embed="rId4" cstate="print">
            <a:extLst>
              <a:ext uri="{28A0092B-C50C-407E-A947-70E740481C1C}">
                <a14:useLocalDpi xmlns:a14="http://schemas.microsoft.com/office/drawing/2010/main" val="0"/>
              </a:ext>
            </a:extLst>
          </a:blip>
          <a:srcRect l="3832" r="3173"/>
          <a:stretch/>
        </p:blipFill>
        <p:spPr bwMode="auto">
          <a:xfrm>
            <a:off x="6803733" y="1025915"/>
            <a:ext cx="4990457" cy="4756338"/>
          </a:xfrm>
          <a:prstGeom prst="rect">
            <a:avLst/>
          </a:prstGeom>
          <a:noFill/>
          <a:ln>
            <a:noFill/>
          </a:ln>
        </p:spPr>
      </p:pic>
      <p:sp>
        <p:nvSpPr>
          <p:cNvPr id="11" name="矩形 10"/>
          <p:cNvSpPr/>
          <p:nvPr/>
        </p:nvSpPr>
        <p:spPr>
          <a:xfrm>
            <a:off x="382191" y="799406"/>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由三视图可知该几何体是组合体</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spc="-100" dirty="0">
                <a:latin typeface="Times New Roman"/>
                <a:ea typeface="华文细黑"/>
                <a:cs typeface="Times New Roman"/>
              </a:rPr>
              <a:t>下面是长方体</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长</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宽</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高分别为</a:t>
            </a:r>
            <a:r>
              <a:rPr lang="en-US" altLang="zh-CN" sz="2800" kern="100" spc="-100" dirty="0" smtClean="0">
                <a:latin typeface="Times New Roman"/>
                <a:ea typeface="华文细黑"/>
                <a:cs typeface="Courier New"/>
              </a:rPr>
              <a:t>3</a:t>
            </a:r>
            <a:r>
              <a:rPr lang="en-US" altLang="zh-CN" sz="2800" kern="100" spc="-700" dirty="0" smtClean="0">
                <a:latin typeface="Times New Roman"/>
                <a:ea typeface="华文细黑"/>
                <a:cs typeface="Courier New"/>
              </a:rPr>
              <a:t>，</a:t>
            </a:r>
            <a:r>
              <a:rPr lang="en-US" altLang="zh-CN" sz="2800" kern="100" spc="-100" dirty="0" smtClean="0">
                <a:latin typeface="Times New Roman"/>
                <a:ea typeface="华文细黑"/>
                <a:cs typeface="Courier New"/>
              </a:rPr>
              <a:t>2</a:t>
            </a:r>
            <a:r>
              <a:rPr lang="en-US" altLang="zh-CN" sz="2800" kern="100" spc="-700" dirty="0" smtClean="0">
                <a:latin typeface="Times New Roman"/>
                <a:ea typeface="华文细黑"/>
                <a:cs typeface="Courier New"/>
              </a:rPr>
              <a:t>，</a:t>
            </a:r>
            <a:r>
              <a:rPr lang="en-US" altLang="zh-CN" sz="2800" kern="100" spc="-100" dirty="0" smtClean="0">
                <a:latin typeface="Times New Roman"/>
                <a:ea typeface="华文细黑"/>
                <a:cs typeface="Courier New"/>
              </a:rPr>
              <a:t>1</a:t>
            </a:r>
            <a:r>
              <a:rPr lang="zh-CN" altLang="zh-CN" sz="2800" kern="100" spc="-700" dirty="0" smtClean="0">
                <a:latin typeface="Times New Roman"/>
                <a:ea typeface="华文细黑"/>
                <a:cs typeface="Times New Roman"/>
              </a:rPr>
              <a:t>；</a:t>
            </a:r>
            <a:endParaRPr lang="en-US" altLang="zh-CN" sz="2800" kern="100" spc="-7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spc="-100" dirty="0" smtClean="0">
                <a:latin typeface="Times New Roman"/>
                <a:ea typeface="华文细黑"/>
                <a:cs typeface="Times New Roman"/>
              </a:rPr>
              <a:t>上面</a:t>
            </a:r>
            <a:r>
              <a:rPr lang="zh-CN" altLang="zh-CN" sz="2800" kern="100" spc="-100" dirty="0">
                <a:latin typeface="Times New Roman"/>
                <a:ea typeface="华文细黑"/>
                <a:cs typeface="Times New Roman"/>
              </a:rPr>
              <a:t>是一个圆锥</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底面圆半径为</a:t>
            </a:r>
            <a:r>
              <a:rPr lang="en-US" altLang="zh-CN" sz="2800" kern="100" spc="-100" dirty="0">
                <a:latin typeface="Times New Roman"/>
                <a:ea typeface="华文细黑"/>
                <a:cs typeface="Courier New"/>
              </a:rPr>
              <a:t>1</a:t>
            </a:r>
            <a:r>
              <a:rPr lang="zh-CN" altLang="zh-CN" sz="2800" kern="100" spc="-700" dirty="0">
                <a:latin typeface="Times New Roman"/>
                <a:ea typeface="华文细黑"/>
                <a:cs typeface="Times New Roman"/>
              </a:rPr>
              <a:t>，</a:t>
            </a:r>
            <a:r>
              <a:rPr lang="zh-CN" altLang="zh-CN" sz="2800" kern="100" spc="-100" dirty="0">
                <a:latin typeface="Times New Roman"/>
                <a:ea typeface="华文细黑"/>
                <a:cs typeface="Times New Roman"/>
              </a:rPr>
              <a:t>高为</a:t>
            </a:r>
            <a:r>
              <a:rPr lang="en-US" altLang="zh-CN" sz="2800" kern="100" spc="-100" dirty="0">
                <a:latin typeface="Times New Roman"/>
                <a:ea typeface="华文细黑"/>
                <a:cs typeface="Courier New"/>
              </a:rPr>
              <a:t>3</a:t>
            </a:r>
            <a:r>
              <a:rPr lang="zh-CN" altLang="zh-CN" sz="2800" kern="100" spc="-700" dirty="0">
                <a:latin typeface="Times New Roman"/>
                <a:ea typeface="华文细黑"/>
                <a:cs typeface="Times New Roman"/>
              </a:rPr>
              <a:t>，</a:t>
            </a:r>
            <a:endParaRPr lang="zh-CN" altLang="zh-CN" sz="2800" kern="100" spc="-7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77672874"/>
              </p:ext>
            </p:extLst>
          </p:nvPr>
        </p:nvGraphicFramePr>
        <p:xfrm>
          <a:off x="504825" y="2933700"/>
          <a:ext cx="6086475" cy="1819275"/>
        </p:xfrm>
        <a:graphic>
          <a:graphicData uri="http://schemas.openxmlformats.org/presentationml/2006/ole">
            <mc:AlternateContent xmlns:mc="http://schemas.openxmlformats.org/markup-compatibility/2006">
              <mc:Choice xmlns:v="urn:schemas-microsoft-com:vml" Requires="v">
                <p:oleObj spid="_x0000_s117926" name="文档" r:id="rId6" imgW="6093579" imgH="1828392" progId="Word.Document.12">
                  <p:embed/>
                </p:oleObj>
              </mc:Choice>
              <mc:Fallback>
                <p:oleObj name="文档" r:id="rId6" imgW="6093579" imgH="1828392" progId="Word.Document.12">
                  <p:embed/>
                  <p:pic>
                    <p:nvPicPr>
                      <p:cNvPr id="0" name="对象 12"/>
                      <p:cNvPicPr>
                        <a:picLocks noChangeAspect="1" noChangeArrowheads="1"/>
                      </p:cNvPicPr>
                      <p:nvPr/>
                    </p:nvPicPr>
                    <p:blipFill>
                      <a:blip r:embed="rId7"/>
                      <a:srcRect/>
                      <a:stretch>
                        <a:fillRect/>
                      </a:stretch>
                    </p:blipFill>
                    <p:spPr bwMode="auto">
                      <a:xfrm>
                        <a:off x="504825" y="2933700"/>
                        <a:ext cx="6086475"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10121243" y="126951"/>
            <a:ext cx="904415" cy="738664"/>
          </a:xfrm>
          <a:prstGeom prst="rect">
            <a:avLst/>
          </a:prstGeom>
        </p:spPr>
        <p:txBody>
          <a:bodyPr wrap="none">
            <a:spAutoFit/>
          </a:bodyPr>
          <a:lstStyle/>
          <a:p>
            <a:pPr lvl="0" algn="just">
              <a:lnSpc>
                <a:spcPct val="150000"/>
              </a:lnSpc>
              <a:tabLst>
                <a:tab pos="2070735" algn="l"/>
              </a:tabLst>
            </a:pPr>
            <a:r>
              <a:rPr lang="en-US" altLang="zh-CN" sz="2800" kern="100" dirty="0">
                <a:solidFill>
                  <a:srgbClr val="C00000"/>
                </a:solidFill>
                <a:latin typeface="Times New Roman"/>
                <a:ea typeface="华文细黑"/>
                <a:cs typeface="Courier New"/>
              </a:rPr>
              <a:t>6</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π</a:t>
            </a:r>
            <a:endParaRPr lang="zh-CN" altLang="zh-CN" sz="2800" kern="100" dirty="0">
              <a:solidFill>
                <a:srgbClr val="C00000"/>
              </a:solidFill>
              <a:latin typeface="宋体"/>
              <a:cs typeface="Courier New"/>
            </a:endParaRPr>
          </a:p>
        </p:txBody>
      </p:sp>
    </p:spTree>
    <p:extLst>
      <p:ext uri="{BB962C8B-B14F-4D97-AF65-F5344CB8AC3E}">
        <p14:creationId xmlns:p14="http://schemas.microsoft.com/office/powerpoint/2010/main" val="3762090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xEl>
                                              <p:pRg st="0" end="0"/>
                                            </p:txEl>
                                          </p:spTgt>
                                        </p:tgtEl>
                                      </p:cBhvr>
                                    </p:animEffect>
                                    <p:set>
                                      <p:cBhvr>
                                        <p:cTn id="32" dur="1" fill="hold">
                                          <p:stCondLst>
                                            <p:cond delay="499"/>
                                          </p:stCondLst>
                                        </p:cTn>
                                        <p:tgtEl>
                                          <p:spTgt spid="11">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1">
                                            <p:txEl>
                                              <p:pRg st="1" end="1"/>
                                            </p:txEl>
                                          </p:spTgt>
                                        </p:tgtEl>
                                      </p:cBhvr>
                                    </p:animEffect>
                                    <p:set>
                                      <p:cBhvr>
                                        <p:cTn id="35" dur="1" fill="hold">
                                          <p:stCondLst>
                                            <p:cond delay="499"/>
                                          </p:stCondLst>
                                        </p:cTn>
                                        <p:tgtEl>
                                          <p:spTgt spid="11">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1">
                                            <p:txEl>
                                              <p:pRg st="2" end="2"/>
                                            </p:txEl>
                                          </p:spTgt>
                                        </p:tgtEl>
                                      </p:cBhvr>
                                    </p:animEffect>
                                    <p:set>
                                      <p:cBhvr>
                                        <p:cTn id="38" dur="1" fill="hold">
                                          <p:stCondLst>
                                            <p:cond delay="499"/>
                                          </p:stCondLst>
                                        </p:cTn>
                                        <p:tgtEl>
                                          <p:spTgt spid="11">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1" grpId="0" build="allAtOnce"/>
      <p:bldP spid="12" grpId="0"/>
      <p:bldP spid="12" grpId="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9" name="矩形 8"/>
          <p:cNvSpPr/>
          <p:nvPr/>
        </p:nvSpPr>
        <p:spPr>
          <a:xfrm>
            <a:off x="2094" y="1584437"/>
            <a:ext cx="12204000" cy="3348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35149" y="1866741"/>
            <a:ext cx="11305256"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解答此类问题的关键是先由三视图还原作出直观图，然后根据三视图中的数据在直观图中求出计算体积所需要的数据</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若由三视图还原的几何体的直观图由几部分组成，求几何体的体积时，依据需要先将几何体分割分别求解，最后求和</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882055" y="1639119"/>
            <a:ext cx="10440000" cy="1949508"/>
          </a:xfrm>
          <a:prstGeom prst="rect">
            <a:avLst/>
          </a:prstGeom>
          <a:noFill/>
        </p:spPr>
        <p:txBody>
          <a:bodyPr wrap="square" rtlCol="0">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通过对柱</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锥</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台体的研究</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掌握柱</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锥</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台体的表面积的求法</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了解柱</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锥</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台体的表面积和体积计算公式</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能运用柱</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锥</a:t>
            </a:r>
            <a:r>
              <a:rPr lang="zh-CN" altLang="zh-CN" sz="2800" kern="100" spc="-500" dirty="0">
                <a:latin typeface="Times New Roman"/>
                <a:ea typeface="华文细黑"/>
                <a:cs typeface="Times New Roman"/>
              </a:rPr>
              <a:t>、</a:t>
            </a:r>
            <a:r>
              <a:rPr lang="zh-CN" altLang="zh-CN" sz="2800" kern="100" dirty="0">
                <a:latin typeface="Times New Roman"/>
                <a:ea typeface="华文细黑"/>
                <a:cs typeface="Times New Roman"/>
              </a:rPr>
              <a:t>台的表面积和体积公式进行计算和解决有关实际问题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44089" y="117426"/>
            <a:ext cx="7020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kern="100" dirty="0">
                <a:latin typeface="Times New Roman"/>
                <a:ea typeface="华文细黑"/>
                <a:cs typeface="Times New Roman"/>
              </a:rPr>
              <a:t>　某几何体的三视图如图所示，则该几何体的体积是</a:t>
            </a:r>
            <a:r>
              <a:rPr lang="en-US" altLang="zh-CN" sz="2800" kern="100" dirty="0">
                <a:latin typeface="Times New Roman"/>
                <a:ea typeface="华文细黑"/>
                <a:cs typeface="Courier New"/>
              </a:rPr>
              <a:t>________.</a:t>
            </a:r>
            <a:endParaRPr lang="zh-CN" altLang="zh-CN" sz="2800" kern="100" dirty="0">
              <a:effectLst/>
              <a:latin typeface="宋体"/>
              <a:cs typeface="Courier New"/>
            </a:endParaRPr>
          </a:p>
        </p:txBody>
      </p:sp>
      <p:sp>
        <p:nvSpPr>
          <p:cNvPr id="9" name="矩形 8"/>
          <p:cNvSpPr/>
          <p:nvPr/>
        </p:nvSpPr>
        <p:spPr>
          <a:xfrm>
            <a:off x="344091" y="1457003"/>
            <a:ext cx="7020000" cy="335474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由三视图可知该几何体是一个圆柱内部挖去一个正四棱柱</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圆柱底面圆半径为</a:t>
            </a:r>
            <a:r>
              <a:rPr lang="en-US" altLang="zh-CN" sz="2800" kern="100" dirty="0">
                <a:latin typeface="Times New Roman"/>
                <a:ea typeface="华文细黑"/>
                <a:cs typeface="Courier New"/>
              </a:rPr>
              <a:t>2</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高为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，故体积为</a:t>
            </a:r>
            <a:r>
              <a:rPr lang="en-US" altLang="zh-CN" sz="2800" kern="100" dirty="0">
                <a:latin typeface="Times New Roman"/>
                <a:ea typeface="华文细黑"/>
                <a:cs typeface="Courier New"/>
              </a:rPr>
              <a:t>16π</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正</a:t>
            </a:r>
            <a:r>
              <a:rPr lang="zh-CN" altLang="zh-CN" sz="2800" kern="100" spc="-100" dirty="0">
                <a:latin typeface="Times New Roman"/>
                <a:ea typeface="华文细黑"/>
                <a:cs typeface="Times New Roman"/>
              </a:rPr>
              <a:t>四棱柱底面边长为</a:t>
            </a:r>
            <a:r>
              <a:rPr lang="en-US" altLang="zh-CN" sz="2800" kern="100" dirty="0">
                <a:latin typeface="Times New Roman"/>
                <a:ea typeface="华文细黑"/>
                <a:cs typeface="Courier New"/>
              </a:rPr>
              <a:t>2</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高为</a:t>
            </a:r>
            <a:r>
              <a:rPr lang="en-US" altLang="zh-CN" sz="2800" kern="100" dirty="0">
                <a:latin typeface="Times New Roman"/>
                <a:ea typeface="华文细黑"/>
                <a:cs typeface="Courier New"/>
              </a:rPr>
              <a:t>4</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故体积为</a:t>
            </a:r>
            <a:r>
              <a:rPr lang="en-US" altLang="zh-CN" sz="2800" kern="100" dirty="0">
                <a:latin typeface="Times New Roman"/>
                <a:ea typeface="华文细黑"/>
                <a:cs typeface="Courier New"/>
              </a:rPr>
              <a:t>16</a:t>
            </a:r>
            <a:r>
              <a:rPr lang="zh-CN" altLang="zh-CN" sz="2800" kern="100" spc="-700" dirty="0" smtClean="0">
                <a:latin typeface="Times New Roman"/>
                <a:ea typeface="华文细黑"/>
                <a:cs typeface="Times New Roman"/>
              </a:rPr>
              <a:t>，</a:t>
            </a:r>
            <a:endParaRPr lang="en-US" altLang="zh-CN" sz="2800" kern="100" spc="-700" dirty="0" smtClean="0">
              <a:latin typeface="Times New Roman"/>
              <a:ea typeface="华文细黑"/>
              <a:cs typeface="Times New Roman"/>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题中几何体的体积为</a:t>
            </a:r>
            <a:r>
              <a:rPr lang="en-US" altLang="zh-CN" sz="2800" kern="100" dirty="0">
                <a:latin typeface="Times New Roman"/>
                <a:ea typeface="华文细黑"/>
                <a:cs typeface="Courier New"/>
              </a:rPr>
              <a:t>16π</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pic>
        <p:nvPicPr>
          <p:cNvPr id="11" name="图片 10" descr="RJ1-157A"/>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r="1555"/>
          <a:stretch/>
        </p:blipFill>
        <p:spPr bwMode="auto">
          <a:xfrm>
            <a:off x="7469933" y="342975"/>
            <a:ext cx="4361530" cy="4536504"/>
          </a:xfrm>
          <a:prstGeom prst="rect">
            <a:avLst/>
          </a:prstGeom>
          <a:noFill/>
          <a:ln>
            <a:noFill/>
          </a:ln>
        </p:spPr>
      </p:pic>
      <p:sp>
        <p:nvSpPr>
          <p:cNvPr id="2" name="矩形 1"/>
          <p:cNvSpPr/>
          <p:nvPr/>
        </p:nvSpPr>
        <p:spPr>
          <a:xfrm>
            <a:off x="3623121" y="919039"/>
            <a:ext cx="144302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16π</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16</a:t>
            </a:r>
            <a:endParaRPr lang="zh-CN" altLang="en-US" dirty="0">
              <a:solidFill>
                <a:srgbClr val="C00000"/>
              </a:solidFill>
            </a:endParaRPr>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9" grpId="0" uiExpand="1" build="allAtOnce"/>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 y="261442"/>
            <a:ext cx="1703343"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48637" y="157160"/>
            <a:ext cx="9945554" cy="76941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分割转化求体积</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3" name="矩形 2"/>
          <p:cNvSpPr/>
          <p:nvPr/>
        </p:nvSpPr>
        <p:spPr>
          <a:xfrm>
            <a:off x="118542" y="261442"/>
            <a:ext cx="1584000" cy="539507"/>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解题技巧</a:t>
            </a:r>
            <a:endParaRPr lang="zh-CN" altLang="en-US" sz="2400" dirty="0">
              <a:solidFill>
                <a:schemeClr val="accent6">
                  <a:lumMod val="75000"/>
                </a:schemeClr>
              </a:solidFill>
              <a:latin typeface="微软雅黑" pitchFamily="34" charset="-122"/>
              <a:ea typeface="微软雅黑" pitchFamily="34" charset="-122"/>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382191" y="890464"/>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kern="100" dirty="0">
                <a:latin typeface="Times New Roman"/>
                <a:ea typeface="华文细黑"/>
                <a:cs typeface="Times New Roman"/>
              </a:rPr>
              <a:t>　如图所示，已知</a:t>
            </a:r>
            <a:r>
              <a:rPr lang="en-US" altLang="zh-CN" sz="2800" i="1" kern="100" dirty="0" err="1">
                <a:latin typeface="Times New Roman"/>
                <a:ea typeface="华文细黑"/>
                <a:cs typeface="Courier New"/>
              </a:rPr>
              <a:t>ABCD</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C</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是棱长为</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的正方体，</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分别为</a:t>
            </a:r>
            <a:r>
              <a:rPr lang="en-US" altLang="zh-CN" sz="2800" i="1" kern="100" dirty="0" err="1">
                <a:latin typeface="Times New Roman"/>
                <a:ea typeface="华文细黑"/>
                <a:cs typeface="Courier New"/>
              </a:rPr>
              <a:t>AA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的中点，求四棱锥</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EBFD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的体积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2" name="圆角矩形 11">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3" name="圆角矩形 12">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1" name="图片 10" descr="RJ1-15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3955" y="2296716"/>
            <a:ext cx="4248472" cy="4134334"/>
          </a:xfrm>
          <a:prstGeom prst="rect">
            <a:avLst/>
          </a:prstGeom>
          <a:noFill/>
          <a:ln>
            <a:noFill/>
          </a:ln>
        </p:spPr>
      </p:pic>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矩形 10"/>
          <p:cNvSpPr/>
          <p:nvPr/>
        </p:nvSpPr>
        <p:spPr>
          <a:xfrm>
            <a:off x="382191"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本题若直接求解较为困难，这里利用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的思想，将四棱锥的体积转化为两个等底的三棱锥的体积之和，从而简化求解步骤</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955240890"/>
              </p:ext>
            </p:extLst>
          </p:nvPr>
        </p:nvGraphicFramePr>
        <p:xfrm>
          <a:off x="504825" y="1636440"/>
          <a:ext cx="11210925" cy="857250"/>
        </p:xfrm>
        <a:graphic>
          <a:graphicData uri="http://schemas.openxmlformats.org/presentationml/2006/ole">
            <mc:AlternateContent xmlns:mc="http://schemas.openxmlformats.org/markup-compatibility/2006">
              <mc:Choice xmlns:v="urn:schemas-microsoft-com:vml" Requires="v">
                <p:oleObj spid="_x0000_s116242" name="文档" r:id="rId4" imgW="11212766" imgH="864878" progId="Word.Document.12">
                  <p:embed/>
                </p:oleObj>
              </mc:Choice>
              <mc:Fallback>
                <p:oleObj name="文档" r:id="rId4" imgW="11212766" imgH="864878" progId="Word.Document.12">
                  <p:embed/>
                  <p:pic>
                    <p:nvPicPr>
                      <p:cNvPr id="0" name="对象 15"/>
                      <p:cNvPicPr>
                        <a:picLocks noChangeAspect="1" noChangeArrowheads="1"/>
                      </p:cNvPicPr>
                      <p:nvPr/>
                    </p:nvPicPr>
                    <p:blipFill>
                      <a:blip r:embed="rId5"/>
                      <a:srcRect/>
                      <a:stretch>
                        <a:fillRect/>
                      </a:stretch>
                    </p:blipFill>
                    <p:spPr bwMode="auto">
                      <a:xfrm>
                        <a:off x="504825" y="1636440"/>
                        <a:ext cx="11210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矩形 18"/>
          <p:cNvSpPr/>
          <p:nvPr/>
        </p:nvSpPr>
        <p:spPr>
          <a:xfrm>
            <a:off x="382191" y="2537123"/>
            <a:ext cx="11412000" cy="2626592"/>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i="1" kern="100" dirty="0" err="1">
                <a:latin typeface="Times New Roman"/>
                <a:ea typeface="华文细黑"/>
                <a:cs typeface="Courier New"/>
              </a:rPr>
              <a:t>D</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F</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EB</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所以四边形</a:t>
            </a:r>
            <a:r>
              <a:rPr lang="en-US" altLang="zh-CN" sz="2800" i="1" kern="100" dirty="0" err="1" smtClean="0">
                <a:latin typeface="Times New Roman"/>
                <a:ea typeface="华文细黑"/>
                <a:cs typeface="Courier New"/>
              </a:rPr>
              <a:t>EBFD</a:t>
            </a:r>
            <a:r>
              <a:rPr lang="en-US" altLang="zh-CN" sz="2800" kern="100" baseline="-25000" dirty="0" err="1" smtClean="0">
                <a:latin typeface="Times New Roman"/>
                <a:ea typeface="华文细黑"/>
                <a:cs typeface="Courier New"/>
              </a:rPr>
              <a:t>1</a:t>
            </a:r>
            <a:r>
              <a:rPr lang="zh-CN" altLang="zh-CN" sz="2800" kern="100" dirty="0" smtClean="0">
                <a:latin typeface="Times New Roman"/>
                <a:ea typeface="华文细黑"/>
                <a:cs typeface="Times New Roman"/>
              </a:rPr>
              <a:t>是菱形</a:t>
            </a:r>
            <a:r>
              <a:rPr lang="en-US" altLang="zh-CN" sz="2800" kern="100" dirty="0" smtClean="0">
                <a:latin typeface="Times New Roman"/>
                <a:ea typeface="华文细黑"/>
                <a:cs typeface="Courier New"/>
              </a:rPr>
              <a:t>.</a:t>
            </a:r>
            <a:endParaRPr lang="zh-CN" altLang="zh-CN" sz="2800" kern="100" dirty="0" smtClean="0">
              <a:latin typeface="宋体"/>
              <a:cs typeface="Courier New"/>
            </a:endParaRPr>
          </a:p>
          <a:p>
            <a:pPr algn="just">
              <a:lnSpc>
                <a:spcPct val="150000"/>
              </a:lnSpc>
              <a:spcAft>
                <a:spcPts val="0"/>
              </a:spcAft>
              <a:tabLst>
                <a:tab pos="2070735" algn="l"/>
              </a:tabLst>
            </a:pPr>
            <a:r>
              <a:rPr lang="zh-CN" altLang="zh-CN" sz="2800" kern="100" dirty="0" smtClean="0">
                <a:latin typeface="Times New Roman"/>
                <a:ea typeface="华文细黑"/>
                <a:cs typeface="Times New Roman"/>
              </a:rPr>
              <a:t>连接</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，则</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EFB</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EFD</a:t>
            </a:r>
            <a:r>
              <a:rPr lang="en-US" altLang="zh-CN" sz="2800" kern="100" baseline="-25000" dirty="0" err="1">
                <a:latin typeface="Times New Roman"/>
                <a:ea typeface="华文细黑"/>
                <a:cs typeface="Courier New"/>
              </a:rPr>
              <a:t>1</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易知三棱锥</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EFB</a:t>
            </a:r>
            <a:r>
              <a:rPr lang="zh-CN" altLang="zh-CN" sz="2800" kern="100" dirty="0">
                <a:latin typeface="Times New Roman"/>
                <a:ea typeface="华文细黑"/>
                <a:cs typeface="Times New Roman"/>
              </a:rPr>
              <a:t>与三棱锥</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EFD</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的高相等，</a:t>
            </a:r>
            <a:endParaRPr lang="zh-CN" altLang="zh-CN" sz="2800" kern="100" dirty="0">
              <a:effectLst/>
              <a:latin typeface="宋体"/>
              <a:cs typeface="Courier New"/>
            </a:endParaRPr>
          </a:p>
        </p:txBody>
      </p:sp>
      <p:grpSp>
        <p:nvGrpSpPr>
          <p:cNvPr id="4" name="组合 3"/>
          <p:cNvGrpSpPr/>
          <p:nvPr/>
        </p:nvGrpSpPr>
        <p:grpSpPr>
          <a:xfrm>
            <a:off x="382191" y="5313798"/>
            <a:ext cx="11412000" cy="573793"/>
            <a:chOff x="382191" y="5213215"/>
            <a:chExt cx="11412000" cy="573793"/>
          </a:xfrm>
        </p:grpSpPr>
        <p:sp>
          <p:nvSpPr>
            <p:cNvPr id="13" name="矩形 12"/>
            <p:cNvSpPr/>
            <p:nvPr/>
          </p:nvSpPr>
          <p:spPr>
            <a:xfrm>
              <a:off x="382191" y="5213215"/>
              <a:ext cx="11412000" cy="553974"/>
            </a:xfrm>
            <a:prstGeom prst="rect">
              <a:avLst/>
            </a:prstGeom>
          </p:spPr>
          <p:txBody>
            <a:bodyPr wrap="square" lIns="121898" tIns="60948" rIns="121898" bIns="60948">
              <a:spAutoFit/>
            </a:bodyPr>
            <a:lstStyle/>
            <a:p>
              <a:pPr algn="just">
                <a:spcAft>
                  <a:spcPts val="0"/>
                </a:spcAft>
                <a:tabLst>
                  <a:tab pos="2070735" algn="l"/>
                </a:tabLst>
              </a:pPr>
              <a:r>
                <a:rPr lang="zh-CN" altLang="zh-CN" sz="2800" kern="100" dirty="0">
                  <a:latin typeface="Times New Roman"/>
                  <a:ea typeface="华文细黑"/>
                  <a:cs typeface="Times New Roman"/>
                </a:rPr>
                <a:t>故</a:t>
              </a:r>
              <a:r>
                <a:rPr lang="en-US" altLang="zh-CN" sz="2800" kern="100" dirty="0">
                  <a:latin typeface="宋体"/>
                  <a:ea typeface="仿宋_GB2312"/>
                  <a:cs typeface="Times New Roman"/>
                </a:rPr>
                <a:t> </a:t>
              </a:r>
              <a:endParaRPr lang="zh-CN" altLang="zh-CN" sz="105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12707943"/>
                </p:ext>
              </p:extLst>
            </p:nvPr>
          </p:nvGraphicFramePr>
          <p:xfrm>
            <a:off x="882055" y="5253608"/>
            <a:ext cx="4000500" cy="533400"/>
          </p:xfrm>
          <a:graphic>
            <a:graphicData uri="http://schemas.openxmlformats.org/presentationml/2006/ole">
              <mc:AlternateContent xmlns:mc="http://schemas.openxmlformats.org/markup-compatibility/2006">
                <mc:Choice xmlns:v="urn:schemas-microsoft-com:vml" Requires="v">
                  <p:oleObj spid="_x0000_s116243" name="Equation" r:id="rId6" imgW="1765300" imgH="241300" progId="Equation.DSMT4">
                    <p:embed/>
                  </p:oleObj>
                </mc:Choice>
                <mc:Fallback>
                  <p:oleObj name="Equation" r:id="rId6" imgW="1765300" imgH="241300" progId="Equation.DSMT4">
                    <p:embed/>
                    <p:pic>
                      <p:nvPicPr>
                        <p:cNvPr id="0" name="Object 128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2055" y="5253608"/>
                          <a:ext cx="400050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3" name="圆角矩形 22">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4" name="圆角矩形 23">
            <a:hlinkClick r:id="rId9"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Tree>
    <p:extLst>
      <p:ext uri="{BB962C8B-B14F-4D97-AF65-F5344CB8AC3E}">
        <p14:creationId xmlns:p14="http://schemas.microsoft.com/office/powerpoint/2010/main" val="1079765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750"/>
                                        <p:tgtEl>
                                          <p:spTgt spid="5"/>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blinds(horizontal)">
                                      <p:cBhvr>
                                        <p:cTn id="15" dur="750"/>
                                        <p:tgtEl>
                                          <p:spTgt spid="19">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9">
                                            <p:txEl>
                                              <p:pRg st="1" end="1"/>
                                            </p:txEl>
                                          </p:spTgt>
                                        </p:tgtEl>
                                        <p:attrNameLst>
                                          <p:attrName>style.visibility</p:attrName>
                                        </p:attrNameLst>
                                      </p:cBhvr>
                                      <p:to>
                                        <p:strVal val="visible"/>
                                      </p:to>
                                    </p:set>
                                    <p:animEffect transition="in" filter="blinds(horizontal)">
                                      <p:cBhvr>
                                        <p:cTn id="19" dur="750"/>
                                        <p:tgtEl>
                                          <p:spTgt spid="19">
                                            <p:txEl>
                                              <p:pRg st="1" end="1"/>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9">
                                            <p:txEl>
                                              <p:pRg st="2" end="2"/>
                                            </p:txEl>
                                          </p:spTgt>
                                        </p:tgtEl>
                                        <p:attrNameLst>
                                          <p:attrName>style.visibility</p:attrName>
                                        </p:attrNameLst>
                                      </p:cBhvr>
                                      <p:to>
                                        <p:strVal val="visible"/>
                                      </p:to>
                                    </p:set>
                                    <p:animEffect transition="in" filter="blinds(horizontal)">
                                      <p:cBhvr>
                                        <p:cTn id="23" dur="750"/>
                                        <p:tgtEl>
                                          <p:spTgt spid="19">
                                            <p:txEl>
                                              <p:pRg st="2" end="2"/>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9">
                                            <p:txEl>
                                              <p:pRg st="3" end="3"/>
                                            </p:txEl>
                                          </p:spTgt>
                                        </p:tgtEl>
                                        <p:attrNameLst>
                                          <p:attrName>style.visibility</p:attrName>
                                        </p:attrNameLst>
                                      </p:cBhvr>
                                      <p:to>
                                        <p:strVal val="visible"/>
                                      </p:to>
                                    </p:set>
                                    <p:animEffect transition="in" filter="blinds(horizontal)">
                                      <p:cBhvr>
                                        <p:cTn id="27" dur="750"/>
                                        <p:tgtEl>
                                          <p:spTgt spid="19">
                                            <p:txEl>
                                              <p:pRg st="3" end="3"/>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graphicFrame>
        <p:nvGraphicFramePr>
          <p:cNvPr id="20" name="对象 19"/>
          <p:cNvGraphicFramePr>
            <a:graphicFrameLocks noChangeAspect="1"/>
          </p:cNvGraphicFramePr>
          <p:nvPr>
            <p:extLst>
              <p:ext uri="{D42A27DB-BD31-4B8C-83A1-F6EECF244321}">
                <p14:modId xmlns:p14="http://schemas.microsoft.com/office/powerpoint/2010/main" val="1369240962"/>
              </p:ext>
            </p:extLst>
          </p:nvPr>
        </p:nvGraphicFramePr>
        <p:xfrm>
          <a:off x="504825" y="333450"/>
          <a:ext cx="11210925" cy="857250"/>
        </p:xfrm>
        <a:graphic>
          <a:graphicData uri="http://schemas.openxmlformats.org/presentationml/2006/ole">
            <mc:AlternateContent xmlns:mc="http://schemas.openxmlformats.org/markup-compatibility/2006">
              <mc:Choice xmlns:v="urn:schemas-microsoft-com:vml" Requires="v">
                <p:oleObj spid="_x0000_s119390" name="文档" r:id="rId5" imgW="11212766" imgH="868123" progId="Word.Document.12">
                  <p:embed/>
                </p:oleObj>
              </mc:Choice>
              <mc:Fallback>
                <p:oleObj name="文档" r:id="rId5" imgW="11212766" imgH="868123" progId="Word.Document.12">
                  <p:embed/>
                  <p:pic>
                    <p:nvPicPr>
                      <p:cNvPr id="0" name=""/>
                      <p:cNvPicPr>
                        <a:picLocks noChangeAspect="1" noChangeArrowheads="1"/>
                      </p:cNvPicPr>
                      <p:nvPr/>
                    </p:nvPicPr>
                    <p:blipFill>
                      <a:blip r:embed="rId6"/>
                      <a:srcRect/>
                      <a:stretch>
                        <a:fillRect/>
                      </a:stretch>
                    </p:blipFill>
                    <p:spPr bwMode="auto">
                      <a:xfrm>
                        <a:off x="504825" y="333450"/>
                        <a:ext cx="11210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3507764598"/>
              </p:ext>
            </p:extLst>
          </p:nvPr>
        </p:nvGraphicFramePr>
        <p:xfrm>
          <a:off x="504825" y="1343025"/>
          <a:ext cx="11210925" cy="866775"/>
        </p:xfrm>
        <a:graphic>
          <a:graphicData uri="http://schemas.openxmlformats.org/presentationml/2006/ole">
            <mc:AlternateContent xmlns:mc="http://schemas.openxmlformats.org/markup-compatibility/2006">
              <mc:Choice xmlns:v="urn:schemas-microsoft-com:vml" Requires="v">
                <p:oleObj spid="_x0000_s119391" name="文档" r:id="rId8" imgW="11212766" imgH="869565" progId="Word.Document.12">
                  <p:embed/>
                </p:oleObj>
              </mc:Choice>
              <mc:Fallback>
                <p:oleObj name="文档" r:id="rId8" imgW="11212766" imgH="869565" progId="Word.Document.12">
                  <p:embed/>
                  <p:pic>
                    <p:nvPicPr>
                      <p:cNvPr id="0" name=""/>
                      <p:cNvPicPr>
                        <a:picLocks noChangeAspect="1" noChangeArrowheads="1"/>
                      </p:cNvPicPr>
                      <p:nvPr/>
                    </p:nvPicPr>
                    <p:blipFill>
                      <a:blip r:embed="rId9"/>
                      <a:srcRect/>
                      <a:stretch>
                        <a:fillRect/>
                      </a:stretch>
                    </p:blipFill>
                    <p:spPr bwMode="auto">
                      <a:xfrm>
                        <a:off x="504825" y="1343025"/>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val="3416127329"/>
              </p:ext>
            </p:extLst>
          </p:nvPr>
        </p:nvGraphicFramePr>
        <p:xfrm>
          <a:off x="504825" y="2352675"/>
          <a:ext cx="11210925" cy="866775"/>
        </p:xfrm>
        <a:graphic>
          <a:graphicData uri="http://schemas.openxmlformats.org/presentationml/2006/ole">
            <mc:AlternateContent xmlns:mc="http://schemas.openxmlformats.org/markup-compatibility/2006">
              <mc:Choice xmlns:v="urn:schemas-microsoft-com:vml" Requires="v">
                <p:oleObj spid="_x0000_s119392" name="文档" r:id="rId11" imgW="11212766" imgH="871367" progId="Word.Document.12">
                  <p:embed/>
                </p:oleObj>
              </mc:Choice>
              <mc:Fallback>
                <p:oleObj name="文档" r:id="rId11" imgW="11212766" imgH="871367" progId="Word.Document.12">
                  <p:embed/>
                  <p:pic>
                    <p:nvPicPr>
                      <p:cNvPr id="0" name=""/>
                      <p:cNvPicPr>
                        <a:picLocks noChangeAspect="1" noChangeArrowheads="1"/>
                      </p:cNvPicPr>
                      <p:nvPr/>
                    </p:nvPicPr>
                    <p:blipFill>
                      <a:blip r:embed="rId12"/>
                      <a:srcRect/>
                      <a:stretch>
                        <a:fillRect/>
                      </a:stretch>
                    </p:blipFill>
                    <p:spPr bwMode="auto">
                      <a:xfrm>
                        <a:off x="504825" y="2352675"/>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051881839"/>
              </p:ext>
            </p:extLst>
          </p:nvPr>
        </p:nvGraphicFramePr>
        <p:xfrm>
          <a:off x="1543844" y="520130"/>
          <a:ext cx="828675" cy="542925"/>
        </p:xfrm>
        <a:graphic>
          <a:graphicData uri="http://schemas.openxmlformats.org/presentationml/2006/ole">
            <mc:AlternateContent xmlns:mc="http://schemas.openxmlformats.org/markup-compatibility/2006">
              <mc:Choice xmlns:v="urn:schemas-microsoft-com:vml" Requires="v">
                <p:oleObj spid="_x0000_s119393" name="Equation" r:id="rId13" imgW="368300" imgH="241300" progId="Equation.DSMT4">
                  <p:embed/>
                </p:oleObj>
              </mc:Choice>
              <mc:Fallback>
                <p:oleObj name="Equation" r:id="rId13" imgW="368300" imgH="241300" progId="Equation.DSMT4">
                  <p:embed/>
                  <p:pic>
                    <p:nvPicPr>
                      <p:cNvPr id="0" name="Object 2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43844" y="520130"/>
                        <a:ext cx="82867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180399991"/>
              </p:ext>
            </p:extLst>
          </p:nvPr>
        </p:nvGraphicFramePr>
        <p:xfrm>
          <a:off x="857672" y="1509961"/>
          <a:ext cx="971550" cy="542925"/>
        </p:xfrm>
        <a:graphic>
          <a:graphicData uri="http://schemas.openxmlformats.org/presentationml/2006/ole">
            <mc:AlternateContent xmlns:mc="http://schemas.openxmlformats.org/markup-compatibility/2006">
              <mc:Choice xmlns:v="urn:schemas-microsoft-com:vml" Requires="v">
                <p:oleObj spid="_x0000_s119394" name="Equation" r:id="rId15" imgW="431613" imgH="241195" progId="Equation.DSMT4">
                  <p:embed/>
                </p:oleObj>
              </mc:Choice>
              <mc:Fallback>
                <p:oleObj name="Equation" r:id="rId15" imgW="431613" imgH="241195" progId="Equation.DSMT4">
                  <p:embed/>
                  <p:pic>
                    <p:nvPicPr>
                      <p:cNvPr id="0" name="Object 2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57672" y="1509961"/>
                        <a:ext cx="971550"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440983216"/>
              </p:ext>
            </p:extLst>
          </p:nvPr>
        </p:nvGraphicFramePr>
        <p:xfrm>
          <a:off x="1217712" y="2545879"/>
          <a:ext cx="3914775" cy="533400"/>
        </p:xfrm>
        <a:graphic>
          <a:graphicData uri="http://schemas.openxmlformats.org/presentationml/2006/ole">
            <mc:AlternateContent xmlns:mc="http://schemas.openxmlformats.org/markup-compatibility/2006">
              <mc:Choice xmlns:v="urn:schemas-microsoft-com:vml" Requires="v">
                <p:oleObj spid="_x0000_s119395" name="Equation" r:id="rId17" imgW="1727200" imgH="241300" progId="Equation.DSMT4">
                  <p:embed/>
                </p:oleObj>
              </mc:Choice>
              <mc:Fallback>
                <p:oleObj name="Equation" r:id="rId17" imgW="1727200" imgH="241300" progId="Equation.DSMT4">
                  <p:embed/>
                  <p:pic>
                    <p:nvPicPr>
                      <p:cNvPr id="0" name="Object 23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17712" y="2545879"/>
                        <a:ext cx="3914775"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83457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750"/>
                                        <p:tgtEl>
                                          <p:spTgt spid="4"/>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blinds(horizontal)">
                                      <p:cBhvr>
                                        <p:cTn id="14" dur="750"/>
                                        <p:tgtEl>
                                          <p:spTgt spid="21"/>
                                        </p:tgtEl>
                                      </p:cBhvr>
                                    </p:animEffect>
                                  </p:childTnLst>
                                </p:cTn>
                              </p:par>
                              <p:par>
                                <p:cTn id="15" presetID="3"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750"/>
                                        <p:tgtEl>
                                          <p:spTgt spid="7"/>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750"/>
                                        <p:tgtEl>
                                          <p:spTgt spid="22"/>
                                        </p:tgtEl>
                                      </p:cBhvr>
                                    </p:animEffect>
                                  </p:childTnLst>
                                </p:cTn>
                              </p:par>
                              <p:par>
                                <p:cTn id="22" presetID="3" presetClass="entr" presetSubtype="1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9" name="矩形 8"/>
          <p:cNvSpPr/>
          <p:nvPr/>
        </p:nvSpPr>
        <p:spPr>
          <a:xfrm>
            <a:off x="2095" y="1925355"/>
            <a:ext cx="12190413" cy="2700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0" name="矩形 9"/>
          <p:cNvSpPr/>
          <p:nvPr/>
        </p:nvSpPr>
        <p:spPr>
          <a:xfrm>
            <a:off x="425624" y="2179083"/>
            <a:ext cx="11305256"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本题首先利用分割的方法，把四棱锥分割为两个全等的三棱锥，然后利用等积转换法，针对三棱锥的几何特点，变换顶点，体积不变，将不容易求体积的三棱锥转化为容易求体积的三棱锥，从而使问题获解</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520389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05254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870344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sp>
        <p:nvSpPr>
          <p:cNvPr id="9" name="矩形 8"/>
          <p:cNvSpPr/>
          <p:nvPr/>
        </p:nvSpPr>
        <p:spPr>
          <a:xfrm>
            <a:off x="382191" y="85857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5</a:t>
            </a:r>
            <a:r>
              <a:rPr lang="zh-CN" altLang="zh-CN" sz="2800" kern="100" dirty="0">
                <a:latin typeface="Times New Roman"/>
                <a:ea typeface="华文细黑"/>
                <a:cs typeface="Times New Roman"/>
              </a:rPr>
              <a:t>　把长、宽分别为</a:t>
            </a:r>
            <a:r>
              <a:rPr lang="en-US" altLang="zh-CN" sz="2800" kern="100" dirty="0" smtClean="0">
                <a:latin typeface="Times New Roman"/>
                <a:ea typeface="华文细黑"/>
                <a:cs typeface="Courier New"/>
              </a:rPr>
              <a:t>4，2</a:t>
            </a:r>
            <a:r>
              <a:rPr lang="zh-CN" altLang="zh-CN" sz="2800" kern="100" dirty="0">
                <a:latin typeface="Times New Roman"/>
                <a:ea typeface="华文细黑"/>
                <a:cs typeface="Times New Roman"/>
              </a:rPr>
              <a:t>的矩形卷成一个圆柱的侧面，求这个圆柱的体积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圆角矩形 20">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2" name="矩形 1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9177" y="157160"/>
            <a:ext cx="10645756"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itchFamily="34" charset="-122"/>
                <a:ea typeface="微软雅黑" pitchFamily="34" charset="-122"/>
                <a:cs typeface="Times New Roman"/>
              </a:rPr>
              <a:t>圆柱体积的求解</a:t>
            </a:r>
            <a:endParaRPr lang="zh-CN" altLang="zh-CN" sz="1050" b="1" kern="100" dirty="0">
              <a:solidFill>
                <a:srgbClr val="0000FF"/>
              </a:solidFill>
              <a:effectLst/>
              <a:latin typeface="微软雅黑" pitchFamily="34" charset="-122"/>
              <a:ea typeface="微软雅黑" pitchFamily="34" charset="-122"/>
              <a:cs typeface="Courier New"/>
            </a:endParaRPr>
          </a:p>
        </p:txBody>
      </p:sp>
      <p:sp>
        <p:nvSpPr>
          <p:cNvPr id="14" name="矩形 13"/>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92004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82191" y="-2207"/>
            <a:ext cx="11412000" cy="1334957"/>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分析</a:t>
            </a:r>
            <a:r>
              <a:rPr lang="zh-CN" altLang="zh-CN" sz="2800" kern="100" dirty="0">
                <a:latin typeface="Times New Roman"/>
                <a:ea typeface="华文细黑"/>
                <a:cs typeface="Times New Roman"/>
              </a:rPr>
              <a:t>　利用底面的周长，求得底面半径，利用圆柱的体积公式求解</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设圆柱的底面半径为</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，母线长为</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，高为</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596026445"/>
              </p:ext>
            </p:extLst>
          </p:nvPr>
        </p:nvGraphicFramePr>
        <p:xfrm>
          <a:off x="504825" y="1428428"/>
          <a:ext cx="11210925" cy="857250"/>
        </p:xfrm>
        <a:graphic>
          <a:graphicData uri="http://schemas.openxmlformats.org/presentationml/2006/ole">
            <mc:AlternateContent xmlns:mc="http://schemas.openxmlformats.org/markup-compatibility/2006">
              <mc:Choice xmlns:v="urn:schemas-microsoft-com:vml" Requires="v">
                <p:oleObj spid="_x0000_s120304" name="文档" r:id="rId4" imgW="11212766" imgH="866320" progId="Word.Document.12">
                  <p:embed/>
                </p:oleObj>
              </mc:Choice>
              <mc:Fallback>
                <p:oleObj name="文档" r:id="rId4" imgW="11212766" imgH="866320" progId="Word.Document.12">
                  <p:embed/>
                  <p:pic>
                    <p:nvPicPr>
                      <p:cNvPr id="0" name=""/>
                      <p:cNvPicPr>
                        <a:picLocks noChangeAspect="1" noChangeArrowheads="1"/>
                      </p:cNvPicPr>
                      <p:nvPr/>
                    </p:nvPicPr>
                    <p:blipFill>
                      <a:blip r:embed="rId5"/>
                      <a:srcRect/>
                      <a:stretch>
                        <a:fillRect/>
                      </a:stretch>
                    </p:blipFill>
                    <p:spPr bwMode="auto">
                      <a:xfrm>
                        <a:off x="504825" y="1428428"/>
                        <a:ext cx="11210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圆角矩形 15">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解后反思</a:t>
            </a:r>
          </a:p>
        </p:txBody>
      </p:sp>
      <p:pic>
        <p:nvPicPr>
          <p:cNvPr id="17" name="图片 16" descr="RJ1-159"/>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t="31445" r="44749"/>
          <a:stretch/>
        </p:blipFill>
        <p:spPr bwMode="auto">
          <a:xfrm>
            <a:off x="5128267" y="4077867"/>
            <a:ext cx="3991275" cy="2387702"/>
          </a:xfrm>
          <a:prstGeom prst="rect">
            <a:avLst/>
          </a:prstGeom>
          <a:noFill/>
          <a:ln>
            <a:noFill/>
          </a:ln>
        </p:spPr>
      </p:pic>
      <p:graphicFrame>
        <p:nvGraphicFramePr>
          <p:cNvPr id="18" name="对象 17"/>
          <p:cNvGraphicFramePr>
            <a:graphicFrameLocks noChangeAspect="1"/>
          </p:cNvGraphicFramePr>
          <p:nvPr>
            <p:extLst>
              <p:ext uri="{D42A27DB-BD31-4B8C-83A1-F6EECF244321}">
                <p14:modId xmlns:p14="http://schemas.microsoft.com/office/powerpoint/2010/main" val="4259912505"/>
              </p:ext>
            </p:extLst>
          </p:nvPr>
        </p:nvGraphicFramePr>
        <p:xfrm>
          <a:off x="504825" y="2273474"/>
          <a:ext cx="11210925" cy="866775"/>
        </p:xfrm>
        <a:graphic>
          <a:graphicData uri="http://schemas.openxmlformats.org/presentationml/2006/ole">
            <mc:AlternateContent xmlns:mc="http://schemas.openxmlformats.org/markup-compatibility/2006">
              <mc:Choice xmlns:v="urn:schemas-microsoft-com:vml" Requires="v">
                <p:oleObj spid="_x0000_s120305" name="文档" r:id="rId9" imgW="11212766" imgH="868123" progId="Word.Document.12">
                  <p:embed/>
                </p:oleObj>
              </mc:Choice>
              <mc:Fallback>
                <p:oleObj name="文档" r:id="rId9" imgW="11212766" imgH="868123" progId="Word.Document.12">
                  <p:embed/>
                  <p:pic>
                    <p:nvPicPr>
                      <p:cNvPr id="0" name=""/>
                      <p:cNvPicPr>
                        <a:picLocks noChangeAspect="1" noChangeArrowheads="1"/>
                      </p:cNvPicPr>
                      <p:nvPr/>
                    </p:nvPicPr>
                    <p:blipFill>
                      <a:blip r:embed="rId10"/>
                      <a:srcRect/>
                      <a:stretch>
                        <a:fillRect/>
                      </a:stretch>
                    </p:blipFill>
                    <p:spPr bwMode="auto">
                      <a:xfrm>
                        <a:off x="504825" y="2273474"/>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1438060717"/>
              </p:ext>
            </p:extLst>
          </p:nvPr>
        </p:nvGraphicFramePr>
        <p:xfrm>
          <a:off x="504825" y="3147095"/>
          <a:ext cx="11210925" cy="866775"/>
        </p:xfrm>
        <a:graphic>
          <a:graphicData uri="http://schemas.openxmlformats.org/presentationml/2006/ole">
            <mc:AlternateContent xmlns:mc="http://schemas.openxmlformats.org/markup-compatibility/2006">
              <mc:Choice xmlns:v="urn:schemas-microsoft-com:vml" Requires="v">
                <p:oleObj spid="_x0000_s120306" name="文档" r:id="rId12" imgW="11212766" imgH="868123" progId="Word.Document.12">
                  <p:embed/>
                </p:oleObj>
              </mc:Choice>
              <mc:Fallback>
                <p:oleObj name="文档" r:id="rId12" imgW="11212766" imgH="868123" progId="Word.Document.12">
                  <p:embed/>
                  <p:pic>
                    <p:nvPicPr>
                      <p:cNvPr id="0" name=""/>
                      <p:cNvPicPr>
                        <a:picLocks noChangeAspect="1" noChangeArrowheads="1"/>
                      </p:cNvPicPr>
                      <p:nvPr/>
                    </p:nvPicPr>
                    <p:blipFill>
                      <a:blip r:embed="rId13"/>
                      <a:srcRect/>
                      <a:stretch>
                        <a:fillRect/>
                      </a:stretch>
                    </p:blipFill>
                    <p:spPr bwMode="auto">
                      <a:xfrm>
                        <a:off x="504825" y="3147095"/>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3173233285"/>
              </p:ext>
            </p:extLst>
          </p:nvPr>
        </p:nvGraphicFramePr>
        <p:xfrm>
          <a:off x="504825" y="4087391"/>
          <a:ext cx="11210925" cy="866775"/>
        </p:xfrm>
        <a:graphic>
          <a:graphicData uri="http://schemas.openxmlformats.org/presentationml/2006/ole">
            <mc:AlternateContent xmlns:mc="http://schemas.openxmlformats.org/markup-compatibility/2006">
              <mc:Choice xmlns:v="urn:schemas-microsoft-com:vml" Requires="v">
                <p:oleObj spid="_x0000_s120307" name="文档" r:id="rId15" imgW="11212766" imgH="869565" progId="Word.Document.12">
                  <p:embed/>
                </p:oleObj>
              </mc:Choice>
              <mc:Fallback>
                <p:oleObj name="文档" r:id="rId15" imgW="11212766" imgH="869565" progId="Word.Document.12">
                  <p:embed/>
                  <p:pic>
                    <p:nvPicPr>
                      <p:cNvPr id="0" name=""/>
                      <p:cNvPicPr>
                        <a:picLocks noChangeAspect="1" noChangeArrowheads="1"/>
                      </p:cNvPicPr>
                      <p:nvPr/>
                    </p:nvPicPr>
                    <p:blipFill>
                      <a:blip r:embed="rId16"/>
                      <a:srcRect/>
                      <a:stretch>
                        <a:fillRect/>
                      </a:stretch>
                    </p:blipFill>
                    <p:spPr bwMode="auto">
                      <a:xfrm>
                        <a:off x="504825" y="4087391"/>
                        <a:ext cx="112109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2" name="图片 21" descr="RJ1-159"/>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69001"/>
          <a:stretch/>
        </p:blipFill>
        <p:spPr bwMode="auto">
          <a:xfrm>
            <a:off x="9554882" y="2982679"/>
            <a:ext cx="2239309" cy="3482889"/>
          </a:xfrm>
          <a:prstGeom prst="rect">
            <a:avLst/>
          </a:prstGeom>
          <a:noFill/>
          <a:ln>
            <a:noFill/>
          </a:ln>
        </p:spPr>
      </p:pic>
    </p:spTree>
    <p:extLst>
      <p:ext uri="{BB962C8B-B14F-4D97-AF65-F5344CB8AC3E}">
        <p14:creationId xmlns:p14="http://schemas.microsoft.com/office/powerpoint/2010/main" val="532267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750"/>
                                        <p:tgtEl>
                                          <p:spTgt spid="15"/>
                                        </p:tgtEl>
                                      </p:cBhvr>
                                    </p:animEffect>
                                  </p:childTnLst>
                                </p:cTn>
                              </p:par>
                              <p:par>
                                <p:cTn id="16" presetID="3" presetClass="entr" presetSubtype="1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750"/>
                                        <p:tgtEl>
                                          <p:spTgt spid="17"/>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750"/>
                                        <p:tgtEl>
                                          <p:spTgt spid="18"/>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linds(horizontal)">
                                      <p:cBhvr>
                                        <p:cTn id="26" dur="750"/>
                                        <p:tgtEl>
                                          <p:spTgt spid="19"/>
                                        </p:tgtEl>
                                      </p:cBhvr>
                                    </p:animEffect>
                                  </p:childTnLst>
                                </p:cTn>
                              </p:par>
                              <p:par>
                                <p:cTn id="27" presetID="3" presetClass="entr" presetSubtype="1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linds(horizontal)">
                                      <p:cBhvr>
                                        <p:cTn id="29" dur="750"/>
                                        <p:tgtEl>
                                          <p:spTgt spid="22"/>
                                        </p:tgtEl>
                                      </p:cBhvr>
                                    </p:animEffect>
                                  </p:childTnLst>
                                </p:cTn>
                              </p:par>
                            </p:childTnLst>
                          </p:cTn>
                        </p:par>
                        <p:par>
                          <p:cTn id="30" fill="hold">
                            <p:stCondLst>
                              <p:cond delay="3750"/>
                            </p:stCondLst>
                            <p:childTnLst>
                              <p:par>
                                <p:cTn id="31" presetID="3" presetClass="entr" presetSubtype="1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blinds(horizontal)">
                                      <p:cBhvr>
                                        <p:cTn id="33"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095" y="2133874"/>
            <a:ext cx="12190413" cy="201600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9622" y="-26590"/>
            <a:ext cx="2251335" cy="880109"/>
            <a:chOff x="11613" y="920823"/>
            <a:chExt cx="1717743"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157834" y="991413"/>
              <a:ext cx="1315048" cy="461665"/>
            </a:xfrm>
            <a:prstGeom prst="rect">
              <a:avLst/>
            </a:prstGeom>
            <a:noFill/>
          </p:spPr>
          <p:txBody>
            <a:bodyPr wrap="none" rtlCol="0">
              <a:spAutoFit/>
            </a:bodyPr>
            <a:lstStyle/>
            <a:p>
              <a:r>
                <a:rPr lang="zh-CN" altLang="en-US" sz="3000" dirty="0">
                  <a:solidFill>
                    <a:schemeClr val="bg1"/>
                  </a:solidFill>
                  <a:latin typeface="黑体" panose="02010600030101010101" pitchFamily="2" charset="-122"/>
                  <a:ea typeface="黑体" panose="02010600030101010101" pitchFamily="2" charset="-122"/>
                </a:rPr>
                <a:t>解后反思</a:t>
              </a:r>
            </a:p>
          </p:txBody>
        </p:sp>
      </p:grpSp>
      <p:sp>
        <p:nvSpPr>
          <p:cNvPr id="10" name="矩形 9"/>
          <p:cNvSpPr/>
          <p:nvPr/>
        </p:nvSpPr>
        <p:spPr>
          <a:xfrm>
            <a:off x="425624" y="2368328"/>
            <a:ext cx="11305256"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圆柱的侧面展开图为矩形，但一个矩形对应的圆柱并不惟一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应该对以哪个边为母线进行分类讨论</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8302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矩形 13"/>
          <p:cNvSpPr/>
          <p:nvPr/>
        </p:nvSpPr>
        <p:spPr>
          <a:xfrm>
            <a:off x="382191" y="660927"/>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一个圆柱的侧面展开图是一个正方形，则这个圆柱的表面积与侧面积的比是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5" name="矩形 14"/>
          <p:cNvSpPr/>
          <p:nvPr/>
        </p:nvSpPr>
        <p:spPr>
          <a:xfrm>
            <a:off x="382191" y="3088804"/>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设底面圆半径为</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，母线长为</a:t>
            </a:r>
            <a:r>
              <a:rPr lang="en-US" altLang="zh-CN" sz="2800" i="1" kern="100" dirty="0">
                <a:latin typeface="Times New Roman"/>
                <a:ea typeface="华文细黑"/>
                <a:cs typeface="Courier New"/>
              </a:rPr>
              <a:t>h</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2π</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2" name="矩形 1"/>
          <p:cNvSpPr/>
          <p:nvPr/>
        </p:nvSpPr>
        <p:spPr>
          <a:xfrm>
            <a:off x="1808634" y="1485464"/>
            <a:ext cx="444352" cy="523220"/>
          </a:xfrm>
          <a:prstGeom prst="rect">
            <a:avLst/>
          </a:prstGeom>
        </p:spPr>
        <p:txBody>
          <a:bodyPr wrap="none">
            <a:spAutoFit/>
          </a:bodyPr>
          <a:lstStyle/>
          <a:p>
            <a:r>
              <a:rPr lang="en-US" altLang="zh-CN" sz="2800" b="1" kern="100" smtClean="0">
                <a:solidFill>
                  <a:srgbClr val="C00000"/>
                </a:solidFill>
                <a:latin typeface="Times New Roman"/>
                <a:ea typeface="华文细黑"/>
                <a:cs typeface="Courier New"/>
              </a:rPr>
              <a:t>A</a:t>
            </a:r>
            <a:endParaRPr lang="zh-CN" altLang="en-US" b="1" dirty="0">
              <a:solidFill>
                <a:srgbClr val="C00000"/>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92559326"/>
              </p:ext>
            </p:extLst>
          </p:nvPr>
        </p:nvGraphicFramePr>
        <p:xfrm>
          <a:off x="535732" y="2133650"/>
          <a:ext cx="9128125" cy="982663"/>
        </p:xfrm>
        <a:graphic>
          <a:graphicData uri="http://schemas.openxmlformats.org/presentationml/2006/ole">
            <mc:AlternateContent xmlns:mc="http://schemas.openxmlformats.org/markup-compatibility/2006">
              <mc:Choice xmlns:v="urn:schemas-microsoft-com:vml" Requires="v">
                <p:oleObj spid="_x0000_s121060" name="文档" r:id="rId9" imgW="9127532" imgH="982406" progId="Word.Document.12">
                  <p:embed/>
                </p:oleObj>
              </mc:Choice>
              <mc:Fallback>
                <p:oleObj name="文档" r:id="rId9" imgW="9127532" imgH="982406" progId="Word.Document.12">
                  <p:embed/>
                  <p:pic>
                    <p:nvPicPr>
                      <p:cNvPr id="0" name=""/>
                      <p:cNvPicPr/>
                      <p:nvPr/>
                    </p:nvPicPr>
                    <p:blipFill>
                      <a:blip r:embed="rId10"/>
                      <a:stretch>
                        <a:fillRect/>
                      </a:stretch>
                    </p:blipFill>
                    <p:spPr>
                      <a:xfrm>
                        <a:off x="535732" y="2133650"/>
                        <a:ext cx="9128125" cy="982663"/>
                      </a:xfrm>
                      <a:prstGeom prst="rect">
                        <a:avLst/>
                      </a:prstGeom>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820040841"/>
              </p:ext>
            </p:extLst>
          </p:nvPr>
        </p:nvGraphicFramePr>
        <p:xfrm>
          <a:off x="533400" y="4629547"/>
          <a:ext cx="9124950" cy="1009650"/>
        </p:xfrm>
        <a:graphic>
          <a:graphicData uri="http://schemas.openxmlformats.org/presentationml/2006/ole">
            <mc:AlternateContent xmlns:mc="http://schemas.openxmlformats.org/markup-compatibility/2006">
              <mc:Choice xmlns:v="urn:schemas-microsoft-com:vml" Requires="v">
                <p:oleObj spid="_x0000_s121061" name="文档" r:id="rId12" imgW="9127532" imgH="1011969" progId="Word.Document.12">
                  <p:embed/>
                </p:oleObj>
              </mc:Choice>
              <mc:Fallback>
                <p:oleObj name="文档" r:id="rId12" imgW="9127532" imgH="1011969" progId="Word.Document.12">
                  <p:embed/>
                  <p:pic>
                    <p:nvPicPr>
                      <p:cNvPr id="0" name=""/>
                      <p:cNvPicPr/>
                      <p:nvPr/>
                    </p:nvPicPr>
                    <p:blipFill>
                      <a:blip r:embed="rId13"/>
                      <a:stretch>
                        <a:fillRect/>
                      </a:stretch>
                    </p:blipFill>
                    <p:spPr>
                      <a:xfrm>
                        <a:off x="533400" y="4629547"/>
                        <a:ext cx="9124950" cy="1009650"/>
                      </a:xfrm>
                      <a:prstGeom prst="rect">
                        <a:avLst/>
                      </a:prstGeom>
                    </p:spPr>
                  </p:pic>
                </p:oleObj>
              </mc:Fallback>
            </mc:AlternateContent>
          </a:graphicData>
        </a:graphic>
      </p:graphicFrame>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5">
                                            <p:txEl>
                                              <p:pRg st="0" end="0"/>
                                            </p:txEl>
                                          </p:spTgt>
                                        </p:tgtEl>
                                      </p:cBhvr>
                                    </p:animEffect>
                                    <p:set>
                                      <p:cBhvr>
                                        <p:cTn id="27" dur="1" fill="hold">
                                          <p:stCondLst>
                                            <p:cond delay="499"/>
                                          </p:stCondLst>
                                        </p:cTn>
                                        <p:tgtEl>
                                          <p:spTgt spid="15">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5">
                                            <p:txEl>
                                              <p:pRg st="1" end="1"/>
                                            </p:txEl>
                                          </p:spTgt>
                                        </p:tgtEl>
                                      </p:cBhvr>
                                    </p:animEffect>
                                    <p:set>
                                      <p:cBhvr>
                                        <p:cTn id="30" dur="1" fill="hold">
                                          <p:stCondLst>
                                            <p:cond delay="499"/>
                                          </p:stCondLst>
                                        </p:cTn>
                                        <p:tgtEl>
                                          <p:spTgt spid="1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5" grpId="0" uiExpand="1" build="allAtOnce"/>
      <p:bldP spid="2"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2191" y="594962"/>
            <a:ext cx="11412000" cy="4755188"/>
          </a:xfrm>
          <a:prstGeom prst="rect">
            <a:avLst/>
          </a:prstGeom>
        </p:spPr>
        <p:txBody>
          <a:bodyPr wrap="square" lIns="121898" tIns="60948" rIns="121898" bIns="60948">
            <a:spAutoFit/>
          </a:bodyPr>
          <a:lstStyle/>
          <a:p>
            <a:pPr algn="just">
              <a:lnSpc>
                <a:spcPct val="141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如图，一个底面半径为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的圆柱被一平面所截，截得的几何体的最短和最长母线长分别为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，则该几何体的体积为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a:t>
            </a:r>
          </a:p>
          <a:p>
            <a:pPr algn="just">
              <a:lnSpc>
                <a:spcPct val="163000"/>
              </a:lnSpc>
              <a:spcAft>
                <a:spcPts val="0"/>
              </a:spcAft>
              <a:tabLst>
                <a:tab pos="2070735" algn="l"/>
              </a:tabLst>
            </a:pPr>
            <a:endParaRPr lang="en-US" altLang="zh-CN" sz="2800" kern="100" dirty="0">
              <a:latin typeface="Times New Roman"/>
              <a:ea typeface="华文细黑"/>
              <a:cs typeface="Courier New"/>
            </a:endParaRPr>
          </a:p>
          <a:p>
            <a:pPr algn="just">
              <a:lnSpc>
                <a:spcPct val="163000"/>
              </a:lnSpc>
              <a:spcAft>
                <a:spcPts val="0"/>
              </a:spcAft>
              <a:tabLst>
                <a:tab pos="2070735" algn="l"/>
              </a:tabLst>
            </a:pPr>
            <a:endParaRPr lang="en-US" altLang="zh-CN" sz="2800" kern="100" dirty="0" smtClean="0">
              <a:latin typeface="Times New Roman"/>
              <a:ea typeface="华文细黑"/>
              <a:cs typeface="Courier New"/>
            </a:endParaRPr>
          </a:p>
          <a:p>
            <a:pPr algn="just">
              <a:lnSpc>
                <a:spcPct val="163000"/>
              </a:lnSpc>
              <a:spcAft>
                <a:spcPts val="0"/>
              </a:spcAft>
              <a:tabLst>
                <a:tab pos="2070735" algn="l"/>
              </a:tabLst>
            </a:pPr>
            <a:endParaRPr lang="en-US" altLang="zh-CN" sz="2800" kern="100" dirty="0" smtClean="0">
              <a:latin typeface="宋体"/>
              <a:cs typeface="Courier New"/>
            </a:endParaRPr>
          </a:p>
          <a:p>
            <a:pPr algn="just">
              <a:lnSpc>
                <a:spcPct val="163000"/>
              </a:lnSpc>
              <a:spcAft>
                <a:spcPts val="0"/>
              </a:spcAft>
              <a:tabLst>
                <a:tab pos="2070735" algn="l"/>
              </a:tabLst>
            </a:pPr>
            <a:endParaRPr lang="zh-CN" altLang="zh-CN" sz="2800" kern="100" dirty="0">
              <a:latin typeface="宋体"/>
              <a:cs typeface="Courier New"/>
            </a:endParaRPr>
          </a:p>
          <a:p>
            <a:pPr algn="just">
              <a:lnSpc>
                <a:spcPct val="141000"/>
              </a:lnSpc>
              <a:spcAft>
                <a:spcPts val="0"/>
              </a:spcAft>
              <a:tabLst>
                <a:tab pos="2070735" algn="l"/>
              </a:tabLst>
            </a:pPr>
            <a:r>
              <a:rPr lang="en-US" altLang="zh-CN" sz="2800" kern="100" dirty="0" err="1">
                <a:latin typeface="Times New Roman"/>
                <a:ea typeface="华文细黑"/>
                <a:cs typeface="Courier New"/>
              </a:rPr>
              <a:t>A.5</a:t>
            </a:r>
            <a:r>
              <a:rPr lang="en-US" altLang="zh-CN" sz="2800" kern="100" dirty="0">
                <a:latin typeface="Times New Roman"/>
                <a:ea typeface="华文细黑"/>
                <a:cs typeface="Courier New"/>
              </a:rPr>
              <a:t>π  </a:t>
            </a:r>
            <a:r>
              <a:rPr lang="en-US" altLang="zh-CN" sz="2800" kern="100" dirty="0" smtClean="0">
                <a:latin typeface="Times New Roman"/>
                <a:ea typeface="华文细黑"/>
                <a:cs typeface="Courier New"/>
              </a:rPr>
              <a:t>           B.6π             C.20π             D.10π</a:t>
            </a:r>
            <a:endParaRPr lang="zh-CN" altLang="zh-CN" sz="2800" kern="100" dirty="0">
              <a:effectLst/>
              <a:latin typeface="宋体"/>
              <a:cs typeface="Courier New"/>
            </a:endParaRPr>
          </a:p>
        </p:txBody>
      </p:sp>
      <p:sp>
        <p:nvSpPr>
          <p:cNvPr id="4" name="矩形 3"/>
          <p:cNvSpPr/>
          <p:nvPr/>
        </p:nvSpPr>
        <p:spPr>
          <a:xfrm>
            <a:off x="7832923" y="1375470"/>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D</a:t>
            </a:r>
            <a:endParaRPr lang="zh-CN" altLang="en-US" sz="2800" b="1" dirty="0">
              <a:solidFill>
                <a:srgbClr val="C00000"/>
              </a:solidFill>
            </a:endParaRPr>
          </a:p>
        </p:txBody>
      </p:sp>
      <p:sp>
        <p:nvSpPr>
          <p:cNvPr id="16" name="矩形 15"/>
          <p:cNvSpPr/>
          <p:nvPr/>
        </p:nvSpPr>
        <p:spPr>
          <a:xfrm>
            <a:off x="382191" y="5178513"/>
            <a:ext cx="11412000" cy="1266092"/>
          </a:xfrm>
          <a:prstGeom prst="rect">
            <a:avLst/>
          </a:prstGeom>
        </p:spPr>
        <p:txBody>
          <a:bodyPr wrap="square" lIns="121898" tIns="60948" rIns="121898" bIns="60948">
            <a:spAutoFit/>
          </a:bodyPr>
          <a:lstStyle/>
          <a:p>
            <a:pPr algn="just">
              <a:lnSpc>
                <a:spcPct val="141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用一个完全相同的几何体把题中几何体补成一个圆柱，如图</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1000"/>
              </a:lnSpc>
              <a:spcAft>
                <a:spcPts val="0"/>
              </a:spcAft>
              <a:tabLst>
                <a:tab pos="2070735" algn="l"/>
              </a:tabLst>
            </a:pPr>
            <a:r>
              <a:rPr lang="zh-CN" altLang="zh-CN" sz="2800" kern="100" dirty="0" smtClean="0">
                <a:latin typeface="Times New Roman"/>
                <a:ea typeface="华文细黑"/>
                <a:cs typeface="Times New Roman"/>
              </a:rPr>
              <a:t>则</a:t>
            </a:r>
            <a:r>
              <a:rPr lang="zh-CN" altLang="zh-CN" sz="2800" kern="100" dirty="0">
                <a:latin typeface="Times New Roman"/>
                <a:ea typeface="华文细黑"/>
                <a:cs typeface="Times New Roman"/>
              </a:rPr>
              <a:t>圆柱的体积为</a:t>
            </a:r>
            <a:r>
              <a:rPr lang="en-US" altLang="zh-CN" sz="2800" kern="100" dirty="0">
                <a:latin typeface="Times New Roman"/>
                <a:ea typeface="华文细黑"/>
                <a:cs typeface="Courier New"/>
              </a:rPr>
              <a:t>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20π</a:t>
            </a:r>
            <a:r>
              <a:rPr lang="zh-CN" altLang="zh-CN" sz="2800" kern="100" dirty="0">
                <a:latin typeface="Times New Roman"/>
                <a:ea typeface="华文细黑"/>
                <a:cs typeface="Times New Roman"/>
              </a:rPr>
              <a:t>，故所求几何体的体积为</a:t>
            </a:r>
            <a:r>
              <a:rPr lang="en-US" altLang="zh-CN" sz="2800" kern="100" dirty="0">
                <a:latin typeface="Times New Roman"/>
                <a:ea typeface="华文细黑"/>
                <a:cs typeface="Courier New"/>
              </a:rPr>
              <a:t>10π</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2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7"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8"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9"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0"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pic>
        <p:nvPicPr>
          <p:cNvPr id="12" name="图片 11" descr="B2"/>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71180" y="1947108"/>
            <a:ext cx="4234021" cy="2615070"/>
          </a:xfrm>
          <a:prstGeom prst="rect">
            <a:avLst/>
          </a:prstGeom>
          <a:noFill/>
          <a:ln>
            <a:noFill/>
          </a:ln>
        </p:spPr>
      </p:pic>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6">
                                            <p:txEl>
                                              <p:pRg st="0" end="0"/>
                                            </p:txEl>
                                          </p:spTgt>
                                        </p:tgtEl>
                                      </p:cBhvr>
                                    </p:animEffect>
                                    <p:set>
                                      <p:cBhvr>
                                        <p:cTn id="22" dur="1" fill="hold">
                                          <p:stCondLst>
                                            <p:cond delay="499"/>
                                          </p:stCondLst>
                                        </p:cTn>
                                        <p:tgtEl>
                                          <p:spTgt spid="1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6">
                                            <p:txEl>
                                              <p:pRg st="1" end="1"/>
                                            </p:txEl>
                                          </p:spTgt>
                                        </p:tgtEl>
                                      </p:cBhvr>
                                    </p:animEffect>
                                    <p:set>
                                      <p:cBhvr>
                                        <p:cTn id="25" dur="1" fill="hold">
                                          <p:stCondLst>
                                            <p:cond delay="499"/>
                                          </p:stCondLst>
                                        </p:cTn>
                                        <p:tgtEl>
                                          <p:spTgt spid="16">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4" grpId="0"/>
      <p:bldP spid="4" grpId="1"/>
      <p:bldP spid="16"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494683"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493392"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494683"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443857" y="2693023"/>
            <a:ext cx="514800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443857" y="3817493"/>
            <a:ext cx="514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443857" y="4941962"/>
            <a:ext cx="51480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矩形 18"/>
          <p:cNvSpPr/>
          <p:nvPr/>
        </p:nvSpPr>
        <p:spPr>
          <a:xfrm>
            <a:off x="382191" y="587574"/>
            <a:ext cx="7611735"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一个几何体的三视图及其尺寸如图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单位：</a:t>
            </a:r>
            <a:r>
              <a:rPr lang="en-US" altLang="zh-CN" sz="2800" kern="100" dirty="0">
                <a:latin typeface="Times New Roman"/>
                <a:ea typeface="华文细黑"/>
                <a:cs typeface="Courier New"/>
              </a:rPr>
              <a:t>cm)</a:t>
            </a:r>
            <a:r>
              <a:rPr lang="zh-CN" altLang="zh-CN" sz="2800" kern="100" dirty="0">
                <a:latin typeface="Times New Roman"/>
                <a:ea typeface="华文细黑"/>
                <a:cs typeface="Times New Roman"/>
              </a:rPr>
              <a:t>，则该几何体的表面积为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a:t>
            </a:r>
          </a:p>
          <a:p>
            <a:pPr algn="just">
              <a:lnSpc>
                <a:spcPct val="150000"/>
              </a:lnSpc>
              <a:spcAft>
                <a:spcPts val="0"/>
              </a:spcAft>
              <a:tabLst>
                <a:tab pos="2070735" algn="l"/>
              </a:tabLst>
            </a:pPr>
            <a:r>
              <a:rPr lang="en-US" altLang="zh-CN" sz="2800" kern="100" dirty="0" err="1">
                <a:latin typeface="Times New Roman"/>
                <a:ea typeface="华文细黑"/>
                <a:cs typeface="Courier New"/>
              </a:rPr>
              <a:t>A.12</a:t>
            </a:r>
            <a:r>
              <a:rPr lang="en-US" altLang="zh-CN" sz="2800" kern="100" dirty="0">
                <a:latin typeface="Times New Roman"/>
                <a:ea typeface="华文细黑"/>
                <a:cs typeface="Courier New"/>
              </a:rPr>
              <a:t>π  </a:t>
            </a:r>
            <a:r>
              <a:rPr lang="en-US" altLang="zh-CN" sz="2800" kern="100" dirty="0" smtClean="0">
                <a:latin typeface="Times New Roman"/>
                <a:ea typeface="华文细黑"/>
                <a:cs typeface="Courier New"/>
              </a:rPr>
              <a:t>       B.18π         C.24π         D.36π</a:t>
            </a:r>
            <a:endParaRPr lang="zh-CN" altLang="zh-CN" sz="2800" kern="100" dirty="0">
              <a:latin typeface="宋体"/>
              <a:cs typeface="Courier New"/>
            </a:endParaRPr>
          </a:p>
        </p:txBody>
      </p:sp>
      <p:sp>
        <p:nvSpPr>
          <p:cNvPr id="22" name="矩形 21"/>
          <p:cNvSpPr/>
          <p:nvPr/>
        </p:nvSpPr>
        <p:spPr>
          <a:xfrm>
            <a:off x="382191" y="2537123"/>
            <a:ext cx="7611735"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由三视图知该几何体为圆锥，底面半径</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，母线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070735" algn="l"/>
              </a:tabLst>
            </a:pPr>
            <a:r>
              <a:rPr lang="en-US" altLang="zh-CN" sz="2800" kern="100" dirty="0" smtClean="0">
                <a:latin typeface="宋体"/>
                <a:ea typeface="华文细黑"/>
                <a:cs typeface="Times New Roman"/>
              </a:rPr>
              <a:t>∴</a:t>
            </a:r>
            <a:r>
              <a:rPr lang="en-US" altLang="zh-CN" sz="2800" i="1" kern="100" dirty="0">
                <a:latin typeface="Times New Roman"/>
                <a:ea typeface="华文细黑"/>
                <a:cs typeface="Courier New"/>
              </a:rPr>
              <a:t>S</a:t>
            </a:r>
            <a:r>
              <a:rPr lang="zh-CN" altLang="zh-CN" sz="2800" kern="100" baseline="-25000" dirty="0">
                <a:latin typeface="Times New Roman"/>
                <a:ea typeface="华文细黑"/>
                <a:cs typeface="Times New Roman"/>
              </a:rPr>
              <a:t>表</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en-US" altLang="zh-CN" sz="2800" i="1" kern="100" dirty="0" err="1">
                <a:latin typeface="Times New Roman"/>
                <a:ea typeface="华文细黑"/>
                <a:cs typeface="Courier New"/>
              </a:rPr>
              <a:t>rl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π</a:t>
            </a:r>
            <a:r>
              <a:rPr lang="en-US" altLang="zh-CN" sz="2800" i="1" kern="100" dirty="0" err="1">
                <a:latin typeface="Times New Roman"/>
                <a:ea typeface="华文细黑"/>
                <a:cs typeface="Courier New"/>
              </a:rPr>
              <a:t>r</a:t>
            </a:r>
            <a:r>
              <a:rPr lang="en-US" altLang="zh-CN" sz="2800" kern="100" baseline="30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24π.</a:t>
            </a: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C.</a:t>
            </a:r>
            <a:endParaRPr lang="zh-CN" altLang="zh-CN" sz="2800" kern="100" dirty="0">
              <a:effectLst/>
              <a:latin typeface="宋体"/>
              <a:cs typeface="Courier New"/>
            </a:endParaRPr>
          </a:p>
        </p:txBody>
      </p:sp>
      <p:sp>
        <p:nvSpPr>
          <p:cNvPr id="3" name="矩形 2"/>
          <p:cNvSpPr/>
          <p:nvPr/>
        </p:nvSpPr>
        <p:spPr>
          <a:xfrm>
            <a:off x="4282702" y="1423095"/>
            <a:ext cx="444352"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Courier New"/>
              </a:rPr>
              <a:t>C</a:t>
            </a:r>
            <a:endParaRPr lang="zh-CN" altLang="en-US" dirty="0"/>
          </a:p>
        </p:txBody>
      </p:sp>
      <p:pic>
        <p:nvPicPr>
          <p:cNvPr id="20" name="图片 19" descr="RJ1-160"/>
          <p:cNvPicPr/>
          <p:nvPr/>
        </p:nvPicPr>
        <p:blipFill rotWithShape="1">
          <a:blip r:embed="rId7" cstate="print">
            <a:extLst>
              <a:ext uri="{28A0092B-C50C-407E-A947-70E740481C1C}">
                <a14:useLocalDpi xmlns:a14="http://schemas.microsoft.com/office/drawing/2010/main" val="0"/>
              </a:ext>
            </a:extLst>
          </a:blip>
          <a:srcRect l="2191"/>
          <a:stretch/>
        </p:blipFill>
        <p:spPr bwMode="auto">
          <a:xfrm>
            <a:off x="8077200" y="765497"/>
            <a:ext cx="3716991" cy="4415586"/>
          </a:xfrm>
          <a:prstGeom prst="rect">
            <a:avLst/>
          </a:prstGeom>
          <a:noFill/>
          <a:ln>
            <a:noFill/>
          </a:ln>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linds(horizontal)">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blinds(horizontal)">
                                      <p:cBhvr>
                                        <p:cTn id="12" dur="500"/>
                                        <p:tgtEl>
                                          <p:spTgt spid="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2">
                                            <p:txEl>
                                              <p:pRg st="0" end="0"/>
                                            </p:txEl>
                                          </p:spTgt>
                                        </p:tgtEl>
                                      </p:cBhvr>
                                    </p:animEffect>
                                    <p:set>
                                      <p:cBhvr>
                                        <p:cTn id="22" dur="1" fill="hold">
                                          <p:stCondLst>
                                            <p:cond delay="499"/>
                                          </p:stCondLst>
                                        </p:cTn>
                                        <p:tgtEl>
                                          <p:spTgt spid="22">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22">
                                            <p:txEl>
                                              <p:pRg st="1" end="1"/>
                                            </p:txEl>
                                          </p:spTgt>
                                        </p:tgtEl>
                                      </p:cBhvr>
                                    </p:animEffect>
                                    <p:set>
                                      <p:cBhvr>
                                        <p:cTn id="25" dur="1" fill="hold">
                                          <p:stCondLst>
                                            <p:cond delay="499"/>
                                          </p:stCondLst>
                                        </p:cTn>
                                        <p:tgtEl>
                                          <p:spTgt spid="22">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2" grpId="0" uiExpand="1" build="allAtOnce"/>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82191" y="587574"/>
            <a:ext cx="11412000" cy="141574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4.</a:t>
            </a:r>
            <a:r>
              <a:rPr lang="zh-CN" altLang="zh-CN" sz="2800" kern="100" spc="-80" dirty="0">
                <a:latin typeface="Times New Roman"/>
                <a:ea typeface="华文细黑"/>
                <a:cs typeface="Times New Roman"/>
              </a:rPr>
              <a:t>一个六棱锥的体积为</a:t>
            </a:r>
            <a:r>
              <a:rPr lang="en-US" altLang="zh-CN" sz="2800" kern="100" dirty="0" smtClean="0">
                <a:latin typeface="Times New Roman"/>
                <a:ea typeface="华文细黑"/>
                <a:cs typeface="Courier New"/>
              </a:rPr>
              <a:t>2   </a:t>
            </a:r>
            <a:r>
              <a:rPr lang="zh-CN" altLang="zh-CN" sz="2800" kern="100" spc="-700" dirty="0" smtClean="0">
                <a:latin typeface="Times New Roman"/>
                <a:ea typeface="华文细黑"/>
                <a:cs typeface="Times New Roman"/>
              </a:rPr>
              <a:t>，</a:t>
            </a:r>
            <a:r>
              <a:rPr lang="zh-CN" altLang="zh-CN" sz="2800" kern="100" spc="-80" dirty="0">
                <a:latin typeface="Times New Roman"/>
                <a:ea typeface="华文细黑"/>
                <a:cs typeface="Times New Roman"/>
              </a:rPr>
              <a:t>其底面是边长为</a:t>
            </a:r>
            <a:r>
              <a:rPr lang="en-US" altLang="zh-CN" sz="2800" kern="100" spc="-80" dirty="0">
                <a:latin typeface="Times New Roman"/>
                <a:ea typeface="华文细黑"/>
                <a:cs typeface="Courier New"/>
              </a:rPr>
              <a:t>2</a:t>
            </a:r>
            <a:r>
              <a:rPr lang="zh-CN" altLang="zh-CN" sz="2800" kern="100" spc="-80" dirty="0">
                <a:latin typeface="Times New Roman"/>
                <a:ea typeface="华文细黑"/>
                <a:cs typeface="Times New Roman"/>
              </a:rPr>
              <a:t>的正六边形</a:t>
            </a:r>
            <a:r>
              <a:rPr lang="zh-CN" altLang="zh-CN" sz="2800" kern="100" spc="-700" dirty="0">
                <a:latin typeface="Times New Roman"/>
                <a:ea typeface="华文细黑"/>
                <a:cs typeface="Times New Roman"/>
              </a:rPr>
              <a:t>，</a:t>
            </a:r>
            <a:r>
              <a:rPr lang="zh-CN" altLang="zh-CN" sz="2800" kern="100" spc="-80" dirty="0">
                <a:latin typeface="Times New Roman"/>
                <a:ea typeface="华文细黑"/>
                <a:cs typeface="Times New Roman"/>
              </a:rPr>
              <a:t>侧棱长都相等</a:t>
            </a:r>
            <a:r>
              <a:rPr lang="zh-CN" altLang="zh-CN" sz="2800" kern="100" spc="-700" dirty="0">
                <a:latin typeface="Times New Roman"/>
                <a:ea typeface="华文细黑"/>
                <a:cs typeface="Times New Roman"/>
              </a:rPr>
              <a:t>，</a:t>
            </a:r>
            <a:r>
              <a:rPr lang="zh-CN" altLang="zh-CN" sz="2800" kern="100" dirty="0">
                <a:latin typeface="Times New Roman"/>
                <a:ea typeface="华文细黑"/>
                <a:cs typeface="Times New Roman"/>
              </a:rPr>
              <a:t>则该六棱锥的侧面积为</a:t>
            </a:r>
            <a:r>
              <a:rPr lang="en-US" altLang="zh-CN" sz="2800" kern="100" dirty="0" smtClean="0">
                <a:latin typeface="Times New Roman"/>
                <a:ea typeface="华文细黑"/>
                <a:cs typeface="Courier New"/>
              </a:rPr>
              <a:t>_____.</a:t>
            </a:r>
            <a:endParaRPr lang="zh-CN" altLang="zh-CN" sz="280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00142757"/>
              </p:ext>
            </p:extLst>
          </p:nvPr>
        </p:nvGraphicFramePr>
        <p:xfrm>
          <a:off x="504825" y="2870101"/>
          <a:ext cx="8305800" cy="847725"/>
        </p:xfrm>
        <a:graphic>
          <a:graphicData uri="http://schemas.openxmlformats.org/presentationml/2006/ole">
            <mc:AlternateContent xmlns:mc="http://schemas.openxmlformats.org/markup-compatibility/2006">
              <mc:Choice xmlns:v="urn:schemas-microsoft-com:vml" Requires="v">
                <p:oleObj spid="_x0000_s104005" name="文档" r:id="rId4" imgW="8313059" imgH="853538" progId="Word.Document.12">
                  <p:embed/>
                </p:oleObj>
              </mc:Choice>
              <mc:Fallback>
                <p:oleObj name="文档" r:id="rId4" imgW="8313059" imgH="853538" progId="Word.Document.12">
                  <p:embed/>
                  <p:pic>
                    <p:nvPicPr>
                      <p:cNvPr id="0" name="对象 3"/>
                      <p:cNvPicPr>
                        <a:picLocks noChangeAspect="1" noChangeArrowheads="1"/>
                      </p:cNvPicPr>
                      <p:nvPr/>
                    </p:nvPicPr>
                    <p:blipFill>
                      <a:blip r:embed="rId5"/>
                      <a:srcRect/>
                      <a:stretch>
                        <a:fillRect/>
                      </a:stretch>
                    </p:blipFill>
                    <p:spPr bwMode="auto">
                      <a:xfrm>
                        <a:off x="504825" y="2870101"/>
                        <a:ext cx="83058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9" name="Rectangle 21">
            <a:hlinkClick r:id="rId6"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40" name="Rectangle 21">
            <a:hlinkClick r:id="rId7"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41" name="Rectangle 21">
            <a:hlinkClick r:id="rId8"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42" name="Rectangle 21">
            <a:hlinkClick r:id="rId9"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3" name="Rectangle 21">
            <a:hlinkClick r:id="rId10"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graphicFrame>
        <p:nvGraphicFramePr>
          <p:cNvPr id="12" name="对象 11"/>
          <p:cNvGraphicFramePr>
            <a:graphicFrameLocks noChangeAspect="1"/>
          </p:cNvGraphicFramePr>
          <p:nvPr>
            <p:extLst>
              <p:ext uri="{D42A27DB-BD31-4B8C-83A1-F6EECF244321}">
                <p14:modId xmlns:p14="http://schemas.microsoft.com/office/powerpoint/2010/main" val="1691789216"/>
              </p:ext>
            </p:extLst>
          </p:nvPr>
        </p:nvGraphicFramePr>
        <p:xfrm>
          <a:off x="4069457" y="798263"/>
          <a:ext cx="714375" cy="495300"/>
        </p:xfrm>
        <a:graphic>
          <a:graphicData uri="http://schemas.openxmlformats.org/presentationml/2006/ole">
            <mc:AlternateContent xmlns:mc="http://schemas.openxmlformats.org/markup-compatibility/2006">
              <mc:Choice xmlns:v="urn:schemas-microsoft-com:vml" Requires="v">
                <p:oleObj spid="_x0000_s104006" name="文档" r:id="rId12" imgW="721494" imgH="495018" progId="Word.Document.12">
                  <p:embed/>
                </p:oleObj>
              </mc:Choice>
              <mc:Fallback>
                <p:oleObj name="文档" r:id="rId12" imgW="721494" imgH="495018" progId="Word.Document.12">
                  <p:embed/>
                  <p:pic>
                    <p:nvPicPr>
                      <p:cNvPr id="0" name=""/>
                      <p:cNvPicPr>
                        <a:picLocks noChangeAspect="1" noChangeArrowheads="1"/>
                      </p:cNvPicPr>
                      <p:nvPr/>
                    </p:nvPicPr>
                    <p:blipFill>
                      <a:blip r:embed="rId13"/>
                      <a:srcRect/>
                      <a:stretch>
                        <a:fillRect/>
                      </a:stretch>
                    </p:blipFill>
                    <p:spPr bwMode="auto">
                      <a:xfrm>
                        <a:off x="4069457" y="798263"/>
                        <a:ext cx="7143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82191" y="1930030"/>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设正六棱锥的高为</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，侧面的斜高为</a:t>
            </a:r>
            <a:r>
              <a:rPr lang="en-US" altLang="zh-CN" sz="2800" i="1" kern="100" dirty="0">
                <a:latin typeface="Times New Roman"/>
                <a:ea typeface="华文细黑"/>
                <a:cs typeface="Courier New"/>
              </a:rPr>
              <a:t>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441559417"/>
              </p:ext>
            </p:extLst>
          </p:nvPr>
        </p:nvGraphicFramePr>
        <p:xfrm>
          <a:off x="504825" y="3974604"/>
          <a:ext cx="8305800" cy="866775"/>
        </p:xfrm>
        <a:graphic>
          <a:graphicData uri="http://schemas.openxmlformats.org/presentationml/2006/ole">
            <mc:AlternateContent xmlns:mc="http://schemas.openxmlformats.org/markup-compatibility/2006">
              <mc:Choice xmlns:v="urn:schemas-microsoft-com:vml" Requires="v">
                <p:oleObj spid="_x0000_s104007" name="文档" r:id="rId15" imgW="8313059" imgH="876217" progId="Word.Document.12">
                  <p:embed/>
                </p:oleObj>
              </mc:Choice>
              <mc:Fallback>
                <p:oleObj name="文档" r:id="rId15" imgW="8313059" imgH="876217" progId="Word.Document.12">
                  <p:embed/>
                  <p:pic>
                    <p:nvPicPr>
                      <p:cNvPr id="0" name=""/>
                      <p:cNvPicPr>
                        <a:picLocks noChangeAspect="1" noChangeArrowheads="1"/>
                      </p:cNvPicPr>
                      <p:nvPr/>
                    </p:nvPicPr>
                    <p:blipFill>
                      <a:blip r:embed="rId16"/>
                      <a:srcRect/>
                      <a:stretch>
                        <a:fillRect/>
                      </a:stretch>
                    </p:blipFill>
                    <p:spPr bwMode="auto">
                      <a:xfrm>
                        <a:off x="504825" y="3974604"/>
                        <a:ext cx="83058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2283192516"/>
              </p:ext>
            </p:extLst>
          </p:nvPr>
        </p:nvGraphicFramePr>
        <p:xfrm>
          <a:off x="504825" y="5102349"/>
          <a:ext cx="8305800" cy="866775"/>
        </p:xfrm>
        <a:graphic>
          <a:graphicData uri="http://schemas.openxmlformats.org/presentationml/2006/ole">
            <mc:AlternateContent xmlns:mc="http://schemas.openxmlformats.org/markup-compatibility/2006">
              <mc:Choice xmlns:v="urn:schemas-microsoft-com:vml" Requires="v">
                <p:oleObj spid="_x0000_s104008" name="文档" r:id="rId18" imgW="8313059" imgH="876217" progId="Word.Document.12">
                  <p:embed/>
                </p:oleObj>
              </mc:Choice>
              <mc:Fallback>
                <p:oleObj name="文档" r:id="rId18" imgW="8313059" imgH="876217" progId="Word.Document.12">
                  <p:embed/>
                  <p:pic>
                    <p:nvPicPr>
                      <p:cNvPr id="0" name=""/>
                      <p:cNvPicPr>
                        <a:picLocks noChangeAspect="1" noChangeArrowheads="1"/>
                      </p:cNvPicPr>
                      <p:nvPr/>
                    </p:nvPicPr>
                    <p:blipFill>
                      <a:blip r:embed="rId19"/>
                      <a:srcRect/>
                      <a:stretch>
                        <a:fillRect/>
                      </a:stretch>
                    </p:blipFill>
                    <p:spPr bwMode="auto">
                      <a:xfrm>
                        <a:off x="504825" y="5102349"/>
                        <a:ext cx="83058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4173790" y="1375470"/>
            <a:ext cx="543739" cy="523220"/>
          </a:xfrm>
          <a:prstGeom prst="rect">
            <a:avLst/>
          </a:prstGeom>
        </p:spPr>
        <p:txBody>
          <a:bodyPr wrap="none">
            <a:spAutoFit/>
          </a:bodyPr>
          <a:lstStyle/>
          <a:p>
            <a:r>
              <a:rPr lang="en-US" altLang="zh-CN" sz="2800">
                <a:solidFill>
                  <a:srgbClr val="C00000"/>
                </a:solidFill>
                <a:latin typeface="Times New Roman"/>
                <a:ea typeface="华文细黑"/>
              </a:rPr>
              <a:t>12</a:t>
            </a:r>
            <a:endParaRPr lang="zh-CN" altLang="en-US" sz="2800"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3" grpId="0"/>
      <p:bldP spid="13" grpId="1"/>
      <p:bldP spid="4" grpId="0"/>
      <p:bldP spid="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382191" y="475868"/>
            <a:ext cx="11412000" cy="1826181"/>
          </a:xfrm>
          <a:prstGeom prst="rect">
            <a:avLst/>
          </a:prstGeom>
        </p:spPr>
        <p:txBody>
          <a:bodyPr wrap="square" lIns="121898" tIns="60948" rIns="121898" bIns="60948">
            <a:spAutoFit/>
          </a:bodyPr>
          <a:lstStyle/>
          <a:p>
            <a:pPr algn="just">
              <a:lnSpc>
                <a:spcPct val="137000"/>
              </a:lnSpc>
              <a:spcAft>
                <a:spcPts val="0"/>
              </a:spcAft>
              <a:tabLst>
                <a:tab pos="207073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如图，在上、下底面对应边的比为</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的三棱台中，过上底面一边作一个平行于棱</a:t>
            </a:r>
            <a:r>
              <a:rPr lang="en-US" altLang="zh-CN" sz="2800" i="1" kern="100" dirty="0" err="1">
                <a:latin typeface="Times New Roman"/>
                <a:ea typeface="华文细黑"/>
                <a:cs typeface="Courier New"/>
              </a:rPr>
              <a:t>CC</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的平面</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EF</a:t>
            </a:r>
            <a:r>
              <a:rPr lang="zh-CN" altLang="zh-CN" sz="2800" kern="100" dirty="0">
                <a:latin typeface="Times New Roman"/>
                <a:ea typeface="华文细黑"/>
                <a:cs typeface="Times New Roman"/>
              </a:rPr>
              <a:t>，这个平面分三棱台成两部分，这两部分的体积之比为</a:t>
            </a:r>
            <a:r>
              <a:rPr lang="en-US" altLang="zh-CN" sz="2800" kern="100" dirty="0" smtClean="0">
                <a:latin typeface="Times New Roman"/>
                <a:ea typeface="华文细黑"/>
                <a:cs typeface="Courier New"/>
              </a:rPr>
              <a:t>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a:t>
            </a:r>
            <a:endParaRPr lang="zh-CN" altLang="zh-CN" sz="2800" kern="100" dirty="0">
              <a:effectLst/>
              <a:latin typeface="宋体"/>
              <a:cs typeface="Courier New"/>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2002250578"/>
              </p:ext>
            </p:extLst>
          </p:nvPr>
        </p:nvGraphicFramePr>
        <p:xfrm>
          <a:off x="504825" y="2995836"/>
          <a:ext cx="7277100" cy="904875"/>
        </p:xfrm>
        <a:graphic>
          <a:graphicData uri="http://schemas.openxmlformats.org/presentationml/2006/ole">
            <mc:AlternateContent xmlns:mc="http://schemas.openxmlformats.org/markup-compatibility/2006">
              <mc:Choice xmlns:v="urn:schemas-microsoft-com:vml" Requires="v">
                <p:oleObj spid="_x0000_s106942" name="文档" r:id="rId4" imgW="7131136" imgH="887377" progId="Word.Document.12">
                  <p:embed/>
                </p:oleObj>
              </mc:Choice>
              <mc:Fallback>
                <p:oleObj name="文档" r:id="rId4" imgW="7131136" imgH="887377" progId="Word.Document.12">
                  <p:embed/>
                  <p:pic>
                    <p:nvPicPr>
                      <p:cNvPr id="0" name=""/>
                      <p:cNvPicPr>
                        <a:picLocks noChangeAspect="1" noChangeArrowheads="1"/>
                      </p:cNvPicPr>
                      <p:nvPr/>
                    </p:nvPicPr>
                    <p:blipFill>
                      <a:blip r:embed="rId5"/>
                      <a:srcRect/>
                      <a:stretch>
                        <a:fillRect/>
                      </a:stretch>
                    </p:blipFill>
                    <p:spPr bwMode="auto">
                      <a:xfrm>
                        <a:off x="504825" y="2995836"/>
                        <a:ext cx="72771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382191" y="2205658"/>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设三棱台的上底面面积为</a:t>
            </a:r>
            <a:r>
              <a:rPr lang="en-US" altLang="zh-CN" sz="2800" i="1" kern="100" dirty="0" err="1">
                <a:latin typeface="Times New Roman"/>
                <a:ea typeface="华文细黑"/>
                <a:cs typeface="Courier New"/>
              </a:rPr>
              <a:t>S</a:t>
            </a:r>
            <a:r>
              <a:rPr lang="en-US" altLang="zh-CN" sz="2800" kern="100" baseline="-25000" dirty="0" err="1">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18" name="图片 17" descr="F:\2016赵瑊\同步\数学\创新 人A必修2\word\4A.TIF"/>
          <p:cNvPicPr/>
          <p:nvPr/>
        </p:nvPicPr>
        <p:blipFill>
          <a:blip r:embed="rId6" r:link="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15486" y="1711127"/>
            <a:ext cx="3178705" cy="3413110"/>
          </a:xfrm>
          <a:prstGeom prst="rect">
            <a:avLst/>
          </a:prstGeom>
          <a:noFill/>
          <a:ln>
            <a:noFill/>
          </a:ln>
        </p:spPr>
      </p:pic>
      <p:graphicFrame>
        <p:nvGraphicFramePr>
          <p:cNvPr id="5" name="对象 4"/>
          <p:cNvGraphicFramePr>
            <a:graphicFrameLocks noChangeAspect="1"/>
          </p:cNvGraphicFramePr>
          <p:nvPr>
            <p:extLst>
              <p:ext uri="{D42A27DB-BD31-4B8C-83A1-F6EECF244321}">
                <p14:modId xmlns:p14="http://schemas.microsoft.com/office/powerpoint/2010/main" val="103285392"/>
              </p:ext>
            </p:extLst>
          </p:nvPr>
        </p:nvGraphicFramePr>
        <p:xfrm>
          <a:off x="3835499" y="2969171"/>
          <a:ext cx="1971675" cy="561975"/>
        </p:xfrm>
        <a:graphic>
          <a:graphicData uri="http://schemas.openxmlformats.org/presentationml/2006/ole">
            <mc:AlternateContent xmlns:mc="http://schemas.openxmlformats.org/markup-compatibility/2006">
              <mc:Choice xmlns:v="urn:schemas-microsoft-com:vml" Requires="v">
                <p:oleObj spid="_x0000_s106943" name="Equation" r:id="rId8" imgW="850531" imgH="241195" progId="Equation.DSMT4">
                  <p:embed/>
                </p:oleObj>
              </mc:Choice>
              <mc:Fallback>
                <p:oleObj name="Equation" r:id="rId8" imgW="850531" imgH="241195" progId="Equation.DSMT4">
                  <p:embed/>
                  <p:pic>
                    <p:nvPicPr>
                      <p:cNvPr id="0" name="Object 25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35499" y="2969171"/>
                        <a:ext cx="1971675" cy="561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矩形 7"/>
          <p:cNvSpPr/>
          <p:nvPr/>
        </p:nvSpPr>
        <p:spPr>
          <a:xfrm>
            <a:off x="3104778" y="1572444"/>
            <a:ext cx="2220480" cy="656846"/>
          </a:xfrm>
          <a:prstGeom prst="rect">
            <a:avLst/>
          </a:prstGeom>
        </p:spPr>
        <p:txBody>
          <a:bodyPr wrap="none">
            <a:spAutoFit/>
          </a:bodyPr>
          <a:lstStyle/>
          <a:p>
            <a:pPr algn="just">
              <a:lnSpc>
                <a:spcPct val="150000"/>
              </a:lnSpc>
              <a:spcAft>
                <a:spcPts val="0"/>
              </a:spcAft>
              <a:tabLst>
                <a:tab pos="2070735" algn="l"/>
              </a:tabLst>
            </a:pPr>
            <a:r>
              <a:rPr lang="en-US" altLang="zh-CN" sz="2800" kern="100" dirty="0">
                <a:solidFill>
                  <a:srgbClr val="C00000"/>
                </a:solidFill>
                <a:latin typeface="Times New Roman"/>
                <a:ea typeface="华文细黑"/>
                <a:cs typeface="Courier New"/>
              </a:rPr>
              <a:t>3</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Times New Roman"/>
                <a:ea typeface="华文细黑"/>
                <a:cs typeface="Courier New"/>
              </a:rPr>
              <a:t>4</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3)</a:t>
            </a:r>
            <a:endParaRPr lang="zh-CN" altLang="zh-CN" sz="2800" kern="100" dirty="0">
              <a:solidFill>
                <a:srgbClr val="C00000"/>
              </a:solidFill>
              <a:effectLst/>
              <a:latin typeface="宋体"/>
              <a:cs typeface="Courier New"/>
            </a:endParaRPr>
          </a:p>
        </p:txBody>
      </p:sp>
      <p:graphicFrame>
        <p:nvGraphicFramePr>
          <p:cNvPr id="22" name="对象 21"/>
          <p:cNvGraphicFramePr>
            <a:graphicFrameLocks noChangeAspect="1"/>
          </p:cNvGraphicFramePr>
          <p:nvPr>
            <p:extLst>
              <p:ext uri="{D42A27DB-BD31-4B8C-83A1-F6EECF244321}">
                <p14:modId xmlns:p14="http://schemas.microsoft.com/office/powerpoint/2010/main" val="2796106710"/>
              </p:ext>
            </p:extLst>
          </p:nvPr>
        </p:nvGraphicFramePr>
        <p:xfrm>
          <a:off x="504825" y="3626768"/>
          <a:ext cx="7267575" cy="1095375"/>
        </p:xfrm>
        <a:graphic>
          <a:graphicData uri="http://schemas.openxmlformats.org/presentationml/2006/ole">
            <mc:AlternateContent xmlns:mc="http://schemas.openxmlformats.org/markup-compatibility/2006">
              <mc:Choice xmlns:v="urn:schemas-microsoft-com:vml" Requires="v">
                <p:oleObj spid="_x0000_s106944" name="文档" r:id="rId11" imgW="7131136" imgH="1079972" progId="Word.Document.12">
                  <p:embed/>
                </p:oleObj>
              </mc:Choice>
              <mc:Fallback>
                <p:oleObj name="文档" r:id="rId11" imgW="7131136" imgH="1079972" progId="Word.Document.12">
                  <p:embed/>
                  <p:pic>
                    <p:nvPicPr>
                      <p:cNvPr id="0" name=""/>
                      <p:cNvPicPr>
                        <a:picLocks noChangeAspect="1" noChangeArrowheads="1"/>
                      </p:cNvPicPr>
                      <p:nvPr/>
                    </p:nvPicPr>
                    <p:blipFill>
                      <a:blip r:embed="rId12"/>
                      <a:srcRect/>
                      <a:stretch>
                        <a:fillRect/>
                      </a:stretch>
                    </p:blipFill>
                    <p:spPr bwMode="auto">
                      <a:xfrm>
                        <a:off x="504825" y="3626768"/>
                        <a:ext cx="72675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矩形 22"/>
          <p:cNvSpPr/>
          <p:nvPr/>
        </p:nvSpPr>
        <p:spPr>
          <a:xfrm>
            <a:off x="382191" y="4345310"/>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设剩余的几何体的体积为</a:t>
            </a:r>
            <a:r>
              <a:rPr lang="en-US" altLang="zh-CN" sz="2800" i="1" kern="100" dirty="0">
                <a:latin typeface="Times New Roman"/>
                <a:ea typeface="华文细黑"/>
                <a:cs typeface="Courier New"/>
              </a:rPr>
              <a:t>V</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9" name="对象 28"/>
          <p:cNvGraphicFramePr>
            <a:graphicFrameLocks noChangeAspect="1"/>
          </p:cNvGraphicFramePr>
          <p:nvPr>
            <p:extLst>
              <p:ext uri="{D42A27DB-BD31-4B8C-83A1-F6EECF244321}">
                <p14:modId xmlns:p14="http://schemas.microsoft.com/office/powerpoint/2010/main" val="64469395"/>
              </p:ext>
            </p:extLst>
          </p:nvPr>
        </p:nvGraphicFramePr>
        <p:xfrm>
          <a:off x="504825" y="5117207"/>
          <a:ext cx="7267575" cy="914400"/>
        </p:xfrm>
        <a:graphic>
          <a:graphicData uri="http://schemas.openxmlformats.org/presentationml/2006/ole">
            <mc:AlternateContent xmlns:mc="http://schemas.openxmlformats.org/markup-compatibility/2006">
              <mc:Choice xmlns:v="urn:schemas-microsoft-com:vml" Requires="v">
                <p:oleObj spid="_x0000_s106945" name="文档" r:id="rId14" imgW="7131136" imgH="896377" progId="Word.Document.12">
                  <p:embed/>
                </p:oleObj>
              </mc:Choice>
              <mc:Fallback>
                <p:oleObj name="文档" r:id="rId14" imgW="7131136" imgH="896377" progId="Word.Document.12">
                  <p:embed/>
                  <p:pic>
                    <p:nvPicPr>
                      <p:cNvPr id="0" name=""/>
                      <p:cNvPicPr>
                        <a:picLocks noChangeAspect="1" noChangeArrowheads="1"/>
                      </p:cNvPicPr>
                      <p:nvPr/>
                    </p:nvPicPr>
                    <p:blipFill>
                      <a:blip r:embed="rId15"/>
                      <a:srcRect/>
                      <a:stretch>
                        <a:fillRect/>
                      </a:stretch>
                    </p:blipFill>
                    <p:spPr bwMode="auto">
                      <a:xfrm>
                        <a:off x="504825" y="5117207"/>
                        <a:ext cx="72675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矩形 29"/>
          <p:cNvSpPr/>
          <p:nvPr/>
        </p:nvSpPr>
        <p:spPr>
          <a:xfrm>
            <a:off x="382191" y="5859016"/>
            <a:ext cx="11412000" cy="68760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kern="100" dirty="0">
                <a:latin typeface="Times New Roman"/>
                <a:ea typeface="华文细黑"/>
                <a:cs typeface="Times New Roman"/>
              </a:rPr>
              <a:t>体积之比为</a:t>
            </a: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endParaRPr lang="zh-CN" altLang="zh-CN" sz="1050" kern="100" dirty="0">
              <a:effectLst/>
              <a:latin typeface="宋体"/>
              <a:cs typeface="Courier New"/>
            </a:endParaRPr>
          </a:p>
        </p:txBody>
      </p:sp>
      <p:sp>
        <p:nvSpPr>
          <p:cNvPr id="36" name="Rectangle 21">
            <a:hlinkClick r:id="rId16"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7" name="Rectangle 21">
            <a:hlinkClick r:id="rId17"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8" name="Rectangle 21">
            <a:hlinkClick r:id="rId18"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9" name="Rectangle 21">
            <a:hlinkClick r:id="rId19"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0" name="Rectangle 21">
            <a:hlinkClick r:id="rId20"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par>
                                <p:cTn id="13" presetID="3" presetClass="entr" presetSubtype="1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linds(horizontal)">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linds(horizontal)">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linds(horizontal)">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blinds(horizontal)">
                                      <p:cBhvr>
                                        <p:cTn id="35" dur="500"/>
                                        <p:tgtEl>
                                          <p:spTgt spid="30"/>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linds(horizontal)">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0" nodeType="clickEffect">
                                  <p:stCondLst>
                                    <p:cond delay="0"/>
                                  </p:stCondLst>
                                  <p:childTnLst>
                                    <p:animEffect transition="out" filter="fade">
                                      <p:cBhvr>
                                        <p:cTn id="44" dur="500"/>
                                        <p:tgtEl>
                                          <p:spTgt spid="17">
                                            <p:txEl>
                                              <p:pRg st="0" end="0"/>
                                            </p:txEl>
                                          </p:spTgt>
                                        </p:tgtEl>
                                      </p:cBhvr>
                                    </p:animEffect>
                                    <p:set>
                                      <p:cBhvr>
                                        <p:cTn id="45" dur="1" fill="hold">
                                          <p:stCondLst>
                                            <p:cond delay="499"/>
                                          </p:stCondLst>
                                        </p:cTn>
                                        <p:tgtEl>
                                          <p:spTgt spid="17">
                                            <p:txEl>
                                              <p:pRg st="0" end="0"/>
                                            </p:txEl>
                                          </p:spTgt>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9"/>
                                        </p:tgtEl>
                                      </p:cBhvr>
                                    </p:animEffect>
                                    <p:set>
                                      <p:cBhvr>
                                        <p:cTn id="48" dur="1" fill="hold">
                                          <p:stCondLst>
                                            <p:cond delay="499"/>
                                          </p:stCondLst>
                                        </p:cTn>
                                        <p:tgtEl>
                                          <p:spTgt spid="19"/>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22"/>
                                        </p:tgtEl>
                                      </p:cBhvr>
                                    </p:animEffect>
                                    <p:set>
                                      <p:cBhvr>
                                        <p:cTn id="54" dur="1" fill="hold">
                                          <p:stCondLst>
                                            <p:cond delay="499"/>
                                          </p:stCondLst>
                                        </p:cTn>
                                        <p:tgtEl>
                                          <p:spTgt spid="22"/>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3"/>
                                        </p:tgtEl>
                                      </p:cBhvr>
                                    </p:animEffect>
                                    <p:set>
                                      <p:cBhvr>
                                        <p:cTn id="57" dur="1" fill="hold">
                                          <p:stCondLst>
                                            <p:cond delay="499"/>
                                          </p:stCondLst>
                                        </p:cTn>
                                        <p:tgtEl>
                                          <p:spTgt spid="23"/>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9"/>
                                        </p:tgtEl>
                                      </p:cBhvr>
                                    </p:animEffect>
                                    <p:set>
                                      <p:cBhvr>
                                        <p:cTn id="60" dur="1" fill="hold">
                                          <p:stCondLst>
                                            <p:cond delay="499"/>
                                          </p:stCondLst>
                                        </p:cTn>
                                        <p:tgtEl>
                                          <p:spTgt spid="29"/>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30"/>
                                        </p:tgtEl>
                                      </p:cBhvr>
                                    </p:animEffect>
                                    <p:set>
                                      <p:cBhvr>
                                        <p:cTn id="63" dur="1" fill="hold">
                                          <p:stCondLst>
                                            <p:cond delay="499"/>
                                          </p:stCondLst>
                                        </p:cTn>
                                        <p:tgtEl>
                                          <p:spTgt spid="30"/>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8"/>
                                        </p:tgtEl>
                                      </p:cBhvr>
                                    </p:animEffect>
                                    <p:set>
                                      <p:cBhvr>
                                        <p:cTn id="66"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7" grpId="0" build="allAtOnce"/>
      <p:bldP spid="8" grpId="0"/>
      <p:bldP spid="8" grpId="1"/>
      <p:bldP spid="23" grpId="0"/>
      <p:bldP spid="23" grpId="1"/>
      <p:bldP spid="30" grpId="0"/>
      <p:bldP spid="30"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1001937"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992164"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315516" y="837506"/>
            <a:ext cx="11556000" cy="521114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圆柱、圆锥、圆台的侧面积分别是它们侧面展开图的面积，因此弄清侧面展开图的形状及侧面展开图中各线段与原旋转体的关系，是掌握它们的侧面积公式及解有关问题的关键</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计算柱体、锥体和台体的体积，关键是根据条件找出相应的底面面积和高，要充分运用多面体的有关截面及旋转体的轴截面，将空间问题转化为平面问题</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在几何体的体积计算中，注意体会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分割思想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补体思想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等价转化思想</a:t>
            </a:r>
            <a:r>
              <a:rPr lang="en-US" altLang="zh-CN" sz="2800" kern="100" dirty="0">
                <a:latin typeface="宋体"/>
                <a:ea typeface="华文细黑"/>
                <a:cs typeface="Times New Roman"/>
              </a:rPr>
              <a:t>”.</a:t>
            </a:r>
            <a:endParaRPr lang="zh-CN" altLang="zh-CN" sz="280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30751"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49599" y="3338736"/>
            <a:ext cx="7488832"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C:\Users\Administrator\Desktop\创新图片\数学创新 2-1\2771897_58.jpg"/>
          <p:cNvPicPr>
            <a:picLocks noChangeAspect="1" noChangeArrowheads="1"/>
          </p:cNvPicPr>
          <p:nvPr/>
        </p:nvPicPr>
        <p:blipFill rotWithShape="1">
          <a:blip r:embed="rId2">
            <a:extLst>
              <a:ext uri="{28A0092B-C50C-407E-A947-70E740481C1C}">
                <a14:useLocalDpi xmlns:a14="http://schemas.microsoft.com/office/drawing/2010/main" val="0"/>
              </a:ext>
            </a:extLst>
          </a:blip>
          <a:srcRect r="10122" b="10091"/>
          <a:stretch/>
        </p:blipFill>
        <p:spPr bwMode="auto">
          <a:xfrm>
            <a:off x="9263558" y="4587949"/>
            <a:ext cx="2926855" cy="2271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82191" y="657445"/>
            <a:ext cx="11412000" cy="2062079"/>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知识点一　多面体的表面积</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多面体的表面积</a:t>
            </a:r>
            <a:r>
              <a:rPr lang="zh-CN" altLang="zh-CN" sz="2800" kern="100" dirty="0" smtClean="0">
                <a:latin typeface="Times New Roman"/>
                <a:ea typeface="华文细黑"/>
                <a:cs typeface="Times New Roman"/>
              </a:rPr>
              <a:t>就是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面积的和，</a:t>
            </a:r>
            <a:r>
              <a:rPr lang="zh-CN" altLang="zh-CN" sz="2800" kern="100" dirty="0" smtClean="0">
                <a:latin typeface="Times New Roman"/>
                <a:ea typeface="华文细黑"/>
                <a:cs typeface="Times New Roman"/>
              </a:rPr>
              <a:t>也就是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面积</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知识点二　旋转体的表面积</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658843885"/>
              </p:ext>
            </p:extLst>
          </p:nvPr>
        </p:nvGraphicFramePr>
        <p:xfrm>
          <a:off x="516682" y="2853730"/>
          <a:ext cx="9971012" cy="3182576"/>
        </p:xfrm>
        <a:graphic>
          <a:graphicData uri="http://schemas.openxmlformats.org/drawingml/2006/table">
            <a:tbl>
              <a:tblPr/>
              <a:tblGrid>
                <a:gridCol w="1104088"/>
                <a:gridCol w="4510695"/>
                <a:gridCol w="4356229"/>
              </a:tblGrid>
              <a:tr h="625856">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名称</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图形</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a:effectLst/>
                          <a:latin typeface="Times New Roman"/>
                          <a:ea typeface="华文细黑"/>
                          <a:cs typeface="Times New Roman"/>
                        </a:rPr>
                        <a:t>公式</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2496">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圆柱</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底面积：</a:t>
                      </a:r>
                      <a:r>
                        <a:rPr lang="en-US" sz="2800" i="1" kern="100" dirty="0">
                          <a:effectLst/>
                          <a:latin typeface="Times New Roman"/>
                          <a:ea typeface="华文细黑"/>
                          <a:cs typeface="Courier New"/>
                        </a:rPr>
                        <a:t>S</a:t>
                      </a:r>
                      <a:r>
                        <a:rPr lang="zh-CN" sz="2800" kern="100" baseline="-25000" dirty="0">
                          <a:effectLst/>
                          <a:latin typeface="Times New Roman"/>
                          <a:ea typeface="华文细黑"/>
                          <a:cs typeface="Times New Roman"/>
                        </a:rPr>
                        <a:t>底</a:t>
                      </a:r>
                      <a:r>
                        <a:rPr lang="zh-CN" sz="2800" kern="100" dirty="0" smtClean="0">
                          <a:effectLst/>
                          <a:latin typeface="Times New Roman"/>
                          <a:ea typeface="华文细黑"/>
                          <a:cs typeface="Times New Roman"/>
                        </a:rPr>
                        <a:t>＝</a:t>
                      </a:r>
                      <a:r>
                        <a:rPr lang="en-US" sz="2800" u="none" kern="100" dirty="0" smtClean="0">
                          <a:effectLst/>
                          <a:latin typeface="Times New Roman"/>
                          <a:ea typeface="华文细黑"/>
                          <a:cs typeface="Courier New"/>
                        </a:rPr>
                        <a:t>____</a:t>
                      </a:r>
                      <a:endParaRPr lang="zh-CN" sz="2800" u="none" kern="100" dirty="0">
                        <a:effectLst/>
                        <a:latin typeface="宋体"/>
                        <a:cs typeface="Courier New"/>
                      </a:endParaRPr>
                    </a:p>
                    <a:p>
                      <a:pPr algn="ctr">
                        <a:lnSpc>
                          <a:spcPct val="150000"/>
                        </a:lnSpc>
                        <a:spcAft>
                          <a:spcPts val="0"/>
                        </a:spcAft>
                        <a:tabLst>
                          <a:tab pos="2070735" algn="l"/>
                        </a:tabLst>
                      </a:pPr>
                      <a:r>
                        <a:rPr lang="zh-CN" sz="2800" kern="100" dirty="0">
                          <a:effectLst/>
                          <a:latin typeface="Times New Roman"/>
                          <a:ea typeface="华文细黑"/>
                          <a:cs typeface="Times New Roman"/>
                        </a:rPr>
                        <a:t>侧面积：</a:t>
                      </a:r>
                      <a:r>
                        <a:rPr lang="en-US" sz="2800" i="1" kern="100" dirty="0">
                          <a:effectLst/>
                          <a:latin typeface="Times New Roman"/>
                          <a:ea typeface="华文细黑"/>
                          <a:cs typeface="Courier New"/>
                        </a:rPr>
                        <a:t>S</a:t>
                      </a:r>
                      <a:r>
                        <a:rPr lang="zh-CN" sz="2800" kern="100" baseline="-25000" dirty="0">
                          <a:effectLst/>
                          <a:latin typeface="Times New Roman"/>
                          <a:ea typeface="华文细黑"/>
                          <a:cs typeface="Times New Roman"/>
                        </a:rPr>
                        <a:t>侧</a:t>
                      </a:r>
                      <a:r>
                        <a:rPr lang="zh-CN" sz="2800" kern="100" dirty="0" smtClean="0">
                          <a:effectLst/>
                          <a:latin typeface="Times New Roman"/>
                          <a:ea typeface="华文细黑"/>
                          <a:cs typeface="Times New Roman"/>
                        </a:rPr>
                        <a:t>＝</a:t>
                      </a:r>
                      <a:r>
                        <a:rPr lang="en-US" altLang="zh-CN" sz="2800" u="none" kern="100" dirty="0" smtClean="0">
                          <a:effectLst/>
                          <a:latin typeface="Times New Roman"/>
                          <a:ea typeface="华文细黑"/>
                          <a:cs typeface="Courier New"/>
                        </a:rPr>
                        <a:t>____</a:t>
                      </a:r>
                      <a:endParaRPr lang="zh-CN" sz="2800" kern="100" dirty="0">
                        <a:effectLst/>
                        <a:latin typeface="宋体"/>
                        <a:cs typeface="Courier New"/>
                      </a:endParaRPr>
                    </a:p>
                    <a:p>
                      <a:pPr algn="ctr">
                        <a:lnSpc>
                          <a:spcPct val="150000"/>
                        </a:lnSpc>
                        <a:spcAft>
                          <a:spcPts val="0"/>
                        </a:spcAft>
                        <a:tabLst>
                          <a:tab pos="2070735" algn="l"/>
                        </a:tabLst>
                      </a:pPr>
                      <a:r>
                        <a:rPr lang="zh-CN" sz="2800" kern="100" dirty="0">
                          <a:effectLst/>
                          <a:latin typeface="Times New Roman"/>
                          <a:ea typeface="华文细黑"/>
                          <a:cs typeface="Times New Roman"/>
                        </a:rPr>
                        <a:t>表面积：</a:t>
                      </a:r>
                      <a:r>
                        <a:rPr lang="en-US" sz="2800" i="1" kern="100" dirty="0">
                          <a:effectLst/>
                          <a:latin typeface="Times New Roman"/>
                          <a:ea typeface="华文细黑"/>
                          <a:cs typeface="Courier New"/>
                        </a:rPr>
                        <a:t>S</a:t>
                      </a:r>
                      <a:r>
                        <a:rPr lang="zh-CN" sz="2800" kern="100" dirty="0" smtClean="0">
                          <a:effectLst/>
                          <a:latin typeface="Times New Roman"/>
                          <a:ea typeface="华文细黑"/>
                          <a:cs typeface="Times New Roman"/>
                        </a:rPr>
                        <a:t>＝</a:t>
                      </a:r>
                      <a:r>
                        <a:rPr lang="en-US" altLang="zh-CN" sz="2800" u="none" kern="100" dirty="0" smtClean="0">
                          <a:effectLst/>
                          <a:latin typeface="Times New Roman"/>
                          <a:ea typeface="华文细黑"/>
                          <a:cs typeface="Courier New"/>
                        </a:rPr>
                        <a:t>__________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7522" name="图片 20" descr="说明: RJ1-1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8199" y="3773608"/>
            <a:ext cx="3312368" cy="20134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8018587" y="1389391"/>
            <a:ext cx="1624061"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展开图</a:t>
            </a:r>
            <a:endParaRPr lang="zh-CN" altLang="en-US" dirty="0">
              <a:solidFill>
                <a:srgbClr val="C00000"/>
              </a:solidFill>
            </a:endParaRPr>
          </a:p>
        </p:txBody>
      </p:sp>
      <p:sp>
        <p:nvSpPr>
          <p:cNvPr id="10" name="矩形 9"/>
          <p:cNvSpPr/>
          <p:nvPr/>
        </p:nvSpPr>
        <p:spPr>
          <a:xfrm>
            <a:off x="3637409" y="1384881"/>
            <a:ext cx="1261884" cy="523220"/>
          </a:xfrm>
          <a:prstGeom prst="rect">
            <a:avLst/>
          </a:prstGeom>
        </p:spPr>
        <p:txBody>
          <a:bodyPr wrap="none">
            <a:spAutoFit/>
          </a:bodyPr>
          <a:lstStyle/>
          <a:p>
            <a:pPr lvl="0"/>
            <a:r>
              <a:rPr lang="zh-CN" altLang="zh-CN" sz="2800" kern="100" dirty="0">
                <a:solidFill>
                  <a:srgbClr val="C00000"/>
                </a:solidFill>
                <a:latin typeface="Times New Roman"/>
                <a:ea typeface="华文细黑"/>
                <a:cs typeface="Times New Roman"/>
              </a:rPr>
              <a:t>各个面</a:t>
            </a:r>
          </a:p>
        </p:txBody>
      </p:sp>
      <p:sp>
        <p:nvSpPr>
          <p:cNvPr id="11" name="矩形 10"/>
          <p:cNvSpPr/>
          <p:nvPr/>
        </p:nvSpPr>
        <p:spPr>
          <a:xfrm>
            <a:off x="9003208" y="3895750"/>
            <a:ext cx="805029" cy="523220"/>
          </a:xfrm>
          <a:prstGeom prst="rect">
            <a:avLst/>
          </a:prstGeom>
        </p:spPr>
        <p:txBody>
          <a:bodyPr wrap="none">
            <a:spAutoFit/>
          </a:bodyPr>
          <a:lstStyle/>
          <a:p>
            <a:pPr lvl="0" algn="ctr"/>
            <a:r>
              <a:rPr lang="en-US" altLang="zh-CN" sz="2800" kern="100" dirty="0">
                <a:solidFill>
                  <a:srgbClr val="C00000"/>
                </a:solidFill>
                <a:latin typeface="Times New Roman"/>
                <a:ea typeface="华文细黑"/>
                <a:cs typeface="Courier New"/>
              </a:rPr>
              <a:t>2π</a:t>
            </a:r>
            <a:r>
              <a:rPr lang="en-US" altLang="zh-CN" sz="2800" i="1" kern="100" dirty="0" err="1">
                <a:solidFill>
                  <a:srgbClr val="C00000"/>
                </a:solidFill>
                <a:latin typeface="Times New Roman"/>
                <a:ea typeface="华文细黑"/>
                <a:cs typeface="Courier New"/>
              </a:rPr>
              <a:t>r</a:t>
            </a:r>
            <a:r>
              <a:rPr lang="en-US" altLang="zh-CN" sz="2800" kern="100" baseline="30000" dirty="0" err="1">
                <a:solidFill>
                  <a:srgbClr val="C00000"/>
                </a:solidFill>
                <a:latin typeface="Times New Roman"/>
                <a:ea typeface="华文细黑"/>
                <a:cs typeface="Courier New"/>
              </a:rPr>
              <a:t>2</a:t>
            </a:r>
            <a:endParaRPr lang="en-US" altLang="zh-CN" sz="2800" kern="100" baseline="30000" dirty="0">
              <a:solidFill>
                <a:srgbClr val="C00000"/>
              </a:solidFill>
              <a:latin typeface="Times New Roman"/>
              <a:ea typeface="华文细黑"/>
              <a:cs typeface="Courier New"/>
            </a:endParaRPr>
          </a:p>
        </p:txBody>
      </p:sp>
      <p:sp>
        <p:nvSpPr>
          <p:cNvPr id="13" name="矩形 12"/>
          <p:cNvSpPr/>
          <p:nvPr/>
        </p:nvSpPr>
        <p:spPr>
          <a:xfrm>
            <a:off x="9017333" y="4405605"/>
            <a:ext cx="784189" cy="738664"/>
          </a:xfrm>
          <a:prstGeom prst="rect">
            <a:avLst/>
          </a:prstGeom>
        </p:spPr>
        <p:txBody>
          <a:bodyPr wrap="none">
            <a:spAutoFit/>
          </a:bodyPr>
          <a:lstStyle/>
          <a:p>
            <a:pPr lvl="0" algn="ctr">
              <a:lnSpc>
                <a:spcPct val="150000"/>
              </a:lnSpc>
              <a:tabLst>
                <a:tab pos="2070735" algn="l"/>
              </a:tabLst>
            </a:pPr>
            <a:r>
              <a:rPr lang="en-US" altLang="zh-CN" sz="2800" kern="100" dirty="0">
                <a:solidFill>
                  <a:srgbClr val="C00000"/>
                </a:solidFill>
                <a:latin typeface="Times New Roman"/>
                <a:ea typeface="华文细黑"/>
                <a:cs typeface="Courier New"/>
              </a:rPr>
              <a:t>2π</a:t>
            </a:r>
            <a:r>
              <a:rPr lang="en-US" altLang="zh-CN" sz="2800" i="1" kern="100" dirty="0" err="1">
                <a:solidFill>
                  <a:srgbClr val="C00000"/>
                </a:solidFill>
                <a:latin typeface="Times New Roman"/>
                <a:ea typeface="华文细黑"/>
                <a:cs typeface="Courier New"/>
              </a:rPr>
              <a:t>rl</a:t>
            </a:r>
            <a:endParaRPr lang="zh-CN" altLang="en-US" sz="2800" kern="100" dirty="0">
              <a:solidFill>
                <a:srgbClr val="C00000"/>
              </a:solidFill>
              <a:latin typeface="宋体"/>
              <a:cs typeface="Courier New"/>
            </a:endParaRPr>
          </a:p>
        </p:txBody>
      </p:sp>
      <p:sp>
        <p:nvSpPr>
          <p:cNvPr id="14" name="矩形 13"/>
          <p:cNvSpPr/>
          <p:nvPr/>
        </p:nvSpPr>
        <p:spPr>
          <a:xfrm>
            <a:off x="8416988" y="5187588"/>
            <a:ext cx="176362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2π</a:t>
            </a:r>
            <a:r>
              <a:rPr lang="en-US" altLang="zh-CN" sz="2800" i="1" kern="100" dirty="0" err="1">
                <a:solidFill>
                  <a:srgbClr val="C00000"/>
                </a:solidFill>
                <a:latin typeface="Times New Roman"/>
                <a:ea typeface="华文细黑"/>
                <a:cs typeface="Courier New"/>
              </a:rPr>
              <a:t>rl</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2π</a:t>
            </a:r>
            <a:r>
              <a:rPr lang="en-US" altLang="zh-CN" sz="2800" i="1" kern="100" dirty="0" err="1">
                <a:solidFill>
                  <a:srgbClr val="C00000"/>
                </a:solidFill>
                <a:latin typeface="Times New Roman"/>
                <a:ea typeface="华文细黑"/>
                <a:cs typeface="Courier New"/>
              </a:rPr>
              <a:t>r</a:t>
            </a:r>
            <a:r>
              <a:rPr lang="en-US" altLang="zh-CN" sz="2800" kern="100" baseline="30000" dirty="0" err="1">
                <a:solidFill>
                  <a:srgbClr val="C00000"/>
                </a:solidFill>
                <a:latin typeface="Times New Roman"/>
                <a:ea typeface="华文细黑"/>
                <a:cs typeface="Courier New"/>
              </a:rPr>
              <a:t>2</a:t>
            </a:r>
            <a:endParaRPr lang="zh-CN" altLang="en-US" dirty="0"/>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linds(horizont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9" grpId="0"/>
      <p:bldP spid="9" grpId="1"/>
      <p:bldP spid="10" grpId="0"/>
      <p:bldP spid="10" grpId="1"/>
      <p:bldP spid="11" grpId="0"/>
      <p:bldP spid="11" grpId="1"/>
      <p:bldP spid="13" grpId="0"/>
      <p:bldP spid="13" grpId="1"/>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854872508"/>
              </p:ext>
            </p:extLst>
          </p:nvPr>
        </p:nvGraphicFramePr>
        <p:xfrm>
          <a:off x="950302" y="314400"/>
          <a:ext cx="10257472" cy="5958708"/>
        </p:xfrm>
        <a:graphic>
          <a:graphicData uri="http://schemas.openxmlformats.org/drawingml/2006/table">
            <a:tbl>
              <a:tblPr/>
              <a:tblGrid>
                <a:gridCol w="1026160"/>
                <a:gridCol w="3582352"/>
                <a:gridCol w="5648960"/>
              </a:tblGrid>
              <a:tr h="3078388">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圆锥</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底面积：</a:t>
                      </a:r>
                      <a:r>
                        <a:rPr lang="en-US" sz="2800" i="1" kern="100" dirty="0">
                          <a:effectLst/>
                          <a:latin typeface="Times New Roman"/>
                          <a:ea typeface="华文细黑"/>
                          <a:cs typeface="Courier New"/>
                        </a:rPr>
                        <a:t>S</a:t>
                      </a:r>
                      <a:r>
                        <a:rPr lang="zh-CN" sz="2800" kern="100" baseline="-25000" dirty="0">
                          <a:effectLst/>
                          <a:latin typeface="Times New Roman"/>
                          <a:ea typeface="华文细黑"/>
                          <a:cs typeface="Times New Roman"/>
                        </a:rPr>
                        <a:t>底</a:t>
                      </a:r>
                      <a:r>
                        <a:rPr lang="zh-CN" sz="2800" kern="100" dirty="0" smtClean="0">
                          <a:effectLst/>
                          <a:latin typeface="Times New Roman"/>
                          <a:ea typeface="华文细黑"/>
                          <a:cs typeface="Times New Roman"/>
                        </a:rPr>
                        <a:t>＝</a:t>
                      </a:r>
                      <a:r>
                        <a:rPr lang="en-US" sz="2800" u="none" kern="100" dirty="0" smtClean="0">
                          <a:effectLst/>
                          <a:latin typeface="Times New Roman"/>
                          <a:ea typeface="华文细黑"/>
                          <a:cs typeface="Courier New"/>
                        </a:rPr>
                        <a:t>___</a:t>
                      </a:r>
                      <a:endParaRPr lang="zh-CN" sz="2800" u="none" kern="100" dirty="0">
                        <a:effectLst/>
                        <a:latin typeface="宋体"/>
                        <a:cs typeface="Courier New"/>
                      </a:endParaRPr>
                    </a:p>
                    <a:p>
                      <a:pPr algn="ctr">
                        <a:lnSpc>
                          <a:spcPct val="150000"/>
                        </a:lnSpc>
                        <a:spcAft>
                          <a:spcPts val="0"/>
                        </a:spcAft>
                        <a:tabLst>
                          <a:tab pos="2070735" algn="l"/>
                        </a:tabLst>
                      </a:pPr>
                      <a:r>
                        <a:rPr lang="zh-CN" sz="2800" kern="100" dirty="0">
                          <a:effectLst/>
                          <a:latin typeface="Times New Roman"/>
                          <a:ea typeface="华文细黑"/>
                          <a:cs typeface="Times New Roman"/>
                        </a:rPr>
                        <a:t>侧面积：</a:t>
                      </a:r>
                      <a:r>
                        <a:rPr lang="en-US" sz="2800" i="1" kern="100" dirty="0">
                          <a:effectLst/>
                          <a:latin typeface="Times New Roman"/>
                          <a:ea typeface="华文细黑"/>
                          <a:cs typeface="Courier New"/>
                        </a:rPr>
                        <a:t>S</a:t>
                      </a:r>
                      <a:r>
                        <a:rPr lang="zh-CN" sz="2800" kern="100" baseline="-25000" dirty="0">
                          <a:effectLst/>
                          <a:latin typeface="Times New Roman"/>
                          <a:ea typeface="华文细黑"/>
                          <a:cs typeface="Times New Roman"/>
                        </a:rPr>
                        <a:t>侧</a:t>
                      </a:r>
                      <a:r>
                        <a:rPr lang="zh-CN" sz="2800" kern="100" dirty="0" smtClean="0">
                          <a:effectLst/>
                          <a:latin typeface="Times New Roman"/>
                          <a:ea typeface="华文细黑"/>
                          <a:cs typeface="Times New Roman"/>
                        </a:rPr>
                        <a:t>＝</a:t>
                      </a:r>
                      <a:r>
                        <a:rPr lang="en-US" altLang="zh-CN" sz="2800" u="none" kern="100" dirty="0" smtClean="0">
                          <a:effectLst/>
                          <a:latin typeface="Times New Roman"/>
                          <a:ea typeface="华文细黑"/>
                          <a:cs typeface="Courier New"/>
                        </a:rPr>
                        <a:t>___</a:t>
                      </a:r>
                      <a:endParaRPr lang="zh-CN" sz="2800" kern="100" dirty="0">
                        <a:effectLst/>
                        <a:latin typeface="宋体"/>
                        <a:cs typeface="Courier New"/>
                      </a:endParaRPr>
                    </a:p>
                    <a:p>
                      <a:pPr algn="ctr">
                        <a:lnSpc>
                          <a:spcPct val="150000"/>
                        </a:lnSpc>
                        <a:spcAft>
                          <a:spcPts val="0"/>
                        </a:spcAft>
                        <a:tabLst>
                          <a:tab pos="2070735" algn="l"/>
                        </a:tabLst>
                      </a:pPr>
                      <a:r>
                        <a:rPr lang="zh-CN" sz="2800" kern="100" dirty="0">
                          <a:effectLst/>
                          <a:latin typeface="Times New Roman"/>
                          <a:ea typeface="华文细黑"/>
                          <a:cs typeface="Times New Roman"/>
                        </a:rPr>
                        <a:t>表面积：</a:t>
                      </a:r>
                      <a:r>
                        <a:rPr lang="en-US" sz="2800" i="1" kern="100" dirty="0">
                          <a:effectLst/>
                          <a:latin typeface="Times New Roman"/>
                          <a:ea typeface="华文细黑"/>
                          <a:cs typeface="Courier New"/>
                        </a:rPr>
                        <a:t>S</a:t>
                      </a:r>
                      <a:r>
                        <a:rPr lang="zh-CN" sz="2800" kern="100" dirty="0" smtClean="0">
                          <a:effectLst/>
                          <a:latin typeface="Times New Roman"/>
                          <a:ea typeface="华文细黑"/>
                          <a:cs typeface="Times New Roman"/>
                        </a:rPr>
                        <a:t>＝</a:t>
                      </a:r>
                      <a:r>
                        <a:rPr lang="en-US" altLang="zh-CN" sz="2800" u="none" kern="100" dirty="0" smtClean="0">
                          <a:effectLst/>
                          <a:latin typeface="Times New Roman"/>
                          <a:ea typeface="华文细黑"/>
                          <a:cs typeface="Courier New"/>
                        </a:rPr>
                        <a:t>________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0">
                <a:tc>
                  <a:txBody>
                    <a:bodyPr/>
                    <a:lstStyle/>
                    <a:p>
                      <a:pPr algn="ctr">
                        <a:lnSpc>
                          <a:spcPct val="150000"/>
                        </a:lnSpc>
                        <a:spcAft>
                          <a:spcPts val="0"/>
                        </a:spcAft>
                        <a:tabLst>
                          <a:tab pos="2070735" algn="l"/>
                        </a:tabLst>
                      </a:pPr>
                      <a:r>
                        <a:rPr lang="zh-CN" sz="2800" kern="100" dirty="0">
                          <a:effectLst/>
                          <a:latin typeface="Times New Roman"/>
                          <a:ea typeface="华文细黑"/>
                          <a:cs typeface="Times New Roman"/>
                        </a:rPr>
                        <a:t>圆台</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800" kern="100" dirty="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2070735" algn="l"/>
                        </a:tabLst>
                      </a:pPr>
                      <a:r>
                        <a:rPr lang="zh-CN" sz="2800" kern="100" dirty="0">
                          <a:effectLst/>
                          <a:latin typeface="Times New Roman"/>
                          <a:ea typeface="华文细黑"/>
                          <a:cs typeface="Times New Roman"/>
                        </a:rPr>
                        <a:t>上底面面积：</a:t>
                      </a:r>
                      <a:r>
                        <a:rPr lang="en-US" sz="2800" i="1" kern="100" dirty="0">
                          <a:effectLst/>
                          <a:latin typeface="Times New Roman"/>
                          <a:ea typeface="华文细黑"/>
                          <a:cs typeface="Courier New"/>
                        </a:rPr>
                        <a:t>S</a:t>
                      </a:r>
                      <a:r>
                        <a:rPr lang="zh-CN" sz="2800" kern="100" baseline="-25000" dirty="0">
                          <a:effectLst/>
                          <a:latin typeface="Times New Roman"/>
                          <a:ea typeface="华文细黑"/>
                          <a:cs typeface="Times New Roman"/>
                        </a:rPr>
                        <a:t>上底</a:t>
                      </a:r>
                      <a:r>
                        <a:rPr lang="zh-CN" sz="2800" kern="100" dirty="0" smtClean="0">
                          <a:effectLst/>
                          <a:latin typeface="Times New Roman"/>
                          <a:ea typeface="华文细黑"/>
                          <a:cs typeface="Times New Roman"/>
                        </a:rPr>
                        <a:t>＝</a:t>
                      </a:r>
                      <a:r>
                        <a:rPr lang="en-US" altLang="zh-CN" sz="2800" u="none" kern="100" dirty="0" smtClean="0">
                          <a:effectLst/>
                          <a:latin typeface="Times New Roman"/>
                          <a:ea typeface="华文细黑"/>
                          <a:cs typeface="Courier New"/>
                        </a:rPr>
                        <a:t>______</a:t>
                      </a:r>
                      <a:endParaRPr lang="zh-CN" sz="2800" kern="100" dirty="0">
                        <a:effectLst/>
                        <a:latin typeface="宋体"/>
                        <a:cs typeface="Courier New"/>
                      </a:endParaRPr>
                    </a:p>
                    <a:p>
                      <a:pPr algn="just">
                        <a:lnSpc>
                          <a:spcPct val="150000"/>
                        </a:lnSpc>
                        <a:spcAft>
                          <a:spcPts val="0"/>
                        </a:spcAft>
                        <a:tabLst>
                          <a:tab pos="2070735" algn="l"/>
                        </a:tabLst>
                      </a:pPr>
                      <a:r>
                        <a:rPr lang="zh-CN" sz="2800" kern="100" dirty="0">
                          <a:effectLst/>
                          <a:latin typeface="Times New Roman"/>
                          <a:ea typeface="华文细黑"/>
                          <a:cs typeface="Times New Roman"/>
                        </a:rPr>
                        <a:t>下底面面积：</a:t>
                      </a:r>
                      <a:r>
                        <a:rPr lang="en-US" sz="2800" i="1" kern="100" dirty="0">
                          <a:effectLst/>
                          <a:latin typeface="Times New Roman"/>
                          <a:ea typeface="华文细黑"/>
                          <a:cs typeface="Courier New"/>
                        </a:rPr>
                        <a:t>S</a:t>
                      </a:r>
                      <a:r>
                        <a:rPr lang="zh-CN" sz="2800" kern="100" baseline="-25000" dirty="0">
                          <a:effectLst/>
                          <a:latin typeface="Times New Roman"/>
                          <a:ea typeface="华文细黑"/>
                          <a:cs typeface="Times New Roman"/>
                        </a:rPr>
                        <a:t>下底</a:t>
                      </a:r>
                      <a:r>
                        <a:rPr lang="zh-CN" sz="2800" kern="100" dirty="0" smtClean="0">
                          <a:effectLst/>
                          <a:latin typeface="Times New Roman"/>
                          <a:ea typeface="华文细黑"/>
                          <a:cs typeface="Times New Roman"/>
                        </a:rPr>
                        <a:t>＝</a:t>
                      </a:r>
                      <a:r>
                        <a:rPr lang="en-US" altLang="zh-CN" sz="2800" u="none" kern="100" dirty="0" smtClean="0">
                          <a:effectLst/>
                          <a:latin typeface="Times New Roman"/>
                          <a:ea typeface="华文细黑"/>
                          <a:cs typeface="Courier New"/>
                        </a:rPr>
                        <a:t>___</a:t>
                      </a:r>
                      <a:endParaRPr lang="zh-CN" sz="2800" kern="100" dirty="0">
                        <a:effectLst/>
                        <a:latin typeface="宋体"/>
                        <a:cs typeface="Courier New"/>
                      </a:endParaRPr>
                    </a:p>
                    <a:p>
                      <a:pPr algn="just">
                        <a:lnSpc>
                          <a:spcPct val="150000"/>
                        </a:lnSpc>
                        <a:spcAft>
                          <a:spcPts val="0"/>
                        </a:spcAft>
                        <a:tabLst>
                          <a:tab pos="2070735" algn="l"/>
                        </a:tabLst>
                      </a:pPr>
                      <a:r>
                        <a:rPr lang="zh-CN" sz="2800" kern="100" dirty="0">
                          <a:effectLst/>
                          <a:latin typeface="Times New Roman"/>
                          <a:ea typeface="华文细黑"/>
                          <a:cs typeface="Times New Roman"/>
                        </a:rPr>
                        <a:t>侧面积：</a:t>
                      </a:r>
                      <a:r>
                        <a:rPr lang="en-US" sz="2800" i="1" kern="100" dirty="0">
                          <a:effectLst/>
                          <a:latin typeface="Times New Roman"/>
                          <a:ea typeface="华文细黑"/>
                          <a:cs typeface="Courier New"/>
                        </a:rPr>
                        <a:t>S</a:t>
                      </a:r>
                      <a:r>
                        <a:rPr lang="zh-CN" sz="2800" kern="100" baseline="-25000" dirty="0">
                          <a:effectLst/>
                          <a:latin typeface="Times New Roman"/>
                          <a:ea typeface="华文细黑"/>
                          <a:cs typeface="Times New Roman"/>
                        </a:rPr>
                        <a:t>侧</a:t>
                      </a:r>
                      <a:r>
                        <a:rPr lang="zh-CN" sz="2800" kern="100" dirty="0" smtClean="0">
                          <a:effectLst/>
                          <a:latin typeface="Times New Roman"/>
                          <a:ea typeface="华文细黑"/>
                          <a:cs typeface="Times New Roman"/>
                        </a:rPr>
                        <a:t>＝</a:t>
                      </a:r>
                      <a:r>
                        <a:rPr lang="en-US" altLang="zh-CN" sz="2800" u="none" kern="100" dirty="0" smtClean="0">
                          <a:effectLst/>
                          <a:latin typeface="Times New Roman"/>
                          <a:ea typeface="华文细黑"/>
                          <a:cs typeface="Courier New"/>
                        </a:rPr>
                        <a:t>__________</a:t>
                      </a:r>
                      <a:endParaRPr lang="zh-CN" sz="2800" kern="100" dirty="0">
                        <a:effectLst/>
                        <a:latin typeface="宋体"/>
                        <a:cs typeface="Courier New"/>
                      </a:endParaRPr>
                    </a:p>
                    <a:p>
                      <a:pPr algn="just">
                        <a:lnSpc>
                          <a:spcPct val="150000"/>
                        </a:lnSpc>
                        <a:spcAft>
                          <a:spcPts val="0"/>
                        </a:spcAft>
                        <a:tabLst>
                          <a:tab pos="2070735" algn="l"/>
                        </a:tabLst>
                      </a:pPr>
                      <a:r>
                        <a:rPr lang="zh-CN" sz="2800" kern="100" dirty="0">
                          <a:effectLst/>
                          <a:latin typeface="Times New Roman"/>
                          <a:ea typeface="华文细黑"/>
                          <a:cs typeface="Times New Roman"/>
                        </a:rPr>
                        <a:t>表面积</a:t>
                      </a:r>
                      <a:r>
                        <a:rPr lang="zh-CN" sz="2800" kern="100" dirty="0" smtClean="0">
                          <a:effectLst/>
                          <a:latin typeface="Times New Roman"/>
                          <a:ea typeface="华文细黑"/>
                          <a:cs typeface="Times New Roman"/>
                        </a:rPr>
                        <a:t>：</a:t>
                      </a:r>
                      <a:r>
                        <a:rPr lang="en-US" sz="2800" i="1" kern="100" dirty="0" smtClean="0">
                          <a:effectLst/>
                          <a:latin typeface="Times New Roman"/>
                          <a:ea typeface="华文细黑"/>
                          <a:cs typeface="Courier New"/>
                        </a:rPr>
                        <a:t>S</a:t>
                      </a:r>
                      <a:r>
                        <a:rPr lang="zh-CN" sz="2800" kern="100" dirty="0" smtClean="0">
                          <a:effectLst/>
                          <a:latin typeface="Times New Roman"/>
                          <a:ea typeface="华文细黑"/>
                          <a:cs typeface="Times New Roman"/>
                        </a:rPr>
                        <a:t>＝</a:t>
                      </a:r>
                      <a:r>
                        <a:rPr lang="en-US" altLang="zh-CN" sz="2800" u="none" kern="100" dirty="0" smtClean="0">
                          <a:effectLst/>
                          <a:latin typeface="Times New Roman"/>
                          <a:ea typeface="华文细黑"/>
                          <a:cs typeface="Courier New"/>
                        </a:rPr>
                        <a:t>___________________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8548" name="图片 19" descr="说明: RJ1-14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7298" y="395933"/>
            <a:ext cx="2863376" cy="2808311"/>
          </a:xfrm>
          <a:prstGeom prst="rect">
            <a:avLst/>
          </a:prstGeom>
          <a:noFill/>
          <a:extLst>
            <a:ext uri="{909E8E84-426E-40DD-AFC4-6F175D3DCCD1}">
              <a14:hiddenFill xmlns:a14="http://schemas.microsoft.com/office/drawing/2010/main">
                <a:solidFill>
                  <a:srgbClr val="FFFFFF"/>
                </a:solidFill>
              </a14:hiddenFill>
            </a:ext>
          </a:extLst>
        </p:spPr>
      </p:pic>
      <p:pic>
        <p:nvPicPr>
          <p:cNvPr id="108547" name="图片 18" descr="说明: RJ1-15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24830" y="3524046"/>
            <a:ext cx="2808311" cy="2560519"/>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8605961" y="2287191"/>
            <a:ext cx="1944216" cy="523220"/>
          </a:xfrm>
          <a:prstGeom prst="rect">
            <a:avLst/>
          </a:prstGeom>
        </p:spPr>
        <p:txBody>
          <a:bodyPr wrap="square">
            <a:spAutoFit/>
          </a:bodyPr>
          <a:lstStyle/>
          <a:p>
            <a:pPr lvl="0" algn="just"/>
            <a:r>
              <a:rPr lang="en-US" altLang="zh-CN" sz="2800" kern="100" dirty="0" smtClean="0">
                <a:solidFill>
                  <a:srgbClr val="C00000"/>
                </a:solidFill>
                <a:latin typeface="Times New Roman"/>
                <a:ea typeface="华文细黑"/>
                <a:cs typeface="Courier New"/>
              </a:rPr>
              <a:t>π</a:t>
            </a:r>
            <a:r>
              <a:rPr lang="en-US" altLang="zh-CN" sz="2800" i="1" kern="100" dirty="0" err="1" smtClean="0">
                <a:solidFill>
                  <a:srgbClr val="C00000"/>
                </a:solidFill>
                <a:latin typeface="Times New Roman"/>
                <a:ea typeface="华文细黑"/>
                <a:cs typeface="Courier New"/>
              </a:rPr>
              <a:t>rl</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π</a:t>
            </a:r>
            <a:r>
              <a:rPr lang="en-US" altLang="zh-CN" sz="2800" i="1" kern="100" dirty="0" err="1">
                <a:solidFill>
                  <a:srgbClr val="C00000"/>
                </a:solidFill>
                <a:latin typeface="Times New Roman"/>
                <a:ea typeface="华文细黑"/>
                <a:cs typeface="Courier New"/>
              </a:rPr>
              <a:t>r</a:t>
            </a:r>
            <a:r>
              <a:rPr lang="en-US" altLang="zh-CN" sz="2800" kern="100" baseline="30000" dirty="0" err="1">
                <a:solidFill>
                  <a:srgbClr val="C00000"/>
                </a:solidFill>
                <a:latin typeface="Times New Roman"/>
                <a:ea typeface="华文细黑"/>
                <a:cs typeface="Courier New"/>
              </a:rPr>
              <a:t>2</a:t>
            </a:r>
            <a:endParaRPr lang="zh-CN" altLang="en-US" dirty="0">
              <a:solidFill>
                <a:srgbClr val="C00000"/>
              </a:solidFill>
            </a:endParaRPr>
          </a:p>
        </p:txBody>
      </p:sp>
      <p:sp>
        <p:nvSpPr>
          <p:cNvPr id="5" name="矩形 4"/>
          <p:cNvSpPr/>
          <p:nvPr/>
        </p:nvSpPr>
        <p:spPr>
          <a:xfrm>
            <a:off x="7575772" y="5389334"/>
            <a:ext cx="3622477" cy="738664"/>
          </a:xfrm>
          <a:prstGeom prst="rect">
            <a:avLst/>
          </a:prstGeom>
        </p:spPr>
        <p:txBody>
          <a:bodyPr wrap="square">
            <a:spAutoFit/>
          </a:bodyPr>
          <a:lstStyle/>
          <a:p>
            <a:pPr lvl="0" algn="just">
              <a:lnSpc>
                <a:spcPct val="150000"/>
              </a:lnSpc>
              <a:tabLst>
                <a:tab pos="2070735" algn="l"/>
              </a:tabLst>
            </a:pPr>
            <a:r>
              <a:rPr lang="en-US" altLang="zh-CN" sz="2800" kern="100" dirty="0" smtClean="0">
                <a:solidFill>
                  <a:srgbClr val="C00000"/>
                </a:solidFill>
                <a:latin typeface="Times New Roman"/>
                <a:ea typeface="华文细黑"/>
                <a:cs typeface="Courier New"/>
              </a:rPr>
              <a:t>π(</a:t>
            </a:r>
            <a:r>
              <a:rPr lang="en-US" altLang="zh-CN" sz="2800" i="1" kern="100" dirty="0" err="1" smtClean="0">
                <a:solidFill>
                  <a:srgbClr val="C00000"/>
                </a:solidFill>
                <a:latin typeface="Times New Roman"/>
                <a:ea typeface="华文细黑"/>
                <a:cs typeface="Courier New"/>
              </a:rPr>
              <a:t>r</a:t>
            </a:r>
            <a:r>
              <a:rPr lang="en-US" altLang="zh-CN" sz="2800" kern="100" dirty="0" err="1" smtClean="0">
                <a:solidFill>
                  <a:srgbClr val="C00000"/>
                </a:solidFill>
                <a:latin typeface="宋体"/>
                <a:ea typeface="华文细黑"/>
                <a:cs typeface="Times New Roman"/>
              </a:rPr>
              <a:t>′</a:t>
            </a:r>
            <a:r>
              <a:rPr lang="en-US" altLang="zh-CN" sz="2800" kern="100" baseline="30000" dirty="0" err="1" smtClean="0">
                <a:solidFill>
                  <a:srgbClr val="C00000"/>
                </a:solidFill>
                <a:latin typeface="Times New Roman"/>
                <a:ea typeface="华文细黑"/>
                <a:cs typeface="Courier New"/>
              </a:rPr>
              <a:t>2</a:t>
            </a:r>
            <a:r>
              <a:rPr lang="zh-CN" altLang="en-US"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r</a:t>
            </a:r>
            <a:r>
              <a:rPr lang="en-US" altLang="zh-CN" sz="2800" kern="100" baseline="30000" dirty="0" err="1">
                <a:solidFill>
                  <a:srgbClr val="C00000"/>
                </a:solidFill>
                <a:latin typeface="Times New Roman"/>
                <a:ea typeface="华文细黑"/>
                <a:cs typeface="Courier New"/>
              </a:rPr>
              <a:t>2</a:t>
            </a:r>
            <a:r>
              <a:rPr lang="zh-CN" altLang="en-US"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r</a:t>
            </a:r>
            <a:r>
              <a:rPr lang="en-US" altLang="zh-CN" sz="2800" kern="100" dirty="0" err="1">
                <a:solidFill>
                  <a:srgbClr val="C00000"/>
                </a:solidFill>
                <a:latin typeface="宋体"/>
                <a:ea typeface="华文细黑"/>
                <a:cs typeface="Times New Roman"/>
              </a:rPr>
              <a:t>′</a:t>
            </a:r>
            <a:r>
              <a:rPr lang="en-US" altLang="zh-CN" sz="2800" i="1" kern="100" dirty="0" err="1">
                <a:solidFill>
                  <a:srgbClr val="C00000"/>
                </a:solidFill>
                <a:latin typeface="Times New Roman"/>
                <a:ea typeface="华文细黑"/>
                <a:cs typeface="Courier New"/>
              </a:rPr>
              <a:t>l</a:t>
            </a:r>
            <a:r>
              <a:rPr lang="zh-CN" altLang="en-US"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rl</a:t>
            </a:r>
            <a:r>
              <a:rPr lang="en-US" altLang="zh-CN" sz="2800" kern="100" dirty="0">
                <a:solidFill>
                  <a:srgbClr val="C00000"/>
                </a:solidFill>
                <a:latin typeface="Times New Roman"/>
                <a:ea typeface="华文细黑"/>
                <a:cs typeface="Courier New"/>
              </a:rPr>
              <a:t>)</a:t>
            </a:r>
            <a:endParaRPr lang="zh-CN" altLang="en-US" sz="2800" kern="100" dirty="0">
              <a:solidFill>
                <a:srgbClr val="C00000"/>
              </a:solidFill>
              <a:latin typeface="宋体"/>
              <a:cs typeface="Courier New"/>
            </a:endParaRPr>
          </a:p>
        </p:txBody>
      </p:sp>
      <p:sp>
        <p:nvSpPr>
          <p:cNvPr id="6" name="矩形 5"/>
          <p:cNvSpPr/>
          <p:nvPr/>
        </p:nvSpPr>
        <p:spPr>
          <a:xfrm>
            <a:off x="9142122" y="992724"/>
            <a:ext cx="625492" cy="523220"/>
          </a:xfrm>
          <a:prstGeom prst="rect">
            <a:avLst/>
          </a:prstGeom>
        </p:spPr>
        <p:txBody>
          <a:bodyPr wrap="none">
            <a:spAutoFit/>
          </a:bodyPr>
          <a:lstStyle/>
          <a:p>
            <a:pPr lvl="0" algn="just"/>
            <a:r>
              <a:rPr lang="en-US" altLang="zh-CN" sz="2800" kern="100" dirty="0">
                <a:solidFill>
                  <a:srgbClr val="C00000"/>
                </a:solidFill>
                <a:latin typeface="Times New Roman"/>
                <a:ea typeface="华文细黑"/>
                <a:cs typeface="Courier New"/>
              </a:rPr>
              <a:t>π</a:t>
            </a:r>
            <a:r>
              <a:rPr lang="en-US" altLang="zh-CN" sz="2800" i="1" kern="100" dirty="0" err="1">
                <a:solidFill>
                  <a:srgbClr val="C00000"/>
                </a:solidFill>
                <a:latin typeface="Times New Roman"/>
                <a:ea typeface="华文细黑"/>
                <a:cs typeface="Courier New"/>
              </a:rPr>
              <a:t>r</a:t>
            </a:r>
            <a:r>
              <a:rPr lang="en-US" altLang="zh-CN" sz="2800" kern="100" baseline="30000" dirty="0" err="1">
                <a:solidFill>
                  <a:srgbClr val="C00000"/>
                </a:solidFill>
                <a:latin typeface="Times New Roman"/>
                <a:ea typeface="华文细黑"/>
                <a:cs typeface="Courier New"/>
              </a:rPr>
              <a:t>2</a:t>
            </a:r>
            <a:endParaRPr lang="en-US" altLang="zh-CN" sz="2800" kern="100" baseline="30000" dirty="0">
              <a:solidFill>
                <a:srgbClr val="C00000"/>
              </a:solidFill>
              <a:latin typeface="Times New Roman"/>
              <a:ea typeface="华文细黑"/>
              <a:cs typeface="Courier New"/>
            </a:endParaRPr>
          </a:p>
        </p:txBody>
      </p:sp>
      <p:sp>
        <p:nvSpPr>
          <p:cNvPr id="7" name="矩形 6"/>
          <p:cNvSpPr/>
          <p:nvPr/>
        </p:nvSpPr>
        <p:spPr>
          <a:xfrm>
            <a:off x="9134386" y="1496894"/>
            <a:ext cx="604653" cy="738664"/>
          </a:xfrm>
          <a:prstGeom prst="rect">
            <a:avLst/>
          </a:prstGeom>
        </p:spPr>
        <p:txBody>
          <a:bodyPr wrap="none">
            <a:spAutoFit/>
          </a:bodyPr>
          <a:lstStyle/>
          <a:p>
            <a:pPr lvl="0" algn="just">
              <a:lnSpc>
                <a:spcPct val="150000"/>
              </a:lnSpc>
              <a:tabLst>
                <a:tab pos="2070735" algn="l"/>
              </a:tabLst>
            </a:pPr>
            <a:r>
              <a:rPr lang="en-US" altLang="zh-CN" sz="2800" kern="100" dirty="0">
                <a:solidFill>
                  <a:srgbClr val="C00000"/>
                </a:solidFill>
                <a:latin typeface="Times New Roman"/>
                <a:ea typeface="华文细黑"/>
                <a:cs typeface="Courier New"/>
              </a:rPr>
              <a:t>π</a:t>
            </a:r>
            <a:r>
              <a:rPr lang="en-US" altLang="zh-CN" sz="2800" i="1" kern="100" dirty="0" err="1">
                <a:solidFill>
                  <a:srgbClr val="C00000"/>
                </a:solidFill>
                <a:latin typeface="Times New Roman"/>
                <a:ea typeface="华文细黑"/>
                <a:cs typeface="Courier New"/>
              </a:rPr>
              <a:t>rl</a:t>
            </a:r>
            <a:endParaRPr lang="zh-CN" altLang="en-US" sz="2800" kern="100" dirty="0">
              <a:solidFill>
                <a:srgbClr val="C00000"/>
              </a:solidFill>
              <a:latin typeface="宋体"/>
              <a:cs typeface="Courier New"/>
            </a:endParaRPr>
          </a:p>
        </p:txBody>
      </p:sp>
      <p:sp>
        <p:nvSpPr>
          <p:cNvPr id="8" name="矩形 7"/>
          <p:cNvSpPr/>
          <p:nvPr/>
        </p:nvSpPr>
        <p:spPr>
          <a:xfrm>
            <a:off x="8759502" y="3636179"/>
            <a:ext cx="984565" cy="523220"/>
          </a:xfrm>
          <a:prstGeom prst="rect">
            <a:avLst/>
          </a:prstGeom>
        </p:spPr>
        <p:txBody>
          <a:bodyPr wrap="none">
            <a:spAutoFit/>
          </a:bodyPr>
          <a:lstStyle/>
          <a:p>
            <a:pPr lvl="0" algn="just"/>
            <a:r>
              <a:rPr lang="en-US" altLang="zh-CN" sz="2800" kern="100" dirty="0">
                <a:solidFill>
                  <a:srgbClr val="C00000"/>
                </a:solidFill>
                <a:latin typeface="Times New Roman"/>
                <a:ea typeface="华文细黑"/>
                <a:cs typeface="Courier New"/>
              </a:rPr>
              <a:t>π</a:t>
            </a:r>
            <a:r>
              <a:rPr lang="en-US" altLang="zh-CN" sz="2800" i="1" kern="100" dirty="0" err="1">
                <a:solidFill>
                  <a:srgbClr val="C00000"/>
                </a:solidFill>
                <a:latin typeface="Times New Roman"/>
                <a:ea typeface="华文细黑"/>
                <a:cs typeface="Courier New"/>
              </a:rPr>
              <a:t>r</a:t>
            </a:r>
            <a:r>
              <a:rPr lang="en-US" altLang="zh-CN" sz="2800" kern="100" dirty="0" err="1">
                <a:solidFill>
                  <a:srgbClr val="C00000"/>
                </a:solidFill>
                <a:latin typeface="宋体"/>
                <a:ea typeface="华文细黑"/>
                <a:cs typeface="Times New Roman"/>
              </a:rPr>
              <a:t>′</a:t>
            </a:r>
            <a:r>
              <a:rPr lang="en-US" altLang="zh-CN" sz="2800" kern="100" baseline="30000" dirty="0" err="1">
                <a:solidFill>
                  <a:srgbClr val="C00000"/>
                </a:solidFill>
                <a:latin typeface="Times New Roman"/>
                <a:ea typeface="华文细黑"/>
                <a:cs typeface="Courier New"/>
              </a:rPr>
              <a:t>2</a:t>
            </a:r>
            <a:endParaRPr lang="en-US" altLang="zh-CN" sz="2800" kern="100" baseline="30000" dirty="0">
              <a:solidFill>
                <a:srgbClr val="C00000"/>
              </a:solidFill>
              <a:latin typeface="Times New Roman"/>
              <a:ea typeface="华文细黑"/>
              <a:cs typeface="Courier New"/>
            </a:endParaRPr>
          </a:p>
        </p:txBody>
      </p:sp>
      <p:sp>
        <p:nvSpPr>
          <p:cNvPr id="19" name="矩形 18"/>
          <p:cNvSpPr/>
          <p:nvPr/>
        </p:nvSpPr>
        <p:spPr>
          <a:xfrm>
            <a:off x="8706544" y="4167773"/>
            <a:ext cx="625492" cy="738664"/>
          </a:xfrm>
          <a:prstGeom prst="rect">
            <a:avLst/>
          </a:prstGeom>
        </p:spPr>
        <p:txBody>
          <a:bodyPr wrap="none">
            <a:spAutoFit/>
          </a:bodyPr>
          <a:lstStyle/>
          <a:p>
            <a:pPr lvl="0" algn="just">
              <a:lnSpc>
                <a:spcPct val="150000"/>
              </a:lnSpc>
              <a:tabLst>
                <a:tab pos="2070735" algn="l"/>
              </a:tabLst>
            </a:pPr>
            <a:r>
              <a:rPr lang="en-US" altLang="zh-CN" sz="2800" kern="100" dirty="0">
                <a:solidFill>
                  <a:srgbClr val="C00000"/>
                </a:solidFill>
                <a:latin typeface="Times New Roman"/>
                <a:ea typeface="华文细黑"/>
                <a:cs typeface="Courier New"/>
              </a:rPr>
              <a:t>π</a:t>
            </a:r>
            <a:r>
              <a:rPr lang="en-US" altLang="zh-CN" sz="2800" i="1" kern="100" dirty="0" err="1">
                <a:solidFill>
                  <a:srgbClr val="C00000"/>
                </a:solidFill>
                <a:latin typeface="Times New Roman"/>
                <a:ea typeface="华文细黑"/>
                <a:cs typeface="Courier New"/>
              </a:rPr>
              <a:t>r</a:t>
            </a:r>
            <a:r>
              <a:rPr lang="en-US" altLang="zh-CN" sz="2800" kern="100" baseline="30000" dirty="0" err="1">
                <a:solidFill>
                  <a:srgbClr val="C00000"/>
                </a:solidFill>
                <a:latin typeface="Times New Roman"/>
                <a:ea typeface="华文细黑"/>
                <a:cs typeface="Courier New"/>
              </a:rPr>
              <a:t>2</a:t>
            </a:r>
            <a:endParaRPr lang="zh-CN" altLang="en-US" sz="2800" kern="100" dirty="0">
              <a:solidFill>
                <a:srgbClr val="C00000"/>
              </a:solidFill>
              <a:latin typeface="宋体"/>
              <a:cs typeface="Courier New"/>
            </a:endParaRPr>
          </a:p>
        </p:txBody>
      </p:sp>
      <p:sp>
        <p:nvSpPr>
          <p:cNvPr id="23" name="矩形 22"/>
          <p:cNvSpPr/>
          <p:nvPr/>
        </p:nvSpPr>
        <p:spPr>
          <a:xfrm>
            <a:off x="7820305" y="4754513"/>
            <a:ext cx="1702710" cy="738664"/>
          </a:xfrm>
          <a:prstGeom prst="rect">
            <a:avLst/>
          </a:prstGeom>
        </p:spPr>
        <p:txBody>
          <a:bodyPr wrap="none">
            <a:spAutoFit/>
          </a:bodyPr>
          <a:lstStyle/>
          <a:p>
            <a:pPr lvl="0" algn="just">
              <a:lnSpc>
                <a:spcPct val="150000"/>
              </a:lnSpc>
              <a:tabLst>
                <a:tab pos="2070735" algn="l"/>
              </a:tabLst>
            </a:pPr>
            <a:r>
              <a:rPr lang="en-US" altLang="zh-CN" sz="2800" kern="100" dirty="0">
                <a:solidFill>
                  <a:srgbClr val="C00000"/>
                </a:solidFill>
                <a:latin typeface="Times New Roman"/>
                <a:ea typeface="华文细黑"/>
                <a:cs typeface="Courier New"/>
              </a:rPr>
              <a:t>π</a:t>
            </a:r>
            <a:r>
              <a:rPr lang="en-US" altLang="zh-CN" sz="2800" i="1" kern="100" dirty="0">
                <a:solidFill>
                  <a:srgbClr val="C00000"/>
                </a:solidFill>
                <a:latin typeface="Times New Roman"/>
                <a:ea typeface="华文细黑"/>
                <a:cs typeface="Courier New"/>
              </a:rPr>
              <a:t>l</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r</a:t>
            </a:r>
            <a:r>
              <a:rPr lang="zh-CN" altLang="en-US"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r</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endParaRPr lang="zh-CN" altLang="en-US" sz="2800" kern="100" dirty="0">
              <a:solidFill>
                <a:srgbClr val="C00000"/>
              </a:solidFill>
              <a:latin typeface="宋体"/>
              <a:cs typeface="Courier New"/>
            </a:endParaRPr>
          </a:p>
        </p:txBody>
      </p:sp>
    </p:spTree>
    <p:extLst>
      <p:ext uri="{BB962C8B-B14F-4D97-AF65-F5344CB8AC3E}">
        <p14:creationId xmlns:p14="http://schemas.microsoft.com/office/powerpoint/2010/main" val="2843339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3"/>
                                        </p:tgtEl>
                                      </p:cBhvr>
                                    </p:animEffect>
                                    <p:set>
                                      <p:cBhvr>
                                        <p:cTn id="50"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4" grpId="0"/>
      <p:bldP spid="4" grpId="1"/>
      <p:bldP spid="5" grpId="0"/>
      <p:bldP spid="5" grpId="1"/>
      <p:bldP spid="6" grpId="0"/>
      <p:bldP spid="6" grpId="1"/>
      <p:bldP spid="7" grpId="0"/>
      <p:bldP spid="7" grpId="1"/>
      <p:bldP spid="8" grpId="0"/>
      <p:bldP spid="8" grpId="1"/>
      <p:bldP spid="19" grpId="0"/>
      <p:bldP spid="19" grpId="1"/>
      <p:bldP spid="23" grpId="0"/>
      <p:bldP spid="2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求圆柱、圆锥、圆台的表面积时，要求的关键量是什么？</a:t>
            </a:r>
            <a:endParaRPr lang="zh-CN" altLang="zh-CN" sz="280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382191" y="821529"/>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求圆柱、圆锥的表面积时，关键是求其母线长与底面的半径；求圆台的表面积时，关键是求其母线长与上、下底面的半径</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411188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2191" y="117426"/>
            <a:ext cx="11412000" cy="4776668"/>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知识点三　体积公式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柱体：柱体的底面面积为</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，高为</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V</a:t>
            </a:r>
            <a:r>
              <a:rPr lang="zh-CN" altLang="zh-CN" sz="2800" kern="100" dirty="0" smtClean="0">
                <a:latin typeface="Times New Roman"/>
                <a:ea typeface="华文细黑"/>
                <a:cs typeface="Times New Roman"/>
              </a:rPr>
              <a:t>＝</a:t>
            </a:r>
            <a:r>
              <a:rPr lang="en-US" altLang="zh-CN" sz="2800" i="1"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90000"/>
              </a:lnSpc>
              <a:spcAft>
                <a:spcPts val="0"/>
              </a:spcAft>
              <a:tabLst>
                <a:tab pos="2070735" algn="l"/>
              </a:tabLst>
            </a:pPr>
            <a:endParaRPr lang="en-US" altLang="zh-CN" sz="2800" kern="100" dirty="0" smtClean="0">
              <a:latin typeface="Times New Roman"/>
              <a:ea typeface="华文细黑"/>
              <a:cs typeface="Courier New"/>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锥体：锥体的底面面积为</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，高为</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V</a:t>
            </a:r>
            <a:r>
              <a:rPr lang="zh-CN" altLang="zh-CN" sz="2800" kern="100" dirty="0" smtClean="0">
                <a:latin typeface="Times New Roman"/>
                <a:ea typeface="华文细黑"/>
                <a:cs typeface="Times New Roman"/>
              </a:rPr>
              <a:t>＝</a:t>
            </a:r>
            <a:r>
              <a:rPr lang="en-US" altLang="zh-CN" sz="2800" i="1"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台体：台体的上、下底面面积分别为</a:t>
            </a:r>
            <a:r>
              <a:rPr lang="en-US" altLang="zh-CN" sz="2800" i="1" kern="100" dirty="0">
                <a:latin typeface="Times New Roman"/>
                <a:ea typeface="华文细黑"/>
                <a:cs typeface="Courier New"/>
              </a:rPr>
              <a:t>S</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，高为</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V</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90000"/>
              </a:lnSpc>
              <a:spcAft>
                <a:spcPts val="0"/>
              </a:spcAft>
              <a:tabLst>
                <a:tab pos="2070735" algn="l"/>
              </a:tabLst>
            </a:pPr>
            <a:endParaRPr lang="en-US" altLang="zh-CN" sz="2800" kern="100" dirty="0" smtClean="0">
              <a:latin typeface="Times New Roman"/>
              <a:ea typeface="华文细黑"/>
              <a:cs typeface="Courier New"/>
            </a:endParaRPr>
          </a:p>
          <a:p>
            <a:pPr algn="just">
              <a:lnSpc>
                <a:spcPct val="150000"/>
              </a:lnSpc>
              <a:spcAft>
                <a:spcPts val="0"/>
              </a:spcAft>
              <a:tabLst>
                <a:tab pos="2070735" algn="l"/>
              </a:tabLst>
            </a:pPr>
            <a:r>
              <a:rPr lang="en-US" altLang="zh-CN" sz="2800" kern="100" dirty="0" smtClean="0">
                <a:latin typeface="Times New Roman"/>
                <a:ea typeface="华文细黑"/>
                <a:cs typeface="Courier New"/>
              </a:rPr>
              <a:t>__________________.</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思考　</a:t>
            </a:r>
            <a:r>
              <a:rPr lang="zh-CN" altLang="zh-CN" sz="2800" kern="100" spc="-130" dirty="0">
                <a:latin typeface="Times New Roman"/>
                <a:ea typeface="华文细黑"/>
                <a:cs typeface="Times New Roman"/>
              </a:rPr>
              <a:t>简单组合体分割成几个几何体，其表面积如何变化？其体积呢？</a:t>
            </a:r>
            <a:endParaRPr lang="zh-CN" altLang="zh-CN" sz="2800" kern="100" spc="-13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82191" y="4816996"/>
            <a:ext cx="11412000" cy="688626"/>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表面积变大了，体积不变</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9" name="圆角矩形 8"/>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5" name="矩形 4"/>
          <p:cNvSpPr/>
          <p:nvPr/>
        </p:nvSpPr>
        <p:spPr>
          <a:xfrm>
            <a:off x="7356068" y="909400"/>
            <a:ext cx="543739" cy="523220"/>
          </a:xfrm>
          <a:prstGeom prst="rect">
            <a:avLst/>
          </a:prstGeom>
        </p:spPr>
        <p:txBody>
          <a:bodyPr wrap="none">
            <a:spAutoFit/>
          </a:bodyPr>
          <a:lstStyle/>
          <a:p>
            <a:r>
              <a:rPr lang="en-US" altLang="zh-CN" sz="2800" i="1" kern="100" dirty="0" err="1">
                <a:solidFill>
                  <a:srgbClr val="C00000"/>
                </a:solidFill>
                <a:latin typeface="Times New Roman"/>
                <a:ea typeface="华文细黑"/>
                <a:cs typeface="Courier New"/>
              </a:rPr>
              <a:t>Sh</a:t>
            </a:r>
            <a:endParaRPr lang="zh-CN" altLang="en-US" dirty="0">
              <a:solidFill>
                <a:srgbClr val="C00000"/>
              </a:solidFill>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689492288"/>
              </p:ext>
            </p:extLst>
          </p:nvPr>
        </p:nvGraphicFramePr>
        <p:xfrm>
          <a:off x="7422743" y="1498898"/>
          <a:ext cx="815975" cy="1057275"/>
        </p:xfrm>
        <a:graphic>
          <a:graphicData uri="http://schemas.openxmlformats.org/presentationml/2006/ole">
            <mc:AlternateContent xmlns:mc="http://schemas.openxmlformats.org/markup-compatibility/2006">
              <mc:Choice xmlns:v="urn:schemas-microsoft-com:vml" Requires="v">
                <p:oleObj spid="_x0000_s111102" name="文档" r:id="rId5" imgW="816541" imgH="1056998" progId="Word.Document.12">
                  <p:embed/>
                </p:oleObj>
              </mc:Choice>
              <mc:Fallback>
                <p:oleObj name="文档" r:id="rId5" imgW="816541" imgH="1056998" progId="Word.Document.12">
                  <p:embed/>
                  <p:pic>
                    <p:nvPicPr>
                      <p:cNvPr id="0" name=""/>
                      <p:cNvPicPr/>
                      <p:nvPr/>
                    </p:nvPicPr>
                    <p:blipFill>
                      <a:blip r:embed="rId6"/>
                      <a:stretch>
                        <a:fillRect/>
                      </a:stretch>
                    </p:blipFill>
                    <p:spPr>
                      <a:xfrm>
                        <a:off x="7422743" y="1498898"/>
                        <a:ext cx="815975" cy="105727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366864565"/>
              </p:ext>
            </p:extLst>
          </p:nvPr>
        </p:nvGraphicFramePr>
        <p:xfrm>
          <a:off x="550590" y="3185195"/>
          <a:ext cx="3333750" cy="1047750"/>
        </p:xfrm>
        <a:graphic>
          <a:graphicData uri="http://schemas.openxmlformats.org/presentationml/2006/ole">
            <mc:AlternateContent xmlns:mc="http://schemas.openxmlformats.org/markup-compatibility/2006">
              <mc:Choice xmlns:v="urn:schemas-microsoft-com:vml" Requires="v">
                <p:oleObj spid="_x0000_s111103" name="文档" r:id="rId8" imgW="3341049" imgH="1056998" progId="Word.Document.12">
                  <p:embed/>
                </p:oleObj>
              </mc:Choice>
              <mc:Fallback>
                <p:oleObj name="文档" r:id="rId8" imgW="3341049" imgH="1056998" progId="Word.Document.12">
                  <p:embed/>
                  <p:pic>
                    <p:nvPicPr>
                      <p:cNvPr id="0" name=""/>
                      <p:cNvPicPr/>
                      <p:nvPr/>
                    </p:nvPicPr>
                    <p:blipFill>
                      <a:blip r:embed="rId9"/>
                      <a:stretch>
                        <a:fillRect/>
                      </a:stretch>
                    </p:blipFill>
                    <p:spPr>
                      <a:xfrm>
                        <a:off x="550590" y="3185195"/>
                        <a:ext cx="3333750" cy="1047750"/>
                      </a:xfrm>
                      <a:prstGeom prst="rect">
                        <a:avLst/>
                      </a:prstGeom>
                    </p:spPr>
                  </p:pic>
                </p:oleObj>
              </mc:Fallback>
            </mc:AlternateContent>
          </a:graphicData>
        </a:graphic>
      </p:graphicFrame>
    </p:spTree>
    <p:extLst>
      <p:ext uri="{BB962C8B-B14F-4D97-AF65-F5344CB8AC3E}">
        <p14:creationId xmlns:p14="http://schemas.microsoft.com/office/powerpoint/2010/main" val="1040721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8">
                                            <p:txEl>
                                              <p:pRg st="0" end="0"/>
                                            </p:txEl>
                                          </p:spTgt>
                                        </p:tgtEl>
                                      </p:cBhvr>
                                    </p:animEffect>
                                    <p:set>
                                      <p:cBhvr>
                                        <p:cTn id="36"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build="allAtOnce"/>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77999" y="621482"/>
            <a:ext cx="11412000" cy="198026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题型一　空间几何体的表面积</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圆台的母线长为</a:t>
            </a:r>
            <a:r>
              <a:rPr lang="en-US" altLang="zh-CN" sz="2800" kern="100" dirty="0">
                <a:latin typeface="Times New Roman"/>
                <a:ea typeface="华文细黑"/>
                <a:cs typeface="Courier New"/>
              </a:rPr>
              <a:t>8 cm</a:t>
            </a:r>
            <a:r>
              <a:rPr lang="zh-CN" altLang="zh-CN" sz="2800" kern="100" dirty="0">
                <a:latin typeface="Times New Roman"/>
                <a:ea typeface="华文细黑"/>
                <a:cs typeface="Times New Roman"/>
              </a:rPr>
              <a:t>，母线与底面成</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角，轴截面两条对角线互相垂直，求圆台的表面积</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解析答案</a:t>
            </a:r>
          </a:p>
        </p:txBody>
      </p:sp>
      <p:sp>
        <p:nvSpPr>
          <p:cNvPr id="10" name="矩形 9"/>
          <p:cNvSpPr/>
          <p:nvPr/>
        </p:nvSpPr>
        <p:spPr>
          <a:xfrm>
            <a:off x="381363" y="117426"/>
            <a:ext cx="11412000" cy="133393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如图所示的是圆台的轴截面</a:t>
            </a:r>
            <a:r>
              <a:rPr lang="en-US" altLang="zh-CN" sz="2800" i="1" kern="100" dirty="0" err="1">
                <a:latin typeface="Times New Roman"/>
                <a:ea typeface="华文细黑"/>
                <a:cs typeface="Courier New"/>
              </a:rPr>
              <a:t>ABB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，其中</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，过</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作</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H</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a:t>
            </a:r>
            <a:r>
              <a:rPr lang="zh-CN" altLang="zh-CN" sz="2800" kern="100" dirty="0">
                <a:latin typeface="Times New Roman"/>
                <a:ea typeface="华文细黑"/>
                <a:cs typeface="Times New Roman"/>
              </a:rPr>
              <a:t>于</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5" name="圆角矩形 4">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1046031"/>
              </p:ext>
            </p:extLst>
          </p:nvPr>
        </p:nvGraphicFramePr>
        <p:xfrm>
          <a:off x="504825" y="1657350"/>
          <a:ext cx="6810375" cy="552450"/>
        </p:xfrm>
        <a:graphic>
          <a:graphicData uri="http://schemas.openxmlformats.org/presentationml/2006/ole">
            <mc:AlternateContent xmlns:mc="http://schemas.openxmlformats.org/markup-compatibility/2006">
              <mc:Choice xmlns:v="urn:schemas-microsoft-com:vml" Requires="v">
                <p:oleObj spid="_x0000_s111866" name="文档" r:id="rId6" imgW="6817565" imgH="552226" progId="Word.Document.12">
                  <p:embed/>
                </p:oleObj>
              </mc:Choice>
              <mc:Fallback>
                <p:oleObj name="文档" r:id="rId6" imgW="6817565" imgH="552226" progId="Word.Document.12">
                  <p:embed/>
                  <p:pic>
                    <p:nvPicPr>
                      <p:cNvPr id="0" name="对象 2"/>
                      <p:cNvPicPr>
                        <a:picLocks noChangeAspect="1" noChangeArrowheads="1"/>
                      </p:cNvPicPr>
                      <p:nvPr/>
                    </p:nvPicPr>
                    <p:blipFill>
                      <a:blip r:embed="rId7"/>
                      <a:srcRect/>
                      <a:stretch>
                        <a:fillRect/>
                      </a:stretch>
                    </p:blipFill>
                    <p:spPr bwMode="auto">
                      <a:xfrm>
                        <a:off x="504825" y="1657350"/>
                        <a:ext cx="68103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7" name="图片 6" descr="F:\2016赵瑊\同步\数学\创新 人A必修2\word\RJ1-151.TIF"/>
          <p:cNvPicPr/>
          <p:nvPr/>
        </p:nvPicPr>
        <p:blipFill>
          <a:blip r:embed="rId8" r:link="rId9" cstate="print">
            <a:extLst>
              <a:ext uri="{28A0092B-C50C-407E-A947-70E740481C1C}">
                <a14:useLocalDpi xmlns:a14="http://schemas.microsoft.com/office/drawing/2010/main" val="0"/>
              </a:ext>
            </a:extLst>
          </a:blip>
          <a:srcRect/>
          <a:stretch>
            <a:fillRect/>
          </a:stretch>
        </p:blipFill>
        <p:spPr bwMode="auto">
          <a:xfrm>
            <a:off x="7967414" y="1012622"/>
            <a:ext cx="3825949" cy="3109280"/>
          </a:xfrm>
          <a:prstGeom prst="rect">
            <a:avLst/>
          </a:prstGeom>
          <a:noFill/>
          <a:ln>
            <a:noFill/>
          </a:ln>
        </p:spPr>
      </p:pic>
      <p:sp>
        <p:nvSpPr>
          <p:cNvPr id="8" name="矩形 7"/>
          <p:cNvSpPr/>
          <p:nvPr/>
        </p:nvSpPr>
        <p:spPr>
          <a:xfrm>
            <a:off x="381363" y="2237319"/>
            <a:ext cx="11412000" cy="4001071"/>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800" i="1" kern="100" dirty="0">
                <a:latin typeface="Times New Roman"/>
                <a:ea typeface="华文细黑"/>
                <a:cs typeface="Courier New"/>
              </a:rPr>
              <a:t>AH</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A</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60°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4(cm)</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即</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r</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kern="100" dirty="0" smtClean="0">
                <a:latin typeface="Times New Roman"/>
                <a:ea typeface="华文细黑"/>
                <a:cs typeface="Courier New"/>
              </a:rPr>
              <a:t>.		     </a:t>
            </a:r>
            <a:r>
              <a:rPr lang="en-US" altLang="zh-CN" sz="2800" kern="100" dirty="0" smtClean="0">
                <a:latin typeface="宋体"/>
                <a:ea typeface="华文细黑"/>
                <a:cs typeface="Times New Roman"/>
              </a:rPr>
              <a:t>①</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设</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zh-CN" altLang="zh-CN" sz="2800" kern="100" dirty="0">
                <a:latin typeface="Times New Roman"/>
                <a:ea typeface="华文细黑"/>
                <a:cs typeface="Times New Roman"/>
              </a:rPr>
              <a:t>与</a:t>
            </a:r>
            <a:r>
              <a:rPr lang="en-US" altLang="zh-CN" sz="2800" i="1" kern="100" dirty="0" err="1">
                <a:latin typeface="Times New Roman"/>
                <a:ea typeface="华文细黑"/>
                <a:cs typeface="Courier New"/>
              </a:rPr>
              <a:t>AB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的交点为</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则</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B</a:t>
            </a:r>
            <a:r>
              <a:rPr lang="en-US" altLang="zh-CN" sz="2800" kern="100" dirty="0" err="1">
                <a:latin typeface="宋体"/>
                <a:ea typeface="华文细黑"/>
                <a:cs typeface="Times New Roman"/>
              </a:rPr>
              <a:t>⊥</a:t>
            </a:r>
            <a:r>
              <a:rPr lang="en-US" altLang="zh-CN" sz="2800" i="1" kern="100" dirty="0" err="1">
                <a:latin typeface="Times New Roman"/>
                <a:ea typeface="华文细黑"/>
                <a:cs typeface="Courier New"/>
              </a:rPr>
              <a:t>AB</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A</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MO</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B</a:t>
            </a:r>
            <a:r>
              <a:rPr lang="en-US" altLang="zh-CN" sz="2800" kern="100" baseline="-25000" dirty="0" err="1">
                <a:latin typeface="Times New Roman"/>
                <a:ea typeface="华文细黑"/>
                <a:cs typeface="Courier New"/>
              </a:rPr>
              <a:t>1</a:t>
            </a:r>
            <a:r>
              <a:rPr lang="en-US" altLang="zh-CN" sz="2800" i="1" kern="100" dirty="0" err="1">
                <a:latin typeface="Times New Roman"/>
                <a:ea typeface="华文细黑"/>
                <a:cs typeface="Courier New"/>
              </a:rPr>
              <a:t>MO</a:t>
            </a:r>
            <a:r>
              <a:rPr lang="en-US" altLang="zh-CN" sz="2800" kern="100" baseline="-25000" dirty="0" err="1">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45</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093337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750"/>
                                        <p:tgtEl>
                                          <p:spTgt spid="7"/>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750"/>
                                        <p:tgtEl>
                                          <p:spTgt spid="2"/>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750"/>
                                        <p:tgtEl>
                                          <p:spTgt spid="8">
                                            <p:txEl>
                                              <p:pRg st="0" end="0"/>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blinds(horizontal)">
                                      <p:cBhvr>
                                        <p:cTn id="22" dur="750"/>
                                        <p:tgtEl>
                                          <p:spTgt spid="8">
                                            <p:txEl>
                                              <p:pRg st="1" end="1"/>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Effect transition="in" filter="blinds(horizontal)">
                                      <p:cBhvr>
                                        <p:cTn id="26" dur="750"/>
                                        <p:tgtEl>
                                          <p:spTgt spid="8">
                                            <p:txEl>
                                              <p:pRg st="2" end="2"/>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8">
                                            <p:txEl>
                                              <p:pRg st="3" end="3"/>
                                            </p:txEl>
                                          </p:spTgt>
                                        </p:tgtEl>
                                        <p:attrNameLst>
                                          <p:attrName>style.visibility</p:attrName>
                                        </p:attrNameLst>
                                      </p:cBhvr>
                                      <p:to>
                                        <p:strVal val="visible"/>
                                      </p:to>
                                    </p:set>
                                    <p:animEffect transition="in" filter="blinds(horizontal)">
                                      <p:cBhvr>
                                        <p:cTn id="30" dur="750"/>
                                        <p:tgtEl>
                                          <p:spTgt spid="8">
                                            <p:txEl>
                                              <p:pRg st="3" end="3"/>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8">
                                            <p:txEl>
                                              <p:pRg st="4" end="4"/>
                                            </p:txEl>
                                          </p:spTgt>
                                        </p:tgtEl>
                                        <p:attrNameLst>
                                          <p:attrName>style.visibility</p:attrName>
                                        </p:attrNameLst>
                                      </p:cBhvr>
                                      <p:to>
                                        <p:strVal val="visible"/>
                                      </p:to>
                                    </p:set>
                                    <p:animEffect transition="in" filter="blinds(horizontal)">
                                      <p:cBhvr>
                                        <p:cTn id="34" dur="750"/>
                                        <p:tgtEl>
                                          <p:spTgt spid="8">
                                            <p:txEl>
                                              <p:pRg st="4" end="4"/>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8">
                                            <p:txEl>
                                              <p:pRg st="5" end="5"/>
                                            </p:txEl>
                                          </p:spTgt>
                                        </p:tgtEl>
                                        <p:attrNameLst>
                                          <p:attrName>style.visibility</p:attrName>
                                        </p:attrNameLst>
                                      </p:cBhvr>
                                      <p:to>
                                        <p:strVal val="visible"/>
                                      </p:to>
                                    </p:set>
                                    <p:animEffect transition="in" filter="blinds(horizontal)">
                                      <p:cBhvr>
                                        <p:cTn id="38" dur="75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3289</TotalTime>
  <Words>1050</Words>
  <Application>Microsoft Office PowerPoint</Application>
  <PresentationFormat>自定义</PresentationFormat>
  <Paragraphs>212</Paragraphs>
  <Slides>34</Slides>
  <Notes>0</Notes>
  <HiddenSlides>11</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34</vt:i4>
      </vt:variant>
    </vt:vector>
  </HeadingPairs>
  <TitlesOfParts>
    <vt:vector size="37" baseType="lpstr">
      <vt:lpstr>Office 主题</vt:lpstr>
      <vt:lpstr>文档</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2138</cp:revision>
  <dcterms:created xsi:type="dcterms:W3CDTF">2014-10-15T07:25:01Z</dcterms:created>
  <dcterms:modified xsi:type="dcterms:W3CDTF">2016-07-21T06:35:36Z</dcterms:modified>
</cp:coreProperties>
</file>