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50" r:id="rId2"/>
    <p:sldId id="418" r:id="rId3"/>
    <p:sldId id="257" r:id="rId4"/>
    <p:sldId id="258" r:id="rId5"/>
    <p:sldId id="512" r:id="rId6"/>
    <p:sldId id="514" r:id="rId7"/>
    <p:sldId id="278" r:id="rId8"/>
    <p:sldId id="503" r:id="rId9"/>
    <p:sldId id="309" r:id="rId10"/>
    <p:sldId id="457" r:id="rId11"/>
    <p:sldId id="541" r:id="rId12"/>
    <p:sldId id="542" r:id="rId13"/>
    <p:sldId id="459" r:id="rId14"/>
    <p:sldId id="534" r:id="rId15"/>
    <p:sldId id="461" r:id="rId16"/>
    <p:sldId id="462" r:id="rId17"/>
    <p:sldId id="523" r:id="rId18"/>
    <p:sldId id="504" r:id="rId19"/>
    <p:sldId id="536" r:id="rId20"/>
    <p:sldId id="543" r:id="rId21"/>
    <p:sldId id="544" r:id="rId22"/>
    <p:sldId id="535" r:id="rId23"/>
    <p:sldId id="524" r:id="rId24"/>
    <p:sldId id="537" r:id="rId25"/>
    <p:sldId id="546" r:id="rId26"/>
    <p:sldId id="548" r:id="rId27"/>
    <p:sldId id="547" r:id="rId28"/>
    <p:sldId id="545" r:id="rId29"/>
    <p:sldId id="549" r:id="rId30"/>
    <p:sldId id="482" r:id="rId31"/>
    <p:sldId id="361" r:id="rId32"/>
    <p:sldId id="424" r:id="rId33"/>
    <p:sldId id="447" r:id="rId34"/>
    <p:sldId id="550" r:id="rId35"/>
    <p:sldId id="551" r:id="rId36"/>
    <p:sldId id="448" r:id="rId37"/>
    <p:sldId id="423" r:id="rId38"/>
    <p:sldId id="475" r:id="rId39"/>
    <p:sldId id="451" r:id="rId40"/>
  </p:sldIdLst>
  <p:sldSz cx="12190413" cy="6859588"/>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FCC3E"/>
    <a:srgbClr val="8CB208"/>
    <a:srgbClr val="3333FF"/>
    <a:srgbClr val="0066FF"/>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796" autoAdjust="0"/>
    <p:restoredTop sz="94861" autoAdjust="0"/>
  </p:normalViewPr>
  <p:slideViewPr>
    <p:cSldViewPr>
      <p:cViewPr>
        <p:scale>
          <a:sx n="100" d="100"/>
          <a:sy n="100" d="100"/>
        </p:scale>
        <p:origin x="-1092" y="-234"/>
      </p:cViewPr>
      <p:guideLst>
        <p:guide orient="horz" pos="2161"/>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image" Target="../media/image1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26.emf"/><Relationship Id="rId1" Type="http://schemas.openxmlformats.org/officeDocument/2006/relationships/image" Target="../media/image25.emf"/><Relationship Id="rId4" Type="http://schemas.openxmlformats.org/officeDocument/2006/relationships/image" Target="../media/image2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image" Target="../media/image38.emf"/><Relationship Id="rId1" Type="http://schemas.openxmlformats.org/officeDocument/2006/relationships/image" Target="../media/image37.emf"/><Relationship Id="rId4" Type="http://schemas.openxmlformats.org/officeDocument/2006/relationships/image" Target="../media/image40.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 Target="slide11.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slide" Target="slide12.xml"/><Relationship Id="rId7" Type="http://schemas.openxmlformats.org/officeDocument/2006/relationships/image" Target="../media/image10.png"/><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8.emf"/><Relationship Id="rId5" Type="http://schemas.openxmlformats.org/officeDocument/2006/relationships/package" Target="../embeddings/Microsoft_Word___2.docx"/><Relationship Id="rId10" Type="http://schemas.openxmlformats.org/officeDocument/2006/relationships/image" Target="../media/image9.emf"/><Relationship Id="rId4" Type="http://schemas.openxmlformats.org/officeDocument/2006/relationships/oleObject" Target="../embeddings/oleObject2.bin"/><Relationship Id="rId9" Type="http://schemas.openxmlformats.org/officeDocument/2006/relationships/package" Target="../embeddings/Microsoft_Word___3.docx"/></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 Target="slide15.xml"/><Relationship Id="rId1" Type="http://schemas.openxmlformats.org/officeDocument/2006/relationships/slideLayout" Target="../slideLayouts/slideLayout1.xml"/><Relationship Id="rId4" Type="http://schemas.openxmlformats.org/officeDocument/2006/relationships/image" Target="file:///F:\2016&#36213;&#29770;\&#21516;&#27493;\&#25968;&#23398;\&#21019;&#26032;%20&#20154;A&#24517;&#20462;2\word\RJ1-115.TIF"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 Target="slide17.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8" Type="http://schemas.openxmlformats.org/officeDocument/2006/relationships/package" Target="../embeddings/Microsoft_Word___5.docx"/><Relationship Id="rId3" Type="http://schemas.openxmlformats.org/officeDocument/2006/relationships/oleObject" Target="../embeddings/oleObject4.bin"/><Relationship Id="rId7" Type="http://schemas.openxmlformats.org/officeDocument/2006/relationships/oleObject" Target="../embeddings/oleObject5.bin"/><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image" Target="../media/image17.png"/><Relationship Id="rId5" Type="http://schemas.openxmlformats.org/officeDocument/2006/relationships/image" Target="../media/image15.emf"/><Relationship Id="rId4" Type="http://schemas.openxmlformats.org/officeDocument/2006/relationships/package" Target="../embeddings/Microsoft_Word___4.docx"/><Relationship Id="rId9" Type="http://schemas.openxmlformats.org/officeDocument/2006/relationships/image" Target="../media/image16.emf"/></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 Target="slide19.xml"/><Relationship Id="rId1" Type="http://schemas.openxmlformats.org/officeDocument/2006/relationships/slideLayout" Target="../slideLayouts/slideLayout1.xml"/><Relationship Id="rId4" Type="http://schemas.openxmlformats.org/officeDocument/2006/relationships/slide" Target="slide21.xml"/></Relationships>
</file>

<file path=ppt/slides/_rels/slide1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image" Target="../media/image19.png"/><Relationship Id="rId1" Type="http://schemas.openxmlformats.org/officeDocument/2006/relationships/slideLayout" Target="../slideLayouts/slideLayout1.xml"/><Relationship Id="rId4" Type="http://schemas.openxmlformats.org/officeDocument/2006/relationships/slide" Target="slide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 Target="slide23.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6.bin"/><Relationship Id="rId7" Type="http://schemas.openxmlformats.org/officeDocument/2006/relationships/slide" Target="slide27.xml"/><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slide" Target="slide25.xml"/><Relationship Id="rId5" Type="http://schemas.openxmlformats.org/officeDocument/2006/relationships/image" Target="../media/image23.emf"/><Relationship Id="rId4" Type="http://schemas.openxmlformats.org/officeDocument/2006/relationships/package" Target="../embeddings/Microsoft_Word___6.docx"/></Relationships>
</file>

<file path=ppt/slides/_rels/slide25.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6.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26.xml.rels><?xml version="1.0" encoding="UTF-8" standalone="yes"?>
<Relationships xmlns="http://schemas.openxmlformats.org/package/2006/relationships"><Relationship Id="rId8" Type="http://schemas.openxmlformats.org/officeDocument/2006/relationships/package" Target="../embeddings/Microsoft_Word___8.docx"/><Relationship Id="rId13" Type="http://schemas.openxmlformats.org/officeDocument/2006/relationships/oleObject" Target="../embeddings/oleObject10.bin"/><Relationship Id="rId3" Type="http://schemas.openxmlformats.org/officeDocument/2006/relationships/oleObject" Target="../embeddings/oleObject7.bin"/><Relationship Id="rId7" Type="http://schemas.openxmlformats.org/officeDocument/2006/relationships/oleObject" Target="../embeddings/oleObject8.bin"/><Relationship Id="rId12" Type="http://schemas.openxmlformats.org/officeDocument/2006/relationships/image" Target="../media/image27.emf"/><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slide" Target="slide27.xml"/><Relationship Id="rId11" Type="http://schemas.openxmlformats.org/officeDocument/2006/relationships/package" Target="../embeddings/Microsoft_Word___9.docx"/><Relationship Id="rId5" Type="http://schemas.openxmlformats.org/officeDocument/2006/relationships/image" Target="../media/image25.emf"/><Relationship Id="rId15" Type="http://schemas.openxmlformats.org/officeDocument/2006/relationships/image" Target="../media/image28.emf"/><Relationship Id="rId10" Type="http://schemas.openxmlformats.org/officeDocument/2006/relationships/oleObject" Target="../embeddings/oleObject9.bin"/><Relationship Id="rId4" Type="http://schemas.openxmlformats.org/officeDocument/2006/relationships/package" Target="../embeddings/Microsoft_Word___7.docx"/><Relationship Id="rId9" Type="http://schemas.openxmlformats.org/officeDocument/2006/relationships/image" Target="../media/image26.emf"/><Relationship Id="rId14" Type="http://schemas.openxmlformats.org/officeDocument/2006/relationships/package" Target="../embeddings/Microsoft_Word___10.docx"/></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image" Target="../media/image29.emf"/><Relationship Id="rId5" Type="http://schemas.openxmlformats.org/officeDocument/2006/relationships/package" Target="../embeddings/Microsoft_Word___11.docx"/><Relationship Id="rId4" Type="http://schemas.openxmlformats.org/officeDocument/2006/relationships/oleObject" Target="../embeddings/oleObject11.bin"/></Relationships>
</file>

<file path=ppt/slides/_rels/slide28.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9.xml"/><Relationship Id="rId1" Type="http://schemas.openxmlformats.org/officeDocument/2006/relationships/slideLayout" Target="../slideLayouts/slideLayout1.xml"/><Relationship Id="rId5" Type="http://schemas.openxmlformats.org/officeDocument/2006/relationships/image" Target="../media/image30.png"/><Relationship Id="rId4" Type="http://schemas.openxmlformats.org/officeDocument/2006/relationships/slide" Target="slide3.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 Target="slide3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1.xml"/><Relationship Id="rId4" Type="http://schemas.openxmlformats.org/officeDocument/2006/relationships/slide" Target="slide31.xml"/></Relationships>
</file>

<file path=ppt/slides/_rels/slide3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31.xml"/><Relationship Id="rId1" Type="http://schemas.openxmlformats.org/officeDocument/2006/relationships/slideLayout" Target="../slideLayouts/slideLayout1.xml"/><Relationship Id="rId6" Type="http://schemas.openxmlformats.org/officeDocument/2006/relationships/slide" Target="slide37.xml"/><Relationship Id="rId5" Type="http://schemas.openxmlformats.org/officeDocument/2006/relationships/slide" Target="slide36.xml"/><Relationship Id="rId4" Type="http://schemas.openxmlformats.org/officeDocument/2006/relationships/slide" Target="slide33.xml"/></Relationships>
</file>

<file path=ppt/slides/_rels/slide32.xml.rels><?xml version="1.0" encoding="UTF-8" standalone="yes"?>
<Relationships xmlns="http://schemas.openxmlformats.org/package/2006/relationships"><Relationship Id="rId8" Type="http://schemas.openxmlformats.org/officeDocument/2006/relationships/slide" Target="slide37.xml"/><Relationship Id="rId3" Type="http://schemas.openxmlformats.org/officeDocument/2006/relationships/image" Target="../media/image33.png"/><Relationship Id="rId7" Type="http://schemas.openxmlformats.org/officeDocument/2006/relationships/slide" Target="slide36.xml"/><Relationship Id="rId2" Type="http://schemas.openxmlformats.org/officeDocument/2006/relationships/image" Target="../media/image32.png"/><Relationship Id="rId1" Type="http://schemas.openxmlformats.org/officeDocument/2006/relationships/slideLayout" Target="../slideLayouts/slideLayout1.xml"/><Relationship Id="rId6" Type="http://schemas.openxmlformats.org/officeDocument/2006/relationships/slide" Target="slide33.xml"/><Relationship Id="rId5" Type="http://schemas.openxmlformats.org/officeDocument/2006/relationships/slide" Target="slide32.xml"/><Relationship Id="rId4" Type="http://schemas.openxmlformats.org/officeDocument/2006/relationships/slide" Target="slide31.xml"/></Relationships>
</file>

<file path=ppt/slides/_rels/slide33.xml.rels><?xml version="1.0" encoding="UTF-8" standalone="yes"?>
<Relationships xmlns="http://schemas.openxmlformats.org/package/2006/relationships"><Relationship Id="rId8" Type="http://schemas.openxmlformats.org/officeDocument/2006/relationships/slide" Target="slide34.xml"/><Relationship Id="rId3" Type="http://schemas.openxmlformats.org/officeDocument/2006/relationships/slide" Target="slide31.xml"/><Relationship Id="rId7" Type="http://schemas.openxmlformats.org/officeDocument/2006/relationships/slide" Target="slide37.xml"/><Relationship Id="rId2" Type="http://schemas.openxmlformats.org/officeDocument/2006/relationships/slideLayout" Target="../slideLayouts/slideLayout1.xml"/><Relationship Id="rId1" Type="http://schemas.openxmlformats.org/officeDocument/2006/relationships/vmlDrawing" Target="../drawings/vmlDrawing7.vml"/><Relationship Id="rId6" Type="http://schemas.openxmlformats.org/officeDocument/2006/relationships/slide" Target="slide36.xml"/><Relationship Id="rId11" Type="http://schemas.openxmlformats.org/officeDocument/2006/relationships/image" Target="../media/image34.emf"/><Relationship Id="rId5" Type="http://schemas.openxmlformats.org/officeDocument/2006/relationships/slide" Target="slide33.xml"/><Relationship Id="rId10" Type="http://schemas.openxmlformats.org/officeDocument/2006/relationships/package" Target="../embeddings/Microsoft_Word___12.docx"/><Relationship Id="rId4" Type="http://schemas.openxmlformats.org/officeDocument/2006/relationships/slide" Target="slide32.xml"/><Relationship Id="rId9" Type="http://schemas.openxmlformats.org/officeDocument/2006/relationships/oleObject" Target="../embeddings/oleObject12.bin"/></Relationships>
</file>

<file path=ppt/slides/_rels/slide34.xml.rels><?xml version="1.0" encoding="UTF-8" standalone="yes"?>
<Relationships xmlns="http://schemas.openxmlformats.org/package/2006/relationships"><Relationship Id="rId8" Type="http://schemas.openxmlformats.org/officeDocument/2006/relationships/slide" Target="slide35.xml"/><Relationship Id="rId3" Type="http://schemas.openxmlformats.org/officeDocument/2006/relationships/slide" Target="slide31.xml"/><Relationship Id="rId7" Type="http://schemas.openxmlformats.org/officeDocument/2006/relationships/slide" Target="slide37.xml"/><Relationship Id="rId12" Type="http://schemas.openxmlformats.org/officeDocument/2006/relationships/image" Target="../media/image36.png"/><Relationship Id="rId2" Type="http://schemas.openxmlformats.org/officeDocument/2006/relationships/slideLayout" Target="../slideLayouts/slideLayout1.xml"/><Relationship Id="rId1" Type="http://schemas.openxmlformats.org/officeDocument/2006/relationships/vmlDrawing" Target="../drawings/vmlDrawing8.vml"/><Relationship Id="rId6" Type="http://schemas.openxmlformats.org/officeDocument/2006/relationships/slide" Target="slide36.xml"/><Relationship Id="rId11" Type="http://schemas.openxmlformats.org/officeDocument/2006/relationships/image" Target="../media/image35.emf"/><Relationship Id="rId5" Type="http://schemas.openxmlformats.org/officeDocument/2006/relationships/slide" Target="slide33.xml"/><Relationship Id="rId10" Type="http://schemas.openxmlformats.org/officeDocument/2006/relationships/package" Target="../embeddings/Microsoft_Word___13.docx"/><Relationship Id="rId4" Type="http://schemas.openxmlformats.org/officeDocument/2006/relationships/slide" Target="slide32.xml"/><Relationship Id="rId9" Type="http://schemas.openxmlformats.org/officeDocument/2006/relationships/oleObject" Target="../embeddings/oleObject13.bin"/></Relationships>
</file>

<file path=ppt/slides/_rels/slide35.xml.rels><?xml version="1.0" encoding="UTF-8" standalone="yes"?>
<Relationships xmlns="http://schemas.openxmlformats.org/package/2006/relationships"><Relationship Id="rId8" Type="http://schemas.openxmlformats.org/officeDocument/2006/relationships/oleObject" Target="../embeddings/oleObject14.bin"/><Relationship Id="rId13" Type="http://schemas.openxmlformats.org/officeDocument/2006/relationships/image" Target="../media/image38.emf"/><Relationship Id="rId18" Type="http://schemas.openxmlformats.org/officeDocument/2006/relationships/package" Target="../embeddings/Microsoft_Word___17.docx"/><Relationship Id="rId3" Type="http://schemas.openxmlformats.org/officeDocument/2006/relationships/slide" Target="slide31.xml"/><Relationship Id="rId7" Type="http://schemas.openxmlformats.org/officeDocument/2006/relationships/slide" Target="slide37.xml"/><Relationship Id="rId12" Type="http://schemas.openxmlformats.org/officeDocument/2006/relationships/package" Target="../embeddings/Microsoft_Word___15.docx"/><Relationship Id="rId17" Type="http://schemas.openxmlformats.org/officeDocument/2006/relationships/oleObject" Target="../embeddings/oleObject17.bin"/><Relationship Id="rId2" Type="http://schemas.openxmlformats.org/officeDocument/2006/relationships/slideLayout" Target="../slideLayouts/slideLayout1.xml"/><Relationship Id="rId16" Type="http://schemas.openxmlformats.org/officeDocument/2006/relationships/image" Target="../media/image39.emf"/><Relationship Id="rId1" Type="http://schemas.openxmlformats.org/officeDocument/2006/relationships/vmlDrawing" Target="../drawings/vmlDrawing9.vml"/><Relationship Id="rId6" Type="http://schemas.openxmlformats.org/officeDocument/2006/relationships/slide" Target="slide36.xml"/><Relationship Id="rId11" Type="http://schemas.openxmlformats.org/officeDocument/2006/relationships/oleObject" Target="../embeddings/oleObject15.bin"/><Relationship Id="rId5" Type="http://schemas.openxmlformats.org/officeDocument/2006/relationships/slide" Target="slide33.xml"/><Relationship Id="rId15" Type="http://schemas.openxmlformats.org/officeDocument/2006/relationships/package" Target="../embeddings/Microsoft_Word___16.docx"/><Relationship Id="rId10" Type="http://schemas.openxmlformats.org/officeDocument/2006/relationships/image" Target="../media/image37.emf"/><Relationship Id="rId19" Type="http://schemas.openxmlformats.org/officeDocument/2006/relationships/image" Target="../media/image40.emf"/><Relationship Id="rId4" Type="http://schemas.openxmlformats.org/officeDocument/2006/relationships/slide" Target="slide32.xml"/><Relationship Id="rId9" Type="http://schemas.openxmlformats.org/officeDocument/2006/relationships/package" Target="../embeddings/Microsoft_Word___14.docx"/><Relationship Id="rId14" Type="http://schemas.openxmlformats.org/officeDocument/2006/relationships/oleObject" Target="../embeddings/oleObject16.bin"/></Relationships>
</file>

<file path=ppt/slides/_rels/slide36.xml.rels><?xml version="1.0" encoding="UTF-8" standalone="yes"?>
<Relationships xmlns="http://schemas.openxmlformats.org/package/2006/relationships"><Relationship Id="rId8" Type="http://schemas.openxmlformats.org/officeDocument/2006/relationships/image" Target="file:///F:\2016&#36213;&#29770;\&#21516;&#27493;\&#25968;&#23398;\&#21019;&#26032;%20&#20154;A&#24517;&#20462;2\word\RJ1-129.TIF" TargetMode="External"/><Relationship Id="rId3" Type="http://schemas.openxmlformats.org/officeDocument/2006/relationships/slide" Target="slide32.xml"/><Relationship Id="rId7" Type="http://schemas.openxmlformats.org/officeDocument/2006/relationships/image" Target="../media/image41.png"/><Relationship Id="rId2" Type="http://schemas.openxmlformats.org/officeDocument/2006/relationships/slide" Target="slide31.xml"/><Relationship Id="rId1" Type="http://schemas.openxmlformats.org/officeDocument/2006/relationships/slideLayout" Target="../slideLayouts/slideLayout1.xml"/><Relationship Id="rId6" Type="http://schemas.openxmlformats.org/officeDocument/2006/relationships/slide" Target="slide37.xml"/><Relationship Id="rId5" Type="http://schemas.openxmlformats.org/officeDocument/2006/relationships/slide" Target="slide36.xml"/><Relationship Id="rId4" Type="http://schemas.openxmlformats.org/officeDocument/2006/relationships/slide" Target="slide33.xml"/></Relationships>
</file>

<file path=ppt/slides/_rels/slide37.xml.rels><?xml version="1.0" encoding="UTF-8" standalone="yes"?>
<Relationships xmlns="http://schemas.openxmlformats.org/package/2006/relationships"><Relationship Id="rId8" Type="http://schemas.openxmlformats.org/officeDocument/2006/relationships/oleObject" Target="../embeddings/oleObject18.bin"/><Relationship Id="rId3" Type="http://schemas.openxmlformats.org/officeDocument/2006/relationships/slide" Target="slide31.xml"/><Relationship Id="rId7" Type="http://schemas.openxmlformats.org/officeDocument/2006/relationships/slide" Target="slide37.xml"/><Relationship Id="rId12" Type="http://schemas.openxmlformats.org/officeDocument/2006/relationships/image" Target="file:///F:\2016&#36213;&#29770;\&#21516;&#27493;\&#25968;&#23398;\&#21019;&#26032;%20&#20154;A&#24517;&#20462;2\word\RJ1-130.TIF" TargetMode="External"/><Relationship Id="rId2" Type="http://schemas.openxmlformats.org/officeDocument/2006/relationships/slideLayout" Target="../slideLayouts/slideLayout1.xml"/><Relationship Id="rId1" Type="http://schemas.openxmlformats.org/officeDocument/2006/relationships/vmlDrawing" Target="../drawings/vmlDrawing10.vml"/><Relationship Id="rId6" Type="http://schemas.openxmlformats.org/officeDocument/2006/relationships/slide" Target="slide36.xml"/><Relationship Id="rId11" Type="http://schemas.openxmlformats.org/officeDocument/2006/relationships/image" Target="../media/image43.png"/><Relationship Id="rId5" Type="http://schemas.openxmlformats.org/officeDocument/2006/relationships/slide" Target="slide33.xml"/><Relationship Id="rId10" Type="http://schemas.openxmlformats.org/officeDocument/2006/relationships/image" Target="../media/image42.emf"/><Relationship Id="rId4" Type="http://schemas.openxmlformats.org/officeDocument/2006/relationships/slide" Target="slide32.xml"/><Relationship Id="rId9" Type="http://schemas.openxmlformats.org/officeDocument/2006/relationships/package" Target="../embeddings/Microsoft_Word___18.docx"/></Relationships>
</file>

<file path=ppt/slides/_rels/slide3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xml"/><Relationship Id="rId1" Type="http://schemas.openxmlformats.org/officeDocument/2006/relationships/vmlDrawing" Target="../drawings/vmlDrawing11.vml"/><Relationship Id="rId6" Type="http://schemas.openxmlformats.org/officeDocument/2006/relationships/image" Target="../media/image44.emf"/><Relationship Id="rId5" Type="http://schemas.openxmlformats.org/officeDocument/2006/relationships/package" Target="../embeddings/Microsoft_Word___19.docx"/><Relationship Id="rId4" Type="http://schemas.openxmlformats.org/officeDocument/2006/relationships/oleObject" Target="../embeddings/oleObject19.bin"/></Relationships>
</file>

<file path=ppt/slides/_rels/slide3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8.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 Target="slide9.xml"/><Relationship Id="rId7" Type="http://schemas.openxmlformats.org/officeDocument/2006/relationships/package" Target="../embeddings/Microsoft_Word___1.docx"/><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5.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rrowheads="1"/>
          </p:cNvSpPr>
          <p:nvPr/>
        </p:nvSpPr>
        <p:spPr bwMode="auto">
          <a:xfrm>
            <a:off x="1414686" y="2277666"/>
            <a:ext cx="50215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zh-CN" altLang="en-US" sz="1600" i="1" dirty="0">
                <a:solidFill>
                  <a:srgbClr val="F79646">
                    <a:lumMod val="75000"/>
                  </a:srgbClr>
                </a:solidFill>
                <a:latin typeface="Times New Roman" pitchFamily="18" charset="0"/>
                <a:ea typeface="微软雅黑" pitchFamily="34" charset="-122"/>
                <a:cs typeface="Times New Roman" pitchFamily="18" charset="0"/>
              </a:rPr>
              <a:t>第一章　</a:t>
            </a:r>
            <a:r>
              <a:rPr lang="en-US" altLang="zh-CN" sz="1600" i="1" dirty="0">
                <a:solidFill>
                  <a:srgbClr val="F79646">
                    <a:lumMod val="75000"/>
                  </a:srgbClr>
                </a:solidFill>
                <a:latin typeface="Times New Roman" pitchFamily="18" charset="0"/>
                <a:ea typeface="微软雅黑" pitchFamily="34" charset="-122"/>
                <a:cs typeface="Times New Roman" pitchFamily="18" charset="0"/>
              </a:rPr>
              <a:t>§1.2</a:t>
            </a:r>
            <a:r>
              <a:rPr lang="zh-CN" altLang="en-US" sz="1600" i="1" dirty="0">
                <a:solidFill>
                  <a:srgbClr val="F79646">
                    <a:lumMod val="75000"/>
                  </a:srgbClr>
                </a:solidFill>
                <a:latin typeface="Times New Roman" pitchFamily="18" charset="0"/>
                <a:ea typeface="微软雅黑" pitchFamily="34" charset="-122"/>
                <a:cs typeface="Times New Roman" pitchFamily="18" charset="0"/>
              </a:rPr>
              <a:t>　空间几何体的三视图和直观图</a:t>
            </a:r>
            <a:endParaRPr lang="zh-CN" altLang="en-US" sz="1600" i="1" dirty="0">
              <a:solidFill>
                <a:srgbClr val="F79646">
                  <a:lumMod val="75000"/>
                </a:srgbClr>
              </a:solidFill>
              <a:latin typeface="Times New Roman" pitchFamily="18" charset="0"/>
              <a:cs typeface="Times New Roman" pitchFamily="18" charset="0"/>
            </a:endParaRPr>
          </a:p>
        </p:txBody>
      </p:sp>
      <p:sp>
        <p:nvSpPr>
          <p:cNvPr id="7" name="TextBox 6"/>
          <p:cNvSpPr txBox="1"/>
          <p:nvPr/>
        </p:nvSpPr>
        <p:spPr>
          <a:xfrm>
            <a:off x="1414687" y="2711406"/>
            <a:ext cx="10062069" cy="1015663"/>
          </a:xfrm>
          <a:prstGeom prst="rect">
            <a:avLst/>
          </a:prstGeom>
          <a:noFill/>
        </p:spPr>
        <p:txBody>
          <a:bodyPr wrap="square" rtlCol="0">
            <a:spAutoFit/>
          </a:bodyPr>
          <a:lstStyle/>
          <a:p>
            <a:r>
              <a:rPr lang="en-US" altLang="zh-CN"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1.2.3</a:t>
            </a:r>
            <a:r>
              <a:rPr lang="zh-CN" altLang="en-US"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空间几何体的直观图</a:t>
            </a:r>
          </a:p>
        </p:txBody>
      </p:sp>
      <p:pic>
        <p:nvPicPr>
          <p:cNvPr id="8" name="Picture 2" descr="C:\Users\Administrator\Desktop\创新图片\数学创新 2-1\2771897_22.jpg"/>
          <p:cNvPicPr>
            <a:picLocks noChangeAspect="1" noChangeArrowheads="1"/>
          </p:cNvPicPr>
          <p:nvPr/>
        </p:nvPicPr>
        <p:blipFill rotWithShape="1">
          <a:blip r:embed="rId2">
            <a:lum bright="70000" contrast="-70000"/>
            <a:extLst>
              <a:ext uri="{28A0092B-C50C-407E-A947-70E740481C1C}">
                <a14:useLocalDpi xmlns:a14="http://schemas.microsoft.com/office/drawing/2010/main" val="0"/>
              </a:ext>
            </a:extLst>
          </a:blip>
          <a:srcRect l="4497" t="4014" r="1597" b="2343"/>
          <a:stretch/>
        </p:blipFill>
        <p:spPr bwMode="auto">
          <a:xfrm>
            <a:off x="9655762" y="4331991"/>
            <a:ext cx="2534651" cy="2527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106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9" name="矩形 8"/>
          <p:cNvSpPr/>
          <p:nvPr/>
        </p:nvSpPr>
        <p:spPr>
          <a:xfrm>
            <a:off x="377999" y="117426"/>
            <a:ext cx="11412000" cy="1415748"/>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1</a:t>
            </a:r>
            <a:r>
              <a:rPr lang="zh-CN" altLang="zh-CN" sz="2800" kern="100" dirty="0">
                <a:latin typeface="Times New Roman"/>
                <a:ea typeface="华文细黑"/>
                <a:cs typeface="Times New Roman"/>
              </a:rPr>
              <a:t>　</a:t>
            </a:r>
            <a:r>
              <a:rPr lang="zh-CN" altLang="zh-CN" sz="2800" kern="100" spc="-100" dirty="0">
                <a:latin typeface="Times New Roman"/>
                <a:ea typeface="华文细黑"/>
                <a:cs typeface="Times New Roman"/>
              </a:rPr>
              <a:t>如图所示</a:t>
            </a:r>
            <a:r>
              <a:rPr lang="zh-CN" altLang="zh-CN" sz="2800" kern="100" spc="-500" dirty="0">
                <a:latin typeface="Times New Roman"/>
                <a:ea typeface="华文细黑"/>
                <a:cs typeface="Times New Roman"/>
              </a:rPr>
              <a:t>，</a:t>
            </a:r>
            <a:r>
              <a:rPr lang="zh-CN" altLang="zh-CN" sz="2800" kern="100" spc="-100" dirty="0">
                <a:latin typeface="Times New Roman"/>
                <a:ea typeface="华文细黑"/>
                <a:cs typeface="Times New Roman"/>
              </a:rPr>
              <a:t>在梯形</a:t>
            </a:r>
            <a:r>
              <a:rPr lang="en-US" altLang="zh-CN" sz="2800" i="1" kern="100" spc="-100" dirty="0" err="1">
                <a:latin typeface="Times New Roman"/>
                <a:ea typeface="华文细黑"/>
                <a:cs typeface="Courier New"/>
              </a:rPr>
              <a:t>ABCD</a:t>
            </a:r>
            <a:r>
              <a:rPr lang="zh-CN" altLang="zh-CN" sz="2800" kern="100" spc="-100" dirty="0">
                <a:latin typeface="Times New Roman"/>
                <a:ea typeface="华文细黑"/>
                <a:cs typeface="Times New Roman"/>
              </a:rPr>
              <a:t>中</a:t>
            </a:r>
            <a:r>
              <a:rPr lang="zh-CN" altLang="zh-CN" sz="2800" kern="100" spc="-500" dirty="0">
                <a:latin typeface="Times New Roman"/>
                <a:ea typeface="华文细黑"/>
                <a:cs typeface="Times New Roman"/>
              </a:rPr>
              <a:t>，</a:t>
            </a:r>
            <a:r>
              <a:rPr lang="en-US" altLang="zh-CN" sz="2800" i="1" kern="100" spc="-100" dirty="0" err="1">
                <a:latin typeface="Times New Roman"/>
                <a:ea typeface="华文细黑"/>
                <a:cs typeface="Courier New"/>
              </a:rPr>
              <a:t>AB</a:t>
            </a:r>
            <a:r>
              <a:rPr lang="en-US" altLang="zh-CN" sz="2800" kern="100" spc="-100" dirty="0" err="1">
                <a:latin typeface="宋体"/>
                <a:ea typeface="华文细黑"/>
                <a:cs typeface="Times New Roman"/>
              </a:rPr>
              <a:t>∥</a:t>
            </a:r>
            <a:r>
              <a:rPr lang="en-US" altLang="zh-CN" sz="2800" i="1" kern="100" spc="-100" dirty="0" err="1">
                <a:latin typeface="Times New Roman"/>
                <a:ea typeface="华文细黑"/>
                <a:cs typeface="Courier New"/>
              </a:rPr>
              <a:t>CD</a:t>
            </a:r>
            <a:r>
              <a:rPr lang="zh-CN" altLang="zh-CN" sz="2800" kern="100" spc="-500" dirty="0">
                <a:latin typeface="Times New Roman"/>
                <a:ea typeface="华文细黑"/>
                <a:cs typeface="Times New Roman"/>
              </a:rPr>
              <a:t>，</a:t>
            </a:r>
            <a:r>
              <a:rPr lang="en-US" altLang="zh-CN" sz="2800" i="1" kern="100" spc="-100" dirty="0">
                <a:latin typeface="Times New Roman"/>
                <a:ea typeface="华文细黑"/>
                <a:cs typeface="Courier New"/>
              </a:rPr>
              <a:t>AB</a:t>
            </a:r>
            <a:r>
              <a:rPr lang="zh-CN" altLang="zh-CN" sz="2800" kern="100" spc="-100" dirty="0">
                <a:latin typeface="Times New Roman"/>
                <a:ea typeface="华文细黑"/>
                <a:cs typeface="Times New Roman"/>
              </a:rPr>
              <a:t>＝</a:t>
            </a:r>
            <a:r>
              <a:rPr lang="en-US" altLang="zh-CN" sz="2800" kern="100" spc="-100" dirty="0">
                <a:latin typeface="Times New Roman"/>
                <a:ea typeface="华文细黑"/>
                <a:cs typeface="Courier New"/>
              </a:rPr>
              <a:t>4 cm</a:t>
            </a:r>
            <a:r>
              <a:rPr lang="zh-CN" altLang="zh-CN" sz="2800" kern="100" spc="-500" dirty="0">
                <a:latin typeface="Times New Roman"/>
                <a:ea typeface="华文细黑"/>
                <a:cs typeface="Times New Roman"/>
              </a:rPr>
              <a:t>，</a:t>
            </a:r>
            <a:r>
              <a:rPr lang="en-US" altLang="zh-CN" sz="2800" i="1" kern="100" spc="-100" dirty="0">
                <a:latin typeface="Times New Roman"/>
                <a:ea typeface="华文细黑"/>
                <a:cs typeface="Courier New"/>
              </a:rPr>
              <a:t>CD</a:t>
            </a:r>
            <a:r>
              <a:rPr lang="zh-CN" altLang="zh-CN" sz="2800" kern="100" spc="-100" dirty="0">
                <a:latin typeface="Times New Roman"/>
                <a:ea typeface="华文细黑"/>
                <a:cs typeface="Times New Roman"/>
              </a:rPr>
              <a:t>＝</a:t>
            </a:r>
            <a:r>
              <a:rPr lang="en-US" altLang="zh-CN" sz="2800" kern="100" spc="-100" dirty="0">
                <a:latin typeface="Times New Roman"/>
                <a:ea typeface="华文细黑"/>
                <a:cs typeface="Courier New"/>
              </a:rPr>
              <a:t>2 cm</a:t>
            </a:r>
            <a:r>
              <a:rPr lang="zh-CN" altLang="zh-CN" sz="2800" kern="100" spc="-5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30°</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AD</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 cm</a:t>
            </a:r>
            <a:r>
              <a:rPr lang="zh-CN" altLang="zh-CN" sz="2800" kern="100" dirty="0">
                <a:latin typeface="Times New Roman"/>
                <a:ea typeface="华文细黑"/>
                <a:cs typeface="Times New Roman"/>
              </a:rPr>
              <a:t>，试画出它的直观图</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pic>
        <p:nvPicPr>
          <p:cNvPr id="11" name="图片 10" descr="F:\2016赵瑊\同步\数学\创新 人A必修2\word\RJ1-111.TIF"/>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36172" y="1701601"/>
            <a:ext cx="4295653" cy="2160241"/>
          </a:xfrm>
          <a:prstGeom prst="rect">
            <a:avLst/>
          </a:prstGeom>
          <a:noFill/>
          <a:ln>
            <a:noFill/>
          </a:ln>
        </p:spPr>
      </p:pic>
    </p:spTree>
    <p:extLst>
      <p:ext uri="{BB962C8B-B14F-4D97-AF65-F5344CB8AC3E}">
        <p14:creationId xmlns:p14="http://schemas.microsoft.com/office/powerpoint/2010/main" val="1654898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9" name="矩形 8"/>
          <p:cNvSpPr/>
          <p:nvPr/>
        </p:nvSpPr>
        <p:spPr>
          <a:xfrm>
            <a:off x="243508" y="117426"/>
            <a:ext cx="11700000" cy="400107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en-US" altLang="zh-CN" sz="2800" kern="100" dirty="0">
                <a:latin typeface="Times New Roman"/>
                <a:ea typeface="华文细黑"/>
                <a:cs typeface="Courier New"/>
              </a:rPr>
              <a:t>(1)</a:t>
            </a:r>
            <a:r>
              <a:rPr lang="zh-CN" altLang="zh-CN" sz="2800" kern="100" spc="-100" dirty="0">
                <a:latin typeface="Times New Roman"/>
                <a:ea typeface="华文细黑"/>
                <a:cs typeface="Times New Roman"/>
              </a:rPr>
              <a:t>如图</a:t>
            </a:r>
            <a:r>
              <a:rPr lang="en-US" altLang="zh-CN" sz="2800" kern="100" spc="-100" dirty="0">
                <a:latin typeface="宋体"/>
                <a:ea typeface="华文细黑"/>
                <a:cs typeface="Times New Roman"/>
              </a:rPr>
              <a:t>①</a:t>
            </a:r>
            <a:r>
              <a:rPr lang="zh-CN" altLang="zh-CN" sz="2800" kern="100" spc="-100" dirty="0">
                <a:latin typeface="Times New Roman"/>
                <a:ea typeface="华文细黑"/>
                <a:cs typeface="Times New Roman"/>
              </a:rPr>
              <a:t>所示</a:t>
            </a:r>
            <a:r>
              <a:rPr lang="zh-CN" altLang="zh-CN" sz="2800" kern="100" spc="-700" dirty="0">
                <a:latin typeface="Times New Roman"/>
                <a:ea typeface="华文细黑"/>
                <a:cs typeface="Times New Roman"/>
              </a:rPr>
              <a:t>，</a:t>
            </a:r>
            <a:r>
              <a:rPr lang="zh-CN" altLang="zh-CN" sz="2800" kern="100" spc="-100" dirty="0">
                <a:latin typeface="Times New Roman"/>
                <a:ea typeface="华文细黑"/>
                <a:cs typeface="Times New Roman"/>
              </a:rPr>
              <a:t>在梯形</a:t>
            </a:r>
            <a:r>
              <a:rPr lang="en-US" altLang="zh-CN" sz="2800" i="1" kern="100" spc="-100" dirty="0" err="1">
                <a:latin typeface="Times New Roman"/>
                <a:ea typeface="华文细黑"/>
                <a:cs typeface="Courier New"/>
              </a:rPr>
              <a:t>ABCD</a:t>
            </a:r>
            <a:r>
              <a:rPr lang="zh-CN" altLang="zh-CN" sz="2800" kern="100" spc="-100" dirty="0">
                <a:latin typeface="Times New Roman"/>
                <a:ea typeface="华文细黑"/>
                <a:cs typeface="Times New Roman"/>
              </a:rPr>
              <a:t>中</a:t>
            </a:r>
            <a:r>
              <a:rPr lang="zh-CN" altLang="zh-CN" sz="2800" kern="100" spc="-700" dirty="0">
                <a:latin typeface="Times New Roman"/>
                <a:ea typeface="华文细黑"/>
                <a:cs typeface="Times New Roman"/>
              </a:rPr>
              <a:t>，</a:t>
            </a:r>
            <a:r>
              <a:rPr lang="zh-CN" altLang="zh-CN" sz="2800" kern="100" spc="-100" dirty="0">
                <a:latin typeface="Times New Roman"/>
                <a:ea typeface="华文细黑"/>
                <a:cs typeface="Times New Roman"/>
              </a:rPr>
              <a:t>以边</a:t>
            </a:r>
            <a:r>
              <a:rPr lang="en-US" altLang="zh-CN" sz="2800" i="1" kern="100" spc="-100" dirty="0">
                <a:latin typeface="Times New Roman"/>
                <a:ea typeface="华文细黑"/>
                <a:cs typeface="Courier New"/>
              </a:rPr>
              <a:t>AB</a:t>
            </a:r>
            <a:r>
              <a:rPr lang="zh-CN" altLang="zh-CN" sz="2800" kern="100" spc="-100" dirty="0">
                <a:latin typeface="Times New Roman"/>
                <a:ea typeface="华文细黑"/>
                <a:cs typeface="Times New Roman"/>
              </a:rPr>
              <a:t>所在的直线为</a:t>
            </a:r>
            <a:r>
              <a:rPr lang="en-US" altLang="zh-CN" sz="2800" i="1" kern="100" spc="-100" dirty="0">
                <a:latin typeface="Times New Roman"/>
                <a:ea typeface="华文细黑"/>
                <a:cs typeface="Courier New"/>
              </a:rPr>
              <a:t>x</a:t>
            </a:r>
            <a:r>
              <a:rPr lang="zh-CN" altLang="zh-CN" sz="2800" kern="100" spc="-100" dirty="0">
                <a:latin typeface="Times New Roman"/>
                <a:ea typeface="华文细黑"/>
                <a:cs typeface="Times New Roman"/>
              </a:rPr>
              <a:t>轴</a:t>
            </a:r>
            <a:r>
              <a:rPr lang="zh-CN" altLang="zh-CN" sz="2800" kern="100" spc="-700" dirty="0">
                <a:latin typeface="Times New Roman"/>
                <a:ea typeface="华文细黑"/>
                <a:cs typeface="Times New Roman"/>
              </a:rPr>
              <a:t>，</a:t>
            </a:r>
            <a:r>
              <a:rPr lang="zh-CN" altLang="zh-CN" sz="2800" kern="100" spc="-100" dirty="0">
                <a:latin typeface="Times New Roman"/>
                <a:ea typeface="华文细黑"/>
                <a:cs typeface="Times New Roman"/>
              </a:rPr>
              <a:t>点</a:t>
            </a:r>
            <a:r>
              <a:rPr lang="en-US" altLang="zh-CN" sz="2800" i="1" kern="100" spc="-100" dirty="0">
                <a:latin typeface="Times New Roman"/>
                <a:ea typeface="华文细黑"/>
                <a:cs typeface="Courier New"/>
              </a:rPr>
              <a:t>A</a:t>
            </a:r>
            <a:r>
              <a:rPr lang="zh-CN" altLang="zh-CN" sz="2800" kern="100" spc="-100" dirty="0">
                <a:latin typeface="Times New Roman"/>
                <a:ea typeface="华文细黑"/>
                <a:cs typeface="Times New Roman"/>
              </a:rPr>
              <a:t>为原点</a:t>
            </a:r>
            <a:r>
              <a:rPr lang="zh-CN" altLang="zh-CN" sz="2800" kern="100" spc="-700" dirty="0">
                <a:latin typeface="Times New Roman"/>
                <a:ea typeface="华文细黑"/>
                <a:cs typeface="Times New Roman"/>
              </a:rPr>
              <a:t>，</a:t>
            </a:r>
            <a:r>
              <a:rPr lang="zh-CN" altLang="zh-CN" sz="2800" kern="100" dirty="0">
                <a:latin typeface="Times New Roman"/>
                <a:ea typeface="华文细黑"/>
                <a:cs typeface="Times New Roman"/>
              </a:rPr>
              <a:t>建立平面直角坐标系</a:t>
            </a:r>
            <a:r>
              <a:rPr lang="en-US" altLang="zh-CN" sz="2800" i="1" kern="100" dirty="0" err="1">
                <a:latin typeface="Times New Roman"/>
                <a:ea typeface="华文细黑"/>
                <a:cs typeface="Courier New"/>
              </a:rPr>
              <a:t>xOy</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spc="-200" dirty="0" smtClean="0">
                <a:latin typeface="Times New Roman"/>
                <a:ea typeface="华文细黑"/>
                <a:cs typeface="Times New Roman"/>
              </a:rPr>
              <a:t>如</a:t>
            </a:r>
            <a:r>
              <a:rPr lang="zh-CN" altLang="zh-CN" sz="2800" kern="100" spc="-200" dirty="0">
                <a:latin typeface="Times New Roman"/>
                <a:ea typeface="华文细黑"/>
                <a:cs typeface="Times New Roman"/>
              </a:rPr>
              <a:t>图</a:t>
            </a:r>
            <a:r>
              <a:rPr lang="en-US" altLang="zh-CN" sz="2800" kern="100" spc="-200" dirty="0">
                <a:latin typeface="宋体"/>
                <a:ea typeface="华文细黑"/>
                <a:cs typeface="Times New Roman"/>
              </a:rPr>
              <a:t>②</a:t>
            </a:r>
            <a:r>
              <a:rPr lang="zh-CN" altLang="zh-CN" sz="2800" kern="100" spc="-200" dirty="0">
                <a:latin typeface="Times New Roman"/>
                <a:ea typeface="华文细黑"/>
                <a:cs typeface="Times New Roman"/>
              </a:rPr>
              <a:t>所示</a:t>
            </a:r>
            <a:r>
              <a:rPr lang="zh-CN" altLang="zh-CN" sz="2800" kern="100" spc="-700" dirty="0">
                <a:latin typeface="Times New Roman"/>
                <a:ea typeface="华文细黑"/>
                <a:cs typeface="Times New Roman"/>
              </a:rPr>
              <a:t>，</a:t>
            </a:r>
            <a:r>
              <a:rPr lang="zh-CN" altLang="zh-CN" sz="2800" kern="100" spc="-200" dirty="0">
                <a:latin typeface="Times New Roman"/>
                <a:ea typeface="华文细黑"/>
                <a:cs typeface="Times New Roman"/>
              </a:rPr>
              <a:t>画出对应的</a:t>
            </a:r>
            <a:r>
              <a:rPr lang="en-US" altLang="zh-CN" sz="2800" i="1" kern="100" spc="-200" dirty="0">
                <a:latin typeface="Times New Roman"/>
                <a:ea typeface="华文细黑"/>
                <a:cs typeface="Courier New"/>
              </a:rPr>
              <a:t>x</a:t>
            </a:r>
            <a:r>
              <a:rPr lang="en-US" altLang="zh-CN" sz="2800" kern="100" spc="-700" dirty="0">
                <a:latin typeface="宋体"/>
                <a:ea typeface="华文细黑"/>
                <a:cs typeface="Times New Roman"/>
              </a:rPr>
              <a:t>′</a:t>
            </a:r>
            <a:r>
              <a:rPr lang="zh-CN" altLang="zh-CN" sz="2800" kern="100" spc="-200" dirty="0">
                <a:latin typeface="Times New Roman"/>
                <a:ea typeface="华文细黑"/>
                <a:cs typeface="Times New Roman"/>
              </a:rPr>
              <a:t>轴</a:t>
            </a:r>
            <a:r>
              <a:rPr lang="zh-CN" altLang="zh-CN" sz="2800" kern="100" spc="-700" dirty="0" smtClean="0">
                <a:latin typeface="Times New Roman"/>
                <a:ea typeface="华文细黑"/>
                <a:cs typeface="Times New Roman"/>
              </a:rPr>
              <a:t>，</a:t>
            </a:r>
            <a:endParaRPr lang="en-US" altLang="zh-CN" sz="2800" kern="100" spc="-700" dirty="0" smtClean="0">
              <a:latin typeface="Times New Roman"/>
              <a:ea typeface="华文细黑"/>
              <a:cs typeface="Times New Roman"/>
            </a:endParaRPr>
          </a:p>
          <a:p>
            <a:pPr algn="just">
              <a:lnSpc>
                <a:spcPct val="150000"/>
              </a:lnSpc>
              <a:spcAft>
                <a:spcPts val="0"/>
              </a:spcAft>
              <a:tabLst>
                <a:tab pos="2070735" algn="l"/>
              </a:tabLst>
            </a:pPr>
            <a:r>
              <a:rPr lang="en-US" altLang="zh-CN" sz="2800" i="1" kern="100" spc="-170" dirty="0" smtClean="0">
                <a:latin typeface="Times New Roman"/>
                <a:ea typeface="华文细黑"/>
                <a:cs typeface="Courier New"/>
              </a:rPr>
              <a:t>y</a:t>
            </a:r>
            <a:r>
              <a:rPr lang="en-US" altLang="zh-CN" sz="2800" kern="100" spc="-500" dirty="0">
                <a:latin typeface="宋体"/>
                <a:ea typeface="华文细黑"/>
                <a:cs typeface="Times New Roman"/>
              </a:rPr>
              <a:t>′</a:t>
            </a:r>
            <a:r>
              <a:rPr lang="zh-CN" altLang="zh-CN" sz="2800" kern="100" spc="-170" dirty="0">
                <a:latin typeface="Times New Roman"/>
                <a:ea typeface="华文细黑"/>
                <a:cs typeface="Times New Roman"/>
              </a:rPr>
              <a:t>轴</a:t>
            </a:r>
            <a:r>
              <a:rPr lang="zh-CN" altLang="zh-CN" sz="2800" kern="100" spc="-500" dirty="0">
                <a:latin typeface="Times New Roman"/>
                <a:ea typeface="华文细黑"/>
                <a:cs typeface="Times New Roman"/>
              </a:rPr>
              <a:t>，</a:t>
            </a:r>
            <a:r>
              <a:rPr lang="zh-CN" altLang="zh-CN" sz="2800" kern="100" spc="-170" dirty="0">
                <a:latin typeface="Times New Roman"/>
                <a:ea typeface="华文细黑"/>
                <a:cs typeface="Times New Roman"/>
              </a:rPr>
              <a:t>使</a:t>
            </a:r>
            <a:r>
              <a:rPr lang="en-US" altLang="zh-CN" sz="2800" kern="100" spc="-170" dirty="0">
                <a:latin typeface="宋体"/>
                <a:ea typeface="华文细黑"/>
                <a:cs typeface="Times New Roman"/>
              </a:rPr>
              <a:t>∠</a:t>
            </a:r>
            <a:r>
              <a:rPr lang="en-US" altLang="zh-CN" sz="2800" i="1" kern="100" spc="-170" dirty="0" err="1">
                <a:latin typeface="Times New Roman"/>
                <a:ea typeface="华文细黑"/>
                <a:cs typeface="Courier New"/>
              </a:rPr>
              <a:t>x</a:t>
            </a:r>
            <a:r>
              <a:rPr lang="en-US" altLang="zh-CN" sz="2800" kern="100" spc="-500" dirty="0" err="1">
                <a:latin typeface="宋体"/>
                <a:ea typeface="华文细黑"/>
                <a:cs typeface="Times New Roman"/>
              </a:rPr>
              <a:t>′</a:t>
            </a:r>
            <a:r>
              <a:rPr lang="en-US" altLang="zh-CN" sz="2800" i="1" kern="100" spc="-170" dirty="0" err="1">
                <a:latin typeface="Times New Roman"/>
                <a:ea typeface="华文细黑"/>
                <a:cs typeface="Courier New"/>
              </a:rPr>
              <a:t>O</a:t>
            </a:r>
            <a:r>
              <a:rPr lang="en-US" altLang="zh-CN" sz="2800" kern="100" spc="-500" dirty="0" err="1">
                <a:latin typeface="宋体"/>
                <a:ea typeface="华文细黑"/>
                <a:cs typeface="Times New Roman"/>
              </a:rPr>
              <a:t>′</a:t>
            </a:r>
            <a:r>
              <a:rPr lang="en-US" altLang="zh-CN" sz="2800" i="1" kern="100" spc="-170" dirty="0" err="1">
                <a:latin typeface="Times New Roman"/>
                <a:ea typeface="华文细黑"/>
                <a:cs typeface="Courier New"/>
              </a:rPr>
              <a:t>y</a:t>
            </a:r>
            <a:r>
              <a:rPr lang="en-US" altLang="zh-CN" sz="2800" kern="100" spc="-500" dirty="0">
                <a:latin typeface="宋体"/>
                <a:ea typeface="华文细黑"/>
                <a:cs typeface="Times New Roman"/>
              </a:rPr>
              <a:t>′</a:t>
            </a:r>
            <a:r>
              <a:rPr lang="zh-CN" altLang="zh-CN" sz="2800" kern="100" spc="-170" dirty="0">
                <a:latin typeface="Times New Roman"/>
                <a:ea typeface="华文细黑"/>
                <a:cs typeface="Times New Roman"/>
              </a:rPr>
              <a:t>＝</a:t>
            </a:r>
            <a:r>
              <a:rPr lang="en-US" altLang="zh-CN" sz="2800" kern="100" spc="-170" dirty="0">
                <a:latin typeface="Times New Roman"/>
                <a:ea typeface="华文细黑"/>
                <a:cs typeface="Courier New"/>
              </a:rPr>
              <a:t>45</a:t>
            </a:r>
            <a:r>
              <a:rPr lang="en-US" altLang="zh-CN" sz="2800" kern="100" spc="-500" dirty="0" smtClean="0">
                <a:latin typeface="Times New Roman"/>
                <a:ea typeface="华文细黑"/>
                <a:cs typeface="Courier New"/>
              </a:rPr>
              <a:t>°</a:t>
            </a:r>
            <a:r>
              <a:rPr lang="en-US" altLang="zh-CN" sz="2800" kern="100" spc="-170" dirty="0" smtClean="0">
                <a:latin typeface="Times New Roman"/>
                <a:ea typeface="华文细黑"/>
                <a:cs typeface="Courier New"/>
              </a:rPr>
              <a:t>.</a:t>
            </a: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spc="-170" dirty="0">
                <a:latin typeface="Times New Roman"/>
                <a:ea typeface="华文细黑"/>
                <a:cs typeface="Times New Roman"/>
              </a:rPr>
              <a:t>在图</a:t>
            </a:r>
            <a:r>
              <a:rPr lang="en-US" altLang="zh-CN" sz="2800" kern="100" spc="-170" dirty="0">
                <a:latin typeface="宋体"/>
                <a:ea typeface="华文细黑"/>
                <a:cs typeface="Times New Roman"/>
              </a:rPr>
              <a:t>①</a:t>
            </a:r>
            <a:r>
              <a:rPr lang="zh-CN" altLang="zh-CN" sz="2800" kern="100" spc="-170" dirty="0">
                <a:latin typeface="Times New Roman"/>
                <a:ea typeface="华文细黑"/>
                <a:cs typeface="Times New Roman"/>
              </a:rPr>
              <a:t>中</a:t>
            </a:r>
            <a:r>
              <a:rPr lang="zh-CN" altLang="zh-CN" sz="2800" kern="100" spc="-700" dirty="0">
                <a:latin typeface="Times New Roman"/>
                <a:ea typeface="华文细黑"/>
                <a:cs typeface="Times New Roman"/>
              </a:rPr>
              <a:t>，</a:t>
            </a:r>
            <a:r>
              <a:rPr lang="zh-CN" altLang="zh-CN" sz="2800" kern="100" spc="-170" dirty="0">
                <a:latin typeface="Times New Roman"/>
                <a:ea typeface="华文细黑"/>
                <a:cs typeface="Times New Roman"/>
              </a:rPr>
              <a:t>过点</a:t>
            </a:r>
            <a:r>
              <a:rPr lang="en-US" altLang="zh-CN" sz="2800" i="1" kern="100" spc="-170" dirty="0">
                <a:latin typeface="Times New Roman"/>
                <a:ea typeface="华文细黑"/>
                <a:cs typeface="Courier New"/>
              </a:rPr>
              <a:t>D</a:t>
            </a:r>
            <a:r>
              <a:rPr lang="zh-CN" altLang="zh-CN" sz="2800" kern="100" spc="-170" dirty="0">
                <a:latin typeface="Times New Roman"/>
                <a:ea typeface="华文细黑"/>
                <a:cs typeface="Times New Roman"/>
              </a:rPr>
              <a:t>作</a:t>
            </a:r>
            <a:r>
              <a:rPr lang="en-US" altLang="zh-CN" sz="2800" i="1" kern="100" spc="-170" dirty="0" err="1">
                <a:latin typeface="Times New Roman"/>
                <a:ea typeface="华文细黑"/>
                <a:cs typeface="Courier New"/>
              </a:rPr>
              <a:t>DE</a:t>
            </a:r>
            <a:r>
              <a:rPr lang="en-US" altLang="zh-CN" sz="2800" kern="100" spc="-170" dirty="0" err="1" smtClean="0">
                <a:latin typeface="宋体"/>
                <a:ea typeface="华文细黑"/>
                <a:cs typeface="Times New Roman"/>
              </a:rPr>
              <a:t>⊥</a:t>
            </a:r>
            <a:r>
              <a:rPr lang="en-US" altLang="zh-CN" sz="2800" i="1" kern="100" spc="-170" dirty="0" err="1" smtClean="0">
                <a:latin typeface="Times New Roman"/>
                <a:ea typeface="华文细黑"/>
                <a:cs typeface="Courier New"/>
              </a:rPr>
              <a:t>x</a:t>
            </a:r>
            <a:r>
              <a:rPr lang="zh-CN" altLang="zh-CN" sz="2800" kern="100" spc="-170" dirty="0" smtClean="0">
                <a:latin typeface="Times New Roman"/>
                <a:ea typeface="华文细黑"/>
                <a:cs typeface="Times New Roman"/>
              </a:rPr>
              <a:t>轴</a:t>
            </a:r>
            <a:r>
              <a:rPr lang="zh-CN" altLang="zh-CN" sz="2800" kern="100" spc="-700" dirty="0" smtClean="0">
                <a:latin typeface="Times New Roman"/>
                <a:ea typeface="华文细黑"/>
                <a:cs typeface="Times New Roman"/>
              </a:rPr>
              <a:t>，</a:t>
            </a:r>
            <a:endParaRPr lang="en-US" altLang="zh-CN" sz="2800" kern="100" spc="-7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垂足</a:t>
            </a:r>
            <a:r>
              <a:rPr lang="zh-CN" altLang="zh-CN" sz="2800" kern="100" dirty="0">
                <a:latin typeface="Times New Roman"/>
                <a:ea typeface="华文细黑"/>
                <a:cs typeface="Times New Roman"/>
              </a:rPr>
              <a:t>为</a:t>
            </a:r>
            <a:r>
              <a:rPr lang="en-US" altLang="zh-CN" sz="2800" i="1" kern="100" dirty="0">
                <a:latin typeface="Times New Roman"/>
                <a:ea typeface="华文细黑"/>
                <a:cs typeface="Courier New"/>
              </a:rPr>
              <a:t>E</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252204311"/>
              </p:ext>
            </p:extLst>
          </p:nvPr>
        </p:nvGraphicFramePr>
        <p:xfrm>
          <a:off x="370334" y="4005858"/>
          <a:ext cx="11191875" cy="914400"/>
        </p:xfrm>
        <a:graphic>
          <a:graphicData uri="http://schemas.openxmlformats.org/presentationml/2006/ole">
            <mc:AlternateContent xmlns:mc="http://schemas.openxmlformats.org/markup-compatibility/2006">
              <mc:Choice xmlns:v="urn:schemas-microsoft-com:vml" Requires="v">
                <p:oleObj spid="_x0000_s108867" name="文档" r:id="rId5" imgW="11193695" imgH="915711" progId="Word.Document.12">
                  <p:embed/>
                </p:oleObj>
              </mc:Choice>
              <mc:Fallback>
                <p:oleObj name="文档" r:id="rId5" imgW="11193695" imgH="915711" progId="Word.Document.12">
                  <p:embed/>
                  <p:pic>
                    <p:nvPicPr>
                      <p:cNvPr id="0" name=""/>
                      <p:cNvPicPr/>
                      <p:nvPr/>
                    </p:nvPicPr>
                    <p:blipFill>
                      <a:blip r:embed="rId6"/>
                      <a:stretch>
                        <a:fillRect/>
                      </a:stretch>
                    </p:blipFill>
                    <p:spPr>
                      <a:xfrm>
                        <a:off x="370334" y="4005858"/>
                        <a:ext cx="11191875" cy="914400"/>
                      </a:xfrm>
                      <a:prstGeom prst="rect">
                        <a:avLst/>
                      </a:prstGeom>
                    </p:spPr>
                  </p:pic>
                </p:oleObj>
              </mc:Fallback>
            </mc:AlternateContent>
          </a:graphicData>
        </a:graphic>
      </p:graphicFrame>
      <p:pic>
        <p:nvPicPr>
          <p:cNvPr id="8" name="图片 7" descr="F:\2016赵瑊\同步\数学\创新 人A必修2\word\RJ1-112.TIF"/>
          <p:cNvPicPr/>
          <p:nvPr/>
        </p:nvPicPr>
        <p:blipFill rotWithShape="1">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r="57747"/>
          <a:stretch/>
        </p:blipFill>
        <p:spPr bwMode="auto">
          <a:xfrm>
            <a:off x="4880595" y="915233"/>
            <a:ext cx="3314673" cy="2514561"/>
          </a:xfrm>
          <a:prstGeom prst="rect">
            <a:avLst/>
          </a:prstGeom>
          <a:noFill/>
          <a:ln>
            <a:noFill/>
          </a:ln>
        </p:spPr>
      </p:pic>
      <p:pic>
        <p:nvPicPr>
          <p:cNvPr id="10" name="图片 9" descr="F:\2016赵瑊\同步\数学\创新 人A必修2\word\RJ1-112.TIF"/>
          <p:cNvPicPr/>
          <p:nvPr/>
        </p:nvPicPr>
        <p:blipFill rotWithShape="1">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l="52411" r="1096"/>
          <a:stretch/>
        </p:blipFill>
        <p:spPr bwMode="auto">
          <a:xfrm>
            <a:off x="8296174" y="915233"/>
            <a:ext cx="3647334" cy="2514561"/>
          </a:xfrm>
          <a:prstGeom prst="rect">
            <a:avLst/>
          </a:prstGeom>
          <a:noFill/>
          <a:ln>
            <a:noFill/>
          </a:ln>
        </p:spPr>
      </p:pic>
      <p:graphicFrame>
        <p:nvGraphicFramePr>
          <p:cNvPr id="12" name="对象 11"/>
          <p:cNvGraphicFramePr>
            <a:graphicFrameLocks noChangeAspect="1"/>
          </p:cNvGraphicFramePr>
          <p:nvPr>
            <p:extLst>
              <p:ext uri="{D42A27DB-BD31-4B8C-83A1-F6EECF244321}">
                <p14:modId xmlns:p14="http://schemas.microsoft.com/office/powerpoint/2010/main" val="1553728722"/>
              </p:ext>
            </p:extLst>
          </p:nvPr>
        </p:nvGraphicFramePr>
        <p:xfrm>
          <a:off x="371475" y="4913387"/>
          <a:ext cx="11506200" cy="1657350"/>
        </p:xfrm>
        <a:graphic>
          <a:graphicData uri="http://schemas.openxmlformats.org/presentationml/2006/ole">
            <mc:AlternateContent xmlns:mc="http://schemas.openxmlformats.org/markup-compatibility/2006">
              <mc:Choice xmlns:v="urn:schemas-microsoft-com:vml" Requires="v">
                <p:oleObj spid="_x0000_s108868" name="文档" r:id="rId9" imgW="11507830" imgH="1659456" progId="Word.Document.12">
                  <p:embed/>
                </p:oleObj>
              </mc:Choice>
              <mc:Fallback>
                <p:oleObj name="文档" r:id="rId9" imgW="11507830" imgH="1659456" progId="Word.Document.12">
                  <p:embed/>
                  <p:pic>
                    <p:nvPicPr>
                      <p:cNvPr id="0" name=""/>
                      <p:cNvPicPr/>
                      <p:nvPr/>
                    </p:nvPicPr>
                    <p:blipFill>
                      <a:blip r:embed="rId10"/>
                      <a:stretch>
                        <a:fillRect/>
                      </a:stretch>
                    </p:blipFill>
                    <p:spPr>
                      <a:xfrm>
                        <a:off x="371475" y="4913387"/>
                        <a:ext cx="11506200" cy="1657350"/>
                      </a:xfrm>
                      <a:prstGeom prst="rect">
                        <a:avLst/>
                      </a:prstGeom>
                    </p:spPr>
                  </p:pic>
                </p:oleObj>
              </mc:Fallback>
            </mc:AlternateContent>
          </a:graphicData>
        </a:graphic>
      </p:graphicFrame>
    </p:spTree>
    <p:extLst>
      <p:ext uri="{BB962C8B-B14F-4D97-AF65-F5344CB8AC3E}">
        <p14:creationId xmlns:p14="http://schemas.microsoft.com/office/powerpoint/2010/main" val="25563689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750"/>
                                        <p:tgtEl>
                                          <p:spTgt spid="9">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750"/>
                                        <p:tgtEl>
                                          <p:spTgt spid="8"/>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9">
                                            <p:txEl>
                                              <p:pRg st="1" end="1"/>
                                            </p:txEl>
                                          </p:spTgt>
                                        </p:tgtEl>
                                        <p:attrNameLst>
                                          <p:attrName>style.visibility</p:attrName>
                                        </p:attrNameLst>
                                      </p:cBhvr>
                                      <p:to>
                                        <p:strVal val="visible"/>
                                      </p:to>
                                    </p:set>
                                    <p:animEffect transition="in" filter="blinds(horizontal)">
                                      <p:cBhvr>
                                        <p:cTn id="14" dur="750"/>
                                        <p:tgtEl>
                                          <p:spTgt spid="9">
                                            <p:txEl>
                                              <p:pRg st="1" end="1"/>
                                            </p:txEl>
                                          </p:spTgt>
                                        </p:tgtEl>
                                      </p:cBhvr>
                                    </p:animEffect>
                                  </p:childTnLst>
                                </p:cTn>
                              </p:par>
                              <p:par>
                                <p:cTn id="15" presetID="3" presetClass="entr" presetSubtype="10" fill="hold" nodeType="with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750"/>
                                        <p:tgtEl>
                                          <p:spTgt spid="9">
                                            <p:txEl>
                                              <p:pRg st="2" end="2"/>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linds(horizontal)">
                                      <p:cBhvr>
                                        <p:cTn id="20" dur="750"/>
                                        <p:tgtEl>
                                          <p:spTgt spid="10"/>
                                        </p:tgtEl>
                                      </p:cBhvr>
                                    </p:animEffect>
                                  </p:childTnLst>
                                </p:cTn>
                              </p:par>
                            </p:childTnLst>
                          </p:cTn>
                        </p:par>
                        <p:par>
                          <p:cTn id="21" fill="hold">
                            <p:stCondLst>
                              <p:cond delay="1500"/>
                            </p:stCondLst>
                            <p:childTnLst>
                              <p:par>
                                <p:cTn id="22" presetID="3" presetClass="entr" presetSubtype="10" fill="hold" nodeType="afterEffect">
                                  <p:stCondLst>
                                    <p:cond delay="0"/>
                                  </p:stCondLst>
                                  <p:childTnLst>
                                    <p:set>
                                      <p:cBhvr>
                                        <p:cTn id="23" dur="1" fill="hold">
                                          <p:stCondLst>
                                            <p:cond delay="0"/>
                                          </p:stCondLst>
                                        </p:cTn>
                                        <p:tgtEl>
                                          <p:spTgt spid="9">
                                            <p:txEl>
                                              <p:pRg st="3" end="3"/>
                                            </p:txEl>
                                          </p:spTgt>
                                        </p:tgtEl>
                                        <p:attrNameLst>
                                          <p:attrName>style.visibility</p:attrName>
                                        </p:attrNameLst>
                                      </p:cBhvr>
                                      <p:to>
                                        <p:strVal val="visible"/>
                                      </p:to>
                                    </p:set>
                                    <p:animEffect transition="in" filter="blinds(horizontal)">
                                      <p:cBhvr>
                                        <p:cTn id="24" dur="750"/>
                                        <p:tgtEl>
                                          <p:spTgt spid="9">
                                            <p:txEl>
                                              <p:pRg st="3" end="3"/>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9">
                                            <p:txEl>
                                              <p:pRg st="4" end="4"/>
                                            </p:txEl>
                                          </p:spTgt>
                                        </p:tgtEl>
                                        <p:attrNameLst>
                                          <p:attrName>style.visibility</p:attrName>
                                        </p:attrNameLst>
                                      </p:cBhvr>
                                      <p:to>
                                        <p:strVal val="visible"/>
                                      </p:to>
                                    </p:set>
                                    <p:animEffect transition="in" filter="blinds(horizontal)">
                                      <p:cBhvr>
                                        <p:cTn id="27" dur="750"/>
                                        <p:tgtEl>
                                          <p:spTgt spid="9">
                                            <p:txEl>
                                              <p:pRg st="4" end="4"/>
                                            </p:txEl>
                                          </p:spTgt>
                                        </p:tgtEl>
                                      </p:cBhvr>
                                    </p:animEffect>
                                  </p:childTnLst>
                                </p:cTn>
                              </p:par>
                            </p:childTnLst>
                          </p:cTn>
                        </p:par>
                        <p:par>
                          <p:cTn id="28" fill="hold">
                            <p:stCondLst>
                              <p:cond delay="2250"/>
                            </p:stCondLst>
                            <p:childTnLst>
                              <p:par>
                                <p:cTn id="29" presetID="3" presetClass="entr" presetSubtype="10"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blinds(horizontal)">
                                      <p:cBhvr>
                                        <p:cTn id="31" dur="750"/>
                                        <p:tgtEl>
                                          <p:spTgt spid="3"/>
                                        </p:tgtEl>
                                      </p:cBhvr>
                                    </p:animEffect>
                                  </p:childTnLst>
                                </p:cTn>
                              </p:par>
                            </p:childTnLst>
                          </p:cTn>
                        </p:par>
                        <p:par>
                          <p:cTn id="32" fill="hold">
                            <p:stCondLst>
                              <p:cond delay="3000"/>
                            </p:stCondLst>
                            <p:childTnLst>
                              <p:par>
                                <p:cTn id="33" presetID="3" presetClass="entr" presetSubtype="10"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blinds(horizontal)">
                                      <p:cBhvr>
                                        <p:cTn id="35"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矩形 8"/>
          <p:cNvSpPr/>
          <p:nvPr/>
        </p:nvSpPr>
        <p:spPr>
          <a:xfrm>
            <a:off x="390888" y="117426"/>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连接</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D</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C</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，并擦去</a:t>
            </a:r>
            <a:r>
              <a:rPr lang="en-US" altLang="zh-CN" sz="2800" i="1" kern="100" dirty="0">
                <a:latin typeface="Times New Roman"/>
                <a:ea typeface="华文细黑"/>
                <a:cs typeface="Courier New"/>
              </a:rPr>
              <a:t>x</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轴与</a:t>
            </a:r>
            <a:r>
              <a:rPr lang="en-US" altLang="zh-CN" sz="2800" i="1" kern="100" dirty="0">
                <a:latin typeface="Times New Roman"/>
                <a:ea typeface="华文细黑"/>
                <a:cs typeface="Courier New"/>
              </a:rPr>
              <a:t>y</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轴及其他一些辅助线，如图</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所示，则四边形</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C</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D</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就是所求作的直观图</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pic>
        <p:nvPicPr>
          <p:cNvPr id="11" name="图片 10" descr="F:\2016赵瑊\同步\数学\创新 人A必修2\word\RJ1-113.TIF"/>
          <p:cNvPicPr/>
          <p:nvPr/>
        </p:nvPicPr>
        <p:blipFill rotWithShape="1">
          <a:blip r:embed="rId2" cstate="print">
            <a:extLst>
              <a:ext uri="{28A0092B-C50C-407E-A947-70E740481C1C}">
                <a14:useLocalDpi xmlns:a14="http://schemas.microsoft.com/office/drawing/2010/main" val="0"/>
              </a:ext>
            </a:extLst>
          </a:blip>
          <a:srcRect t="9703"/>
          <a:stretch/>
        </p:blipFill>
        <p:spPr bwMode="auto">
          <a:xfrm>
            <a:off x="3432592" y="1663209"/>
            <a:ext cx="5328592" cy="1992134"/>
          </a:xfrm>
          <a:prstGeom prst="rect">
            <a:avLst/>
          </a:prstGeom>
          <a:noFill/>
          <a:ln>
            <a:noFill/>
          </a:ln>
        </p:spPr>
      </p:pic>
    </p:spTree>
    <p:extLst>
      <p:ext uri="{BB962C8B-B14F-4D97-AF65-F5344CB8AC3E}">
        <p14:creationId xmlns:p14="http://schemas.microsoft.com/office/powerpoint/2010/main" val="763210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750"/>
                                        <p:tgtEl>
                                          <p:spTgt spid="9">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382191" y="117426"/>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题型二　由直观图还原平面图形</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2</a:t>
            </a:r>
            <a:r>
              <a:rPr lang="zh-CN" altLang="zh-CN" sz="2800" kern="100" dirty="0">
                <a:latin typeface="Times New Roman"/>
                <a:ea typeface="华文细黑"/>
                <a:cs typeface="Times New Roman"/>
              </a:rPr>
              <a:t>　如图所示，</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C</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是水平放置的平面图形的斜二测直观图，将其还原成平面图形</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5" name="圆角矩形 14">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pic>
        <p:nvPicPr>
          <p:cNvPr id="7" name="图片 6" descr="F:\2016赵瑊\同步\数学\创新 人A必修2\word\RJ1-114.TIF"/>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11927" y="2315209"/>
            <a:ext cx="4752528" cy="2925978"/>
          </a:xfrm>
          <a:prstGeom prst="rect">
            <a:avLst/>
          </a:prstGeom>
          <a:noFill/>
          <a:ln>
            <a:noFill/>
          </a:ln>
        </p:spPr>
      </p:pic>
    </p:spTree>
    <p:extLst>
      <p:ext uri="{BB962C8B-B14F-4D97-AF65-F5344CB8AC3E}">
        <p14:creationId xmlns:p14="http://schemas.microsoft.com/office/powerpoint/2010/main" val="839132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反思与感悟</a:t>
            </a:r>
          </a:p>
        </p:txBody>
      </p:sp>
      <p:sp>
        <p:nvSpPr>
          <p:cNvPr id="13" name="矩形 12"/>
          <p:cNvSpPr/>
          <p:nvPr/>
        </p:nvSpPr>
        <p:spPr>
          <a:xfrm>
            <a:off x="309371" y="122040"/>
            <a:ext cx="11556000" cy="400107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en-US" altLang="zh-CN" sz="2800" kern="100" dirty="0">
                <a:latin typeface="宋体"/>
                <a:ea typeface="华文细黑"/>
                <a:cs typeface="Times New Roman"/>
              </a:rPr>
              <a:t>①</a:t>
            </a:r>
            <a:r>
              <a:rPr lang="zh-CN" altLang="zh-CN" sz="2800" kern="100" spc="-110" dirty="0">
                <a:latin typeface="Times New Roman"/>
                <a:ea typeface="华文细黑"/>
                <a:cs typeface="Times New Roman"/>
              </a:rPr>
              <a:t>画直角坐标系</a:t>
            </a:r>
            <a:r>
              <a:rPr lang="en-US" altLang="zh-CN" sz="2800" i="1" kern="100" spc="-110" dirty="0" err="1">
                <a:latin typeface="Times New Roman"/>
                <a:ea typeface="华文细黑"/>
                <a:cs typeface="Courier New"/>
              </a:rPr>
              <a:t>xOy</a:t>
            </a:r>
            <a:r>
              <a:rPr lang="zh-CN" altLang="zh-CN" sz="2800" kern="100" spc="-700" dirty="0">
                <a:latin typeface="Times New Roman"/>
                <a:ea typeface="华文细黑"/>
                <a:cs typeface="Times New Roman"/>
              </a:rPr>
              <a:t>，</a:t>
            </a:r>
            <a:r>
              <a:rPr lang="zh-CN" altLang="zh-CN" sz="2800" kern="100" spc="-110" dirty="0">
                <a:latin typeface="Times New Roman"/>
                <a:ea typeface="华文细黑"/>
                <a:cs typeface="Times New Roman"/>
              </a:rPr>
              <a:t>在</a:t>
            </a:r>
            <a:r>
              <a:rPr lang="en-US" altLang="zh-CN" sz="2800" i="1" kern="100" spc="-110" dirty="0">
                <a:latin typeface="Times New Roman"/>
                <a:ea typeface="华文细黑"/>
                <a:cs typeface="Courier New"/>
              </a:rPr>
              <a:t>x</a:t>
            </a:r>
            <a:r>
              <a:rPr lang="zh-CN" altLang="zh-CN" sz="2800" kern="100" spc="-110" dirty="0">
                <a:latin typeface="Times New Roman"/>
                <a:ea typeface="华文细黑"/>
                <a:cs typeface="Times New Roman"/>
              </a:rPr>
              <a:t>轴的正方向上取</a:t>
            </a:r>
            <a:r>
              <a:rPr lang="en-US" altLang="zh-CN" sz="2800" i="1" kern="100" spc="-110" dirty="0">
                <a:latin typeface="Times New Roman"/>
                <a:ea typeface="华文细黑"/>
                <a:cs typeface="Courier New"/>
              </a:rPr>
              <a:t>OA</a:t>
            </a:r>
            <a:r>
              <a:rPr lang="zh-CN" altLang="zh-CN" sz="2800" kern="100" spc="-110" dirty="0">
                <a:latin typeface="Times New Roman"/>
                <a:ea typeface="华文细黑"/>
                <a:cs typeface="Times New Roman"/>
              </a:rPr>
              <a:t>＝</a:t>
            </a:r>
            <a:r>
              <a:rPr lang="en-US" altLang="zh-CN" sz="2800" i="1" kern="100" spc="-110" dirty="0" err="1">
                <a:latin typeface="Times New Roman"/>
                <a:ea typeface="华文细黑"/>
                <a:cs typeface="Courier New"/>
              </a:rPr>
              <a:t>O</a:t>
            </a:r>
            <a:r>
              <a:rPr lang="en-US" altLang="zh-CN" sz="2800" kern="100" spc="-700" dirty="0" err="1">
                <a:latin typeface="宋体"/>
                <a:ea typeface="华文细黑"/>
                <a:cs typeface="Times New Roman"/>
              </a:rPr>
              <a:t>′</a:t>
            </a:r>
            <a:r>
              <a:rPr lang="en-US" altLang="zh-CN" sz="2800" i="1" kern="100" spc="-110" dirty="0" err="1">
                <a:latin typeface="Times New Roman"/>
                <a:ea typeface="华文细黑"/>
                <a:cs typeface="Courier New"/>
              </a:rPr>
              <a:t>A</a:t>
            </a:r>
            <a:r>
              <a:rPr lang="en-US" altLang="zh-CN" sz="2800" kern="100" spc="-700" dirty="0">
                <a:latin typeface="宋体"/>
                <a:ea typeface="华文细黑"/>
                <a:cs typeface="Times New Roman"/>
              </a:rPr>
              <a:t>′</a:t>
            </a:r>
            <a:r>
              <a:rPr lang="zh-CN" altLang="zh-CN" sz="2800" kern="100" spc="-700" dirty="0">
                <a:latin typeface="Times New Roman"/>
                <a:ea typeface="华文细黑"/>
                <a:cs typeface="Times New Roman"/>
              </a:rPr>
              <a:t>，</a:t>
            </a:r>
            <a:r>
              <a:rPr lang="zh-CN" altLang="zh-CN" sz="2800" kern="100" spc="-110" dirty="0">
                <a:latin typeface="Times New Roman"/>
                <a:ea typeface="华文细黑"/>
                <a:cs typeface="Times New Roman"/>
              </a:rPr>
              <a:t>即</a:t>
            </a:r>
            <a:r>
              <a:rPr lang="en-US" altLang="zh-CN" sz="2800" i="1" kern="100" spc="-110" dirty="0">
                <a:latin typeface="Times New Roman"/>
                <a:ea typeface="华文细黑"/>
                <a:cs typeface="Courier New"/>
              </a:rPr>
              <a:t>CA</a:t>
            </a:r>
            <a:r>
              <a:rPr lang="zh-CN" altLang="zh-CN" sz="2800" kern="100" spc="-110" dirty="0">
                <a:latin typeface="Times New Roman"/>
                <a:ea typeface="华文细黑"/>
                <a:cs typeface="Times New Roman"/>
              </a:rPr>
              <a:t>＝</a:t>
            </a:r>
            <a:r>
              <a:rPr lang="en-US" altLang="zh-CN" sz="2800" i="1" kern="100" spc="-110" dirty="0" err="1">
                <a:latin typeface="Times New Roman"/>
                <a:ea typeface="华文细黑"/>
                <a:cs typeface="Courier New"/>
              </a:rPr>
              <a:t>C</a:t>
            </a:r>
            <a:r>
              <a:rPr lang="en-US" altLang="zh-CN" sz="2800" kern="100" spc="-700" dirty="0" err="1">
                <a:latin typeface="宋体"/>
                <a:ea typeface="华文细黑"/>
                <a:cs typeface="Times New Roman"/>
              </a:rPr>
              <a:t>′</a:t>
            </a:r>
            <a:r>
              <a:rPr lang="en-US" altLang="zh-CN" sz="2800" i="1" kern="100" spc="-110" dirty="0" err="1">
                <a:latin typeface="Times New Roman"/>
                <a:ea typeface="华文细黑"/>
                <a:cs typeface="Courier New"/>
              </a:rPr>
              <a:t>A</a:t>
            </a:r>
            <a:r>
              <a:rPr lang="en-US" altLang="zh-CN" sz="2800" kern="100" spc="-700" dirty="0">
                <a:latin typeface="宋体"/>
                <a:ea typeface="华文细黑"/>
                <a:cs typeface="Times New Roman"/>
              </a:rPr>
              <a:t>′</a:t>
            </a:r>
            <a:r>
              <a:rPr lang="zh-CN" altLang="zh-CN" sz="2800" kern="100" spc="-700" dirty="0">
                <a:latin typeface="Times New Roman"/>
                <a:ea typeface="华文细黑"/>
                <a:cs typeface="Times New Roman"/>
              </a:rPr>
              <a:t>；</a:t>
            </a:r>
            <a:endParaRPr lang="zh-CN" altLang="zh-CN" sz="2800" kern="100" spc="-7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过</a:t>
            </a:r>
            <a:r>
              <a:rPr lang="en-US" altLang="zh-CN" sz="2800" i="1" kern="100" dirty="0">
                <a:latin typeface="Times New Roman"/>
                <a:ea typeface="华文细黑"/>
                <a:cs typeface="Courier New"/>
              </a:rPr>
              <a:t>B</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作</a:t>
            </a:r>
            <a:r>
              <a:rPr lang="en-US" altLang="zh-CN" sz="2800" i="1" kern="100" dirty="0" err="1">
                <a:latin typeface="Times New Roman"/>
                <a:ea typeface="华文细黑"/>
                <a:cs typeface="Courier New"/>
              </a:rPr>
              <a:t>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D</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y</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轴，交</a:t>
            </a:r>
            <a:r>
              <a:rPr lang="en-US" altLang="zh-CN" sz="2800" i="1" kern="100" dirty="0">
                <a:latin typeface="Times New Roman"/>
                <a:ea typeface="华文细黑"/>
                <a:cs typeface="Courier New"/>
              </a:rPr>
              <a:t>x</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轴于</a:t>
            </a:r>
            <a:r>
              <a:rPr lang="en-US" altLang="zh-CN" sz="2800" i="1" kern="100" dirty="0">
                <a:latin typeface="Times New Roman"/>
                <a:ea typeface="华文细黑"/>
                <a:cs typeface="Courier New"/>
              </a:rPr>
              <a:t>D</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a:t>
            </a:r>
            <a:r>
              <a:rPr lang="en-US" altLang="zh-CN" sz="2800" i="1" kern="100" dirty="0">
                <a:latin typeface="Times New Roman"/>
                <a:ea typeface="华文细黑"/>
                <a:cs typeface="Courier New"/>
              </a:rPr>
              <a:t>OA</a:t>
            </a:r>
            <a:r>
              <a:rPr lang="zh-CN" altLang="zh-CN" sz="2800" kern="100" dirty="0">
                <a:latin typeface="Times New Roman"/>
                <a:ea typeface="华文细黑"/>
                <a:cs typeface="Times New Roman"/>
              </a:rPr>
              <a:t>上取</a:t>
            </a:r>
            <a:r>
              <a:rPr lang="en-US" altLang="zh-CN" sz="2800" i="1" kern="100" dirty="0">
                <a:latin typeface="Times New Roman"/>
                <a:ea typeface="华文细黑"/>
                <a:cs typeface="Courier New"/>
              </a:rPr>
              <a:t>OD</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O</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D</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过</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作</a:t>
            </a:r>
            <a:r>
              <a:rPr lang="en-US" altLang="zh-CN" sz="2800" i="1" kern="100" dirty="0" err="1">
                <a:latin typeface="Times New Roman"/>
                <a:ea typeface="华文细黑"/>
                <a:cs typeface="Courier New"/>
              </a:rPr>
              <a:t>DB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y</a:t>
            </a:r>
            <a:r>
              <a:rPr lang="zh-CN" altLang="zh-CN" sz="2800" kern="100" dirty="0">
                <a:latin typeface="Times New Roman"/>
                <a:ea typeface="华文细黑"/>
                <a:cs typeface="Times New Roman"/>
              </a:rPr>
              <a:t>轴，且使</a:t>
            </a:r>
            <a:r>
              <a:rPr lang="en-US" altLang="zh-CN" sz="2800" i="1" kern="100" dirty="0">
                <a:latin typeface="Times New Roman"/>
                <a:ea typeface="华文细黑"/>
                <a:cs typeface="Courier New"/>
              </a:rPr>
              <a:t>DB</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D</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连接</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，得</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ABC</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则</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即为</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C</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对应的平面图形</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如</a:t>
            </a:r>
            <a:r>
              <a:rPr lang="zh-CN" altLang="zh-CN" sz="2800" kern="100" dirty="0">
                <a:latin typeface="Times New Roman"/>
                <a:ea typeface="华文细黑"/>
                <a:cs typeface="Times New Roman"/>
              </a:rPr>
              <a:t>图所示</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pic>
        <p:nvPicPr>
          <p:cNvPr id="7" name="图片 6" descr="F:\2016赵瑊\同步\数学\创新 人A必修2\word\RJ1-115.TIF"/>
          <p:cNvPicPr/>
          <p:nvPr/>
        </p:nvPicPr>
        <p:blipFill>
          <a:blip r:embed="rId3" r:link="rId4" cstate="print">
            <a:extLst>
              <a:ext uri="{28A0092B-C50C-407E-A947-70E740481C1C}">
                <a14:useLocalDpi xmlns:a14="http://schemas.microsoft.com/office/drawing/2010/main" val="0"/>
              </a:ext>
            </a:extLst>
          </a:blip>
          <a:srcRect/>
          <a:stretch>
            <a:fillRect/>
          </a:stretch>
        </p:blipFill>
        <p:spPr bwMode="auto">
          <a:xfrm>
            <a:off x="7535366" y="1773200"/>
            <a:ext cx="3672408" cy="4320890"/>
          </a:xfrm>
          <a:prstGeom prst="rect">
            <a:avLst/>
          </a:prstGeom>
          <a:noFill/>
          <a:ln>
            <a:noFill/>
          </a:ln>
        </p:spPr>
      </p:pic>
    </p:spTree>
    <p:extLst>
      <p:ext uri="{BB962C8B-B14F-4D97-AF65-F5344CB8AC3E}">
        <p14:creationId xmlns:p14="http://schemas.microsoft.com/office/powerpoint/2010/main" val="13987542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750"/>
                                        <p:tgtEl>
                                          <p:spTgt spid="1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animEffect transition="in" filter="blinds(horizontal)">
                                      <p:cBhvr>
                                        <p:cTn id="11" dur="750"/>
                                        <p:tgtEl>
                                          <p:spTgt spid="13">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animEffect transition="in" filter="blinds(horizontal)">
                                      <p:cBhvr>
                                        <p:cTn id="15" dur="750"/>
                                        <p:tgtEl>
                                          <p:spTgt spid="13">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3">
                                            <p:txEl>
                                              <p:pRg st="3" end="3"/>
                                            </p:txEl>
                                          </p:spTgt>
                                        </p:tgtEl>
                                        <p:attrNameLst>
                                          <p:attrName>style.visibility</p:attrName>
                                        </p:attrNameLst>
                                      </p:cBhvr>
                                      <p:to>
                                        <p:strVal val="visible"/>
                                      </p:to>
                                    </p:set>
                                    <p:animEffect transition="in" filter="blinds(horizontal)">
                                      <p:cBhvr>
                                        <p:cTn id="19" dur="750"/>
                                        <p:tgtEl>
                                          <p:spTgt spid="13">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3">
                                            <p:txEl>
                                              <p:pRg st="4" end="4"/>
                                            </p:txEl>
                                          </p:spTgt>
                                        </p:tgtEl>
                                        <p:attrNameLst>
                                          <p:attrName>style.visibility</p:attrName>
                                        </p:attrNameLst>
                                      </p:cBhvr>
                                      <p:to>
                                        <p:strVal val="visible"/>
                                      </p:to>
                                    </p:set>
                                    <p:animEffect transition="in" filter="blinds(horizontal)">
                                      <p:cBhvr>
                                        <p:cTn id="23" dur="750"/>
                                        <p:tgtEl>
                                          <p:spTgt spid="13">
                                            <p:txEl>
                                              <p:pRg st="4" end="4"/>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13">
                                            <p:txEl>
                                              <p:pRg st="5" end="5"/>
                                            </p:txEl>
                                          </p:spTgt>
                                        </p:tgtEl>
                                        <p:attrNameLst>
                                          <p:attrName>style.visibility</p:attrName>
                                        </p:attrNameLst>
                                      </p:cBhvr>
                                      <p:to>
                                        <p:strVal val="visible"/>
                                      </p:to>
                                    </p:set>
                                    <p:animEffect transition="in" filter="blinds(horizontal)">
                                      <p:cBhvr>
                                        <p:cTn id="26" dur="750"/>
                                        <p:tgtEl>
                                          <p:spTgt spid="13">
                                            <p:txEl>
                                              <p:pRg st="5" end="5"/>
                                            </p:txEl>
                                          </p:spTgt>
                                        </p:tgtEl>
                                      </p:cBhvr>
                                    </p:animEffect>
                                  </p:childTnLst>
                                </p:cTn>
                              </p:par>
                              <p:par>
                                <p:cTn id="27" presetID="3" presetClass="entr" presetSubtype="10"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blinds(horizontal)">
                                      <p:cBhvr>
                                        <p:cTn id="29"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9" name="矩形 8"/>
          <p:cNvSpPr/>
          <p:nvPr/>
        </p:nvSpPr>
        <p:spPr>
          <a:xfrm>
            <a:off x="2095" y="1613012"/>
            <a:ext cx="12190413" cy="3348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10" name="矩形 9"/>
          <p:cNvSpPr/>
          <p:nvPr/>
        </p:nvSpPr>
        <p:spPr>
          <a:xfrm>
            <a:off x="425624" y="1877450"/>
            <a:ext cx="11305256" cy="26265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由直观图还原平面图形关键有两点：</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平行</a:t>
            </a:r>
            <a:r>
              <a:rPr lang="en-US" altLang="zh-CN" sz="2800" i="1" kern="100" dirty="0">
                <a:latin typeface="Times New Roman"/>
                <a:ea typeface="华文细黑"/>
                <a:cs typeface="Courier New"/>
              </a:rPr>
              <a:t>x</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轴的线段长度不变，平行</a:t>
            </a:r>
            <a:r>
              <a:rPr lang="en-US" altLang="zh-CN" sz="2800" i="1" kern="100" dirty="0">
                <a:latin typeface="Times New Roman"/>
                <a:ea typeface="华文细黑"/>
                <a:cs typeface="Courier New"/>
              </a:rPr>
              <a:t>y</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轴的线段扩大为原来的</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倍；</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对于相邻两边不与</a:t>
            </a:r>
            <a:r>
              <a:rPr lang="en-US" altLang="zh-CN" sz="2800" i="1" kern="100" dirty="0">
                <a:latin typeface="Times New Roman"/>
                <a:ea typeface="华文细黑"/>
                <a:cs typeface="Courier New"/>
              </a:rPr>
              <a:t>x</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轴平行的顶点可通过作</a:t>
            </a:r>
            <a:r>
              <a:rPr lang="en-US" altLang="zh-CN" sz="2800" i="1" kern="100" dirty="0">
                <a:latin typeface="Times New Roman"/>
                <a:ea typeface="华文细黑"/>
                <a:cs typeface="Courier New"/>
              </a:rPr>
              <a:t>x</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轴，</a:t>
            </a:r>
            <a:r>
              <a:rPr lang="en-US" altLang="zh-CN" sz="2800" i="1" kern="100" dirty="0">
                <a:latin typeface="Times New Roman"/>
                <a:ea typeface="华文细黑"/>
                <a:cs typeface="Courier New"/>
              </a:rPr>
              <a:t>y</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轴平行线变换确定其在</a:t>
            </a:r>
            <a:r>
              <a:rPr lang="en-US" altLang="zh-CN" sz="2800" i="1" kern="100" dirty="0" err="1">
                <a:latin typeface="Times New Roman"/>
                <a:ea typeface="华文细黑"/>
                <a:cs typeface="Courier New"/>
              </a:rPr>
              <a:t>xOy</a:t>
            </a:r>
            <a:r>
              <a:rPr lang="zh-CN" altLang="zh-CN" sz="2800" kern="100" dirty="0">
                <a:latin typeface="Times New Roman"/>
                <a:ea typeface="华文细黑"/>
                <a:cs typeface="Times New Roman"/>
              </a:rPr>
              <a:t>中的位置</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3754233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8" name="矩形 7"/>
          <p:cNvSpPr/>
          <p:nvPr/>
        </p:nvSpPr>
        <p:spPr>
          <a:xfrm>
            <a:off x="382191" y="117426"/>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2</a:t>
            </a:r>
            <a:r>
              <a:rPr lang="zh-CN" altLang="zh-CN" sz="2800" kern="100" dirty="0">
                <a:latin typeface="Times New Roman"/>
                <a:ea typeface="华文细黑"/>
                <a:cs typeface="Times New Roman"/>
              </a:rPr>
              <a:t>　如图所示，正方形</a:t>
            </a:r>
            <a:r>
              <a:rPr lang="en-US" altLang="zh-CN" sz="2800" i="1" kern="100" dirty="0" err="1">
                <a:latin typeface="Times New Roman"/>
                <a:ea typeface="华文细黑"/>
                <a:cs typeface="Courier New"/>
              </a:rPr>
              <a:t>O</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C</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的边长为</a:t>
            </a:r>
            <a:r>
              <a:rPr lang="en-US" altLang="zh-CN" sz="2800" kern="100" dirty="0">
                <a:latin typeface="Times New Roman"/>
                <a:ea typeface="华文细黑"/>
                <a:cs typeface="Courier New"/>
              </a:rPr>
              <a:t>1 cm</a:t>
            </a:r>
            <a:r>
              <a:rPr lang="zh-CN" altLang="zh-CN" sz="2800" kern="100" dirty="0">
                <a:latin typeface="Times New Roman"/>
                <a:ea typeface="华文细黑"/>
                <a:cs typeface="Times New Roman"/>
              </a:rPr>
              <a:t>，它是水平放置的一个平面图形的直观图，求原图形的周长</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pic>
        <p:nvPicPr>
          <p:cNvPr id="7" name="图片 6" descr="F:\2016赵瑊\同步\数学\创新 人A必修2\word\RJ1-116.TIF"/>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79748" y="1701602"/>
            <a:ext cx="4616885" cy="3456384"/>
          </a:xfrm>
          <a:prstGeom prst="rect">
            <a:avLst/>
          </a:prstGeom>
          <a:noFill/>
          <a:ln>
            <a:noFill/>
          </a:ln>
        </p:spPr>
      </p:pic>
    </p:spTree>
    <p:extLst>
      <p:ext uri="{BB962C8B-B14F-4D97-AF65-F5344CB8AC3E}">
        <p14:creationId xmlns:p14="http://schemas.microsoft.com/office/powerpoint/2010/main" val="38213270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矩形 3"/>
          <p:cNvSpPr/>
          <p:nvPr/>
        </p:nvSpPr>
        <p:spPr>
          <a:xfrm>
            <a:off x="381363" y="117426"/>
            <a:ext cx="11412000" cy="13331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如图为原平面图形</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由斜二测画法可知，</a:t>
            </a:r>
            <a:endParaRPr lang="zh-CN" altLang="zh-CN" sz="2800" kern="100" dirty="0">
              <a:effectLst/>
              <a:latin typeface="宋体"/>
              <a:cs typeface="Courier New"/>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90228732"/>
              </p:ext>
            </p:extLst>
          </p:nvPr>
        </p:nvGraphicFramePr>
        <p:xfrm>
          <a:off x="504825" y="1676400"/>
          <a:ext cx="7162800" cy="1438275"/>
        </p:xfrm>
        <a:graphic>
          <a:graphicData uri="http://schemas.openxmlformats.org/presentationml/2006/ole">
            <mc:AlternateContent xmlns:mc="http://schemas.openxmlformats.org/markup-compatibility/2006">
              <mc:Choice xmlns:v="urn:schemas-microsoft-com:vml" Requires="v">
                <p:oleObj spid="_x0000_s110863" name="文档" r:id="rId4" imgW="7170017" imgH="1438162" progId="Word.Document.12">
                  <p:embed/>
                </p:oleObj>
              </mc:Choice>
              <mc:Fallback>
                <p:oleObj name="文档" r:id="rId4" imgW="7170017" imgH="1438162" progId="Word.Document.12">
                  <p:embed/>
                  <p:pic>
                    <p:nvPicPr>
                      <p:cNvPr id="0" name=""/>
                      <p:cNvPicPr/>
                      <p:nvPr/>
                    </p:nvPicPr>
                    <p:blipFill>
                      <a:blip r:embed="rId5"/>
                      <a:stretch>
                        <a:fillRect/>
                      </a:stretch>
                    </p:blipFill>
                    <p:spPr>
                      <a:xfrm>
                        <a:off x="504825" y="1676400"/>
                        <a:ext cx="7162800" cy="1438275"/>
                      </a:xfrm>
                      <a:prstGeom prst="rect">
                        <a:avLst/>
                      </a:prstGeom>
                    </p:spPr>
                  </p:pic>
                </p:oleObj>
              </mc:Fallback>
            </mc:AlternateContent>
          </a:graphicData>
        </a:graphic>
      </p:graphicFrame>
      <p:pic>
        <p:nvPicPr>
          <p:cNvPr id="6" name="图片 5" descr="F:\2016赵瑊\同步\数学\创新 人A必修2\word\RJ1-117.TIF"/>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2492"/>
          <a:stretch/>
        </p:blipFill>
        <p:spPr bwMode="auto">
          <a:xfrm>
            <a:off x="7781925" y="342974"/>
            <a:ext cx="4011438" cy="4803094"/>
          </a:xfrm>
          <a:prstGeom prst="rect">
            <a:avLst/>
          </a:prstGeom>
          <a:noFill/>
          <a:ln>
            <a:noFill/>
          </a:ln>
        </p:spPr>
      </p:pic>
      <p:sp>
        <p:nvSpPr>
          <p:cNvPr id="7" name="矩形 6"/>
          <p:cNvSpPr/>
          <p:nvPr/>
        </p:nvSpPr>
        <p:spPr>
          <a:xfrm>
            <a:off x="381363" y="2944788"/>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所以四边形</a:t>
            </a:r>
            <a:r>
              <a:rPr lang="en-US" altLang="zh-CN" sz="2800" i="1" kern="100" dirty="0" err="1">
                <a:latin typeface="Times New Roman"/>
                <a:ea typeface="华文细黑"/>
                <a:cs typeface="Courier New"/>
              </a:rPr>
              <a:t>OABC</a:t>
            </a:r>
            <a:r>
              <a:rPr lang="zh-CN" altLang="zh-CN" sz="2800" kern="100" dirty="0">
                <a:latin typeface="Times New Roman"/>
                <a:ea typeface="华文细黑"/>
                <a:cs typeface="Times New Roman"/>
              </a:rPr>
              <a:t>为平行四边形，</a:t>
            </a:r>
            <a:endParaRPr lang="zh-CN" altLang="zh-CN" sz="1050" kern="100" dirty="0">
              <a:effectLst/>
              <a:latin typeface="宋体"/>
              <a:cs typeface="Courier New"/>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2247102353"/>
              </p:ext>
            </p:extLst>
          </p:nvPr>
        </p:nvGraphicFramePr>
        <p:xfrm>
          <a:off x="504825" y="3901742"/>
          <a:ext cx="7162800" cy="647700"/>
        </p:xfrm>
        <a:graphic>
          <a:graphicData uri="http://schemas.openxmlformats.org/presentationml/2006/ole">
            <mc:AlternateContent xmlns:mc="http://schemas.openxmlformats.org/markup-compatibility/2006">
              <mc:Choice xmlns:v="urn:schemas-microsoft-com:vml" Requires="v">
                <p:oleObj spid="_x0000_s110864" name="文档" r:id="rId8" imgW="7170017" imgH="647623" progId="Word.Document.12">
                  <p:embed/>
                </p:oleObj>
              </mc:Choice>
              <mc:Fallback>
                <p:oleObj name="文档" r:id="rId8" imgW="7170017" imgH="647623" progId="Word.Document.12">
                  <p:embed/>
                  <p:pic>
                    <p:nvPicPr>
                      <p:cNvPr id="0" name=""/>
                      <p:cNvPicPr/>
                      <p:nvPr/>
                    </p:nvPicPr>
                    <p:blipFill>
                      <a:blip r:embed="rId9"/>
                      <a:stretch>
                        <a:fillRect/>
                      </a:stretch>
                    </p:blipFill>
                    <p:spPr>
                      <a:xfrm>
                        <a:off x="504825" y="3901742"/>
                        <a:ext cx="7162800" cy="647700"/>
                      </a:xfrm>
                      <a:prstGeom prst="rect">
                        <a:avLst/>
                      </a:prstGeom>
                    </p:spPr>
                  </p:pic>
                </p:oleObj>
              </mc:Fallback>
            </mc:AlternateContent>
          </a:graphicData>
        </a:graphic>
      </p:graphicFrame>
      <p:sp>
        <p:nvSpPr>
          <p:cNvPr id="10" name="矩形 9"/>
          <p:cNvSpPr/>
          <p:nvPr/>
        </p:nvSpPr>
        <p:spPr>
          <a:xfrm>
            <a:off x="381363" y="4568492"/>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故平行四边形</a:t>
            </a:r>
            <a:r>
              <a:rPr lang="en-US" altLang="zh-CN" sz="2800" i="1" kern="100" dirty="0" err="1">
                <a:latin typeface="Times New Roman"/>
                <a:ea typeface="华文细黑"/>
                <a:cs typeface="Courier New"/>
              </a:rPr>
              <a:t>OABC</a:t>
            </a:r>
            <a:r>
              <a:rPr lang="zh-CN" altLang="zh-CN" sz="2800" kern="100" dirty="0">
                <a:latin typeface="Times New Roman"/>
                <a:ea typeface="华文细黑"/>
                <a:cs typeface="Times New Roman"/>
              </a:rPr>
              <a:t>的周长为</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OC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BC</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8(cm).</a:t>
            </a:r>
            <a:endParaRPr lang="zh-CN" altLang="zh-CN" sz="2800" kern="100" dirty="0">
              <a:effectLst/>
              <a:latin typeface="宋体"/>
              <a:cs typeface="Courier New"/>
            </a:endParaRPr>
          </a:p>
        </p:txBody>
      </p:sp>
    </p:spTree>
    <p:extLst>
      <p:ext uri="{BB962C8B-B14F-4D97-AF65-F5344CB8AC3E}">
        <p14:creationId xmlns:p14="http://schemas.microsoft.com/office/powerpoint/2010/main" val="211008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750"/>
                                        <p:tgtEl>
                                          <p:spTgt spid="4">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750"/>
                                        <p:tgtEl>
                                          <p:spTgt spid="6"/>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blinds(horizontal)">
                                      <p:cBhvr>
                                        <p:cTn id="14" dur="750"/>
                                        <p:tgtEl>
                                          <p:spTgt spid="4">
                                            <p:txEl>
                                              <p:pRg st="1" end="1"/>
                                            </p:txEl>
                                          </p:spTgt>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750"/>
                                        <p:tgtEl>
                                          <p:spTgt spid="5"/>
                                        </p:tgtEl>
                                      </p:cBhvr>
                                    </p:animEffect>
                                  </p:childTnLst>
                                </p:cTn>
                              </p:par>
                            </p:childTnLst>
                          </p:cTn>
                        </p:par>
                        <p:par>
                          <p:cTn id="19" fill="hold">
                            <p:stCondLst>
                              <p:cond delay="2250"/>
                            </p:stCondLst>
                            <p:childTnLst>
                              <p:par>
                                <p:cTn id="20" presetID="3" presetClass="entr" presetSubtype="1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750"/>
                                        <p:tgtEl>
                                          <p:spTgt spid="7"/>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linds(horizontal)">
                                      <p:cBhvr>
                                        <p:cTn id="26" dur="750"/>
                                        <p:tgtEl>
                                          <p:spTgt spid="9"/>
                                        </p:tgtEl>
                                      </p:cBhvr>
                                    </p:animEffect>
                                  </p:childTnLst>
                                </p:cTn>
                              </p:par>
                            </p:childTnLst>
                          </p:cTn>
                        </p:par>
                        <p:par>
                          <p:cTn id="27" fill="hold">
                            <p:stCondLst>
                              <p:cond delay="3750"/>
                            </p:stCondLst>
                            <p:childTnLst>
                              <p:par>
                                <p:cTn id="28" presetID="3" presetClass="entr" presetSubtype="1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blinds(horizontal)">
                                      <p:cBhvr>
                                        <p:cTn id="30"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8" name="矩形 7"/>
          <p:cNvSpPr/>
          <p:nvPr/>
        </p:nvSpPr>
        <p:spPr>
          <a:xfrm>
            <a:off x="382191" y="45418"/>
            <a:ext cx="11412000" cy="1236917"/>
          </a:xfrm>
          <a:prstGeom prst="rect">
            <a:avLst/>
          </a:prstGeom>
        </p:spPr>
        <p:txBody>
          <a:bodyPr wrap="square" lIns="121898" tIns="60948" rIns="121898" bIns="60948">
            <a:spAutoFit/>
          </a:bodyPr>
          <a:lstStyle/>
          <a:p>
            <a:pPr algn="just">
              <a:lnSpc>
                <a:spcPct val="137000"/>
              </a:lnSpc>
              <a:spcAft>
                <a:spcPts val="0"/>
              </a:spcAft>
              <a:tabLst>
                <a:tab pos="2070735" algn="l"/>
              </a:tabLst>
            </a:pPr>
            <a:r>
              <a:rPr lang="zh-CN" altLang="zh-CN" sz="2800" b="1" kern="100" dirty="0">
                <a:solidFill>
                  <a:srgbClr val="0000FF"/>
                </a:solidFill>
                <a:latin typeface="Times New Roman"/>
                <a:ea typeface="微软雅黑"/>
                <a:cs typeface="Times New Roman"/>
              </a:rPr>
              <a:t>题型三　空间几何体的直观图</a:t>
            </a:r>
            <a:endParaRPr lang="zh-CN" altLang="zh-CN" sz="2800" kern="100" dirty="0">
              <a:latin typeface="宋体"/>
              <a:cs typeface="Courier New"/>
            </a:endParaRPr>
          </a:p>
          <a:p>
            <a:pPr algn="just">
              <a:lnSpc>
                <a:spcPct val="137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3</a:t>
            </a:r>
            <a:r>
              <a:rPr lang="zh-CN" altLang="zh-CN" sz="2800" kern="100" dirty="0">
                <a:latin typeface="Times New Roman"/>
                <a:ea typeface="华文细黑"/>
                <a:cs typeface="Times New Roman"/>
              </a:rPr>
              <a:t>　如图所示，已知几何体的三视图，用斜二测画法画出它的直观图</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pic>
        <p:nvPicPr>
          <p:cNvPr id="9" name="图片 8" descr="F:\2016赵瑊\同步\数学\创新 人A必修2\word\RJ1-118.TIF"/>
          <p:cNvPicPr/>
          <p:nvPr/>
        </p:nvPicPr>
        <p:blipFill rotWithShape="1">
          <a:blip r:embed="rId3" cstate="print">
            <a:extLst>
              <a:ext uri="{28A0092B-C50C-407E-A947-70E740481C1C}">
                <a14:useLocalDpi xmlns:a14="http://schemas.microsoft.com/office/drawing/2010/main" val="0"/>
              </a:ext>
            </a:extLst>
          </a:blip>
          <a:srcRect t="2468"/>
          <a:stretch/>
        </p:blipFill>
        <p:spPr bwMode="auto">
          <a:xfrm>
            <a:off x="3243875" y="1400174"/>
            <a:ext cx="5688632" cy="5108753"/>
          </a:xfrm>
          <a:prstGeom prst="rect">
            <a:avLst/>
          </a:prstGeom>
          <a:noFill/>
          <a:ln>
            <a:noFill/>
          </a:ln>
        </p:spPr>
      </p:pic>
      <p:sp>
        <p:nvSpPr>
          <p:cNvPr id="13" name="圆角矩形 12">
            <a:hlinkClick r:id="rId4"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4502677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381363" y="-21257"/>
            <a:ext cx="11412000" cy="646628"/>
          </a:xfrm>
          <a:prstGeom prst="rect">
            <a:avLst/>
          </a:prstGeom>
        </p:spPr>
        <p:txBody>
          <a:bodyPr wrap="square" lIns="121898" tIns="60948" rIns="121898" bIns="60948">
            <a:spAutoFit/>
          </a:bodyPr>
          <a:lstStyle/>
          <a:p>
            <a:pPr algn="just">
              <a:lnSpc>
                <a:spcPct val="137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作出长方体的直观图</a:t>
            </a:r>
            <a:r>
              <a:rPr lang="en-US" altLang="zh-CN" sz="2800" i="1" kern="100" dirty="0" err="1">
                <a:latin typeface="Times New Roman"/>
                <a:ea typeface="华文细黑"/>
                <a:cs typeface="Courier New"/>
              </a:rPr>
              <a:t>ABCD</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，如图</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所示；</a:t>
            </a:r>
            <a:endParaRPr lang="zh-CN" altLang="zh-CN" sz="2800" kern="100" dirty="0">
              <a:effectLst/>
              <a:latin typeface="宋体"/>
              <a:cs typeface="Courier New"/>
            </a:endParaRPr>
          </a:p>
        </p:txBody>
      </p:sp>
      <p:pic>
        <p:nvPicPr>
          <p:cNvPr id="4" name="图片 3" descr="F:\2016赵瑊\同步\数学\创新 人A必修2\word\RJ1-119.TIF"/>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1605" t="35364" r="58593"/>
          <a:stretch/>
        </p:blipFill>
        <p:spPr bwMode="auto">
          <a:xfrm>
            <a:off x="2278782" y="3841625"/>
            <a:ext cx="3181350" cy="2674651"/>
          </a:xfrm>
          <a:prstGeom prst="rect">
            <a:avLst/>
          </a:prstGeom>
          <a:noFill/>
          <a:ln>
            <a:noFill/>
          </a:ln>
        </p:spPr>
      </p:pic>
      <p:sp>
        <p:nvSpPr>
          <p:cNvPr id="5" name="矩形 4"/>
          <p:cNvSpPr/>
          <p:nvPr/>
        </p:nvSpPr>
        <p:spPr>
          <a:xfrm>
            <a:off x="381363" y="560140"/>
            <a:ext cx="11412000" cy="1826181"/>
          </a:xfrm>
          <a:prstGeom prst="rect">
            <a:avLst/>
          </a:prstGeom>
        </p:spPr>
        <p:txBody>
          <a:bodyPr wrap="square" lIns="121898" tIns="60948" rIns="121898" bIns="60948">
            <a:spAutoFit/>
          </a:bodyPr>
          <a:lstStyle/>
          <a:p>
            <a:pPr algn="just">
              <a:lnSpc>
                <a:spcPct val="137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再以上底面</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的对角线交点为原点建立</a:t>
            </a:r>
            <a:r>
              <a:rPr lang="en-US" altLang="zh-CN" sz="2800" i="1" kern="100" dirty="0">
                <a:latin typeface="Times New Roman"/>
                <a:ea typeface="华文细黑"/>
                <a:cs typeface="Courier New"/>
              </a:rPr>
              <a:t>x</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轴、</a:t>
            </a:r>
            <a:r>
              <a:rPr lang="en-US" altLang="zh-CN" sz="2800" i="1" kern="100" dirty="0">
                <a:latin typeface="Times New Roman"/>
                <a:ea typeface="华文细黑"/>
                <a:cs typeface="Courier New"/>
              </a:rPr>
              <a:t>y</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轴，</a:t>
            </a:r>
            <a:r>
              <a:rPr lang="en-US" altLang="zh-CN" sz="2800" i="1" kern="100" dirty="0">
                <a:latin typeface="Times New Roman"/>
                <a:ea typeface="华文细黑"/>
                <a:cs typeface="Courier New"/>
              </a:rPr>
              <a:t>z</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轴，如图</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所示，在</a:t>
            </a:r>
            <a:r>
              <a:rPr lang="en-US" altLang="zh-CN" sz="2800" i="1" kern="100" dirty="0">
                <a:latin typeface="Times New Roman"/>
                <a:ea typeface="华文细黑"/>
                <a:cs typeface="Courier New"/>
              </a:rPr>
              <a:t>z</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上取点</a:t>
            </a:r>
            <a:r>
              <a:rPr lang="en-US" altLang="zh-CN" sz="2800" i="1" kern="100" dirty="0">
                <a:latin typeface="Times New Roman"/>
                <a:ea typeface="华文细黑"/>
                <a:cs typeface="Courier New"/>
              </a:rPr>
              <a:t>V</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，使得</a:t>
            </a:r>
            <a:r>
              <a:rPr lang="en-US" altLang="zh-CN" sz="2800" i="1" kern="100" dirty="0" err="1">
                <a:latin typeface="Times New Roman"/>
                <a:ea typeface="华文细黑"/>
                <a:cs typeface="Courier New"/>
              </a:rPr>
              <a:t>V</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O</a:t>
            </a:r>
            <a:r>
              <a:rPr lang="zh-CN" altLang="zh-CN" sz="2800" kern="100" dirty="0">
                <a:latin typeface="Times New Roman"/>
                <a:ea typeface="华文细黑"/>
                <a:cs typeface="Times New Roman"/>
              </a:rPr>
              <a:t>的长度为棱锥的高，连接</a:t>
            </a:r>
            <a:r>
              <a:rPr lang="en-US" altLang="zh-CN" sz="2800" i="1" kern="100" dirty="0" err="1">
                <a:latin typeface="Times New Roman"/>
                <a:ea typeface="华文细黑"/>
                <a:cs typeface="Courier New"/>
              </a:rPr>
              <a:t>V</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V</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V</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V</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，得到四棱锥的直观图，如图</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pic>
        <p:nvPicPr>
          <p:cNvPr id="7" name="图片 6" descr="F:\2016赵瑊\同步\数学\创新 人A必修2\word\RJ1-119.TIF"/>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53839" r="1234"/>
          <a:stretch/>
        </p:blipFill>
        <p:spPr bwMode="auto">
          <a:xfrm>
            <a:off x="6959302" y="2378249"/>
            <a:ext cx="3590925" cy="4138028"/>
          </a:xfrm>
          <a:prstGeom prst="rect">
            <a:avLst/>
          </a:prstGeom>
          <a:noFill/>
          <a:ln>
            <a:noFill/>
          </a:ln>
        </p:spPr>
      </p:pic>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2" name="圆角矩形 11">
            <a:hlinkClick r:id="rId4"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3118992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750"/>
                                        <p:tgtEl>
                                          <p:spTgt spid="8"/>
                                        </p:tgtEl>
                                      </p:cBhvr>
                                    </p:animEffect>
                                  </p:childTnLst>
                                </p:cTn>
                              </p:par>
                              <p:par>
                                <p:cTn id="8" presetID="3"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750"/>
                                        <p:tgtEl>
                                          <p:spTgt spid="4"/>
                                        </p:tgtEl>
                                      </p:cBhvr>
                                    </p:animEffect>
                                  </p:childTnLst>
                                </p:cTn>
                              </p:par>
                            </p:childTnLst>
                          </p:cTn>
                        </p:par>
                        <p:par>
                          <p:cTn id="11" fill="hold">
                            <p:stCondLst>
                              <p:cond delay="750"/>
                            </p:stCondLst>
                            <p:childTnLst>
                              <p:par>
                                <p:cTn id="12" presetID="3" presetClass="entr" presetSubtype="1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linds(horizontal)">
                                      <p:cBhvr>
                                        <p:cTn id="14" dur="750"/>
                                        <p:tgtEl>
                                          <p:spTgt spid="5"/>
                                        </p:tgtEl>
                                      </p:cBhvr>
                                    </p:animEffect>
                                  </p:childTnLst>
                                </p:cTn>
                              </p:par>
                              <p:par>
                                <p:cTn id="15" presetID="3" presetClass="entr" presetSubtype="1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7" name="TextBox 6"/>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学习目标</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882055" y="1639119"/>
            <a:ext cx="10440000" cy="1303177"/>
          </a:xfrm>
          <a:prstGeom prst="rect">
            <a:avLst/>
          </a:prstGeom>
          <a:noFill/>
        </p:spPr>
        <p:txBody>
          <a:bodyPr wrap="square" rtlCol="0">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用斜二测画法画水平放置的平面图形的直观图</a:t>
            </a:r>
            <a:r>
              <a:rPr lang="en-US" altLang="zh-CN" sz="2800" kern="100" dirty="0" smtClean="0">
                <a:latin typeface="Times New Roman"/>
                <a:ea typeface="华文细黑"/>
                <a:cs typeface="Courier New"/>
              </a:rPr>
              <a:t>.</a:t>
            </a:r>
          </a:p>
          <a:p>
            <a:pPr algn="just">
              <a:lnSpc>
                <a:spcPct val="150000"/>
              </a:lnSpc>
              <a:spcAft>
                <a:spcPts val="0"/>
              </a:spcAft>
              <a:tabLst>
                <a:tab pos="2070735" algn="l"/>
              </a:tabLst>
            </a:pPr>
            <a:r>
              <a:rPr lang="en-US" altLang="zh-CN" sz="2800" kern="100" dirty="0" smtClean="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用斜二测画法画常见的柱、锥、台以及简单组合体的直观图</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2517993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381363" y="117426"/>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擦去辅助线和坐标轴，遮住部分用虚线表示，得到几何体的直观图，如图</a:t>
            </a:r>
            <a:r>
              <a:rPr lang="en-US" altLang="zh-CN" sz="2800" kern="100" dirty="0">
                <a:latin typeface="Times New Roman"/>
                <a:ea typeface="华文细黑"/>
                <a:cs typeface="Courier New"/>
              </a:rPr>
              <a:t>3.</a:t>
            </a:r>
            <a:endParaRPr lang="zh-CN" altLang="zh-CN" sz="2800" kern="100" dirty="0">
              <a:effectLst/>
              <a:latin typeface="宋体"/>
              <a:cs typeface="Courier New"/>
            </a:endParaRPr>
          </a:p>
        </p:txBody>
      </p:sp>
      <p:pic>
        <p:nvPicPr>
          <p:cNvPr id="9" name="图片 8" descr="F:\2016赵瑊\同步\数学\创新 人A必修2\word\RJ1-120.TIF"/>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99131" y="1105319"/>
            <a:ext cx="4176464" cy="4359749"/>
          </a:xfrm>
          <a:prstGeom prst="rect">
            <a:avLst/>
          </a:prstGeom>
          <a:noFill/>
          <a:ln>
            <a:noFill/>
          </a:ln>
        </p:spPr>
      </p:pic>
      <p:sp>
        <p:nvSpPr>
          <p:cNvPr id="12" name="矩形 11"/>
          <p:cNvSpPr/>
          <p:nvPr/>
        </p:nvSpPr>
        <p:spPr>
          <a:xfrm>
            <a:off x="381363" y="5478498"/>
            <a:ext cx="11412000" cy="687600"/>
          </a:xfrm>
          <a:prstGeom prst="rect">
            <a:avLst/>
          </a:prstGeom>
        </p:spPr>
        <p:txBody>
          <a:bodyPr wrap="square" lIns="121898" tIns="60948" rIns="121898" bIns="60948">
            <a:spAutoFit/>
          </a:bodyPr>
          <a:lstStyle/>
          <a:p>
            <a:pPr algn="ctr">
              <a:lnSpc>
                <a:spcPct val="150000"/>
              </a:lnSpc>
              <a:spcAft>
                <a:spcPts val="0"/>
              </a:spcAft>
              <a:tabLst>
                <a:tab pos="2070735" algn="l"/>
              </a:tabLst>
            </a:pPr>
            <a:r>
              <a:rPr lang="zh-CN" altLang="zh-CN" sz="2800" kern="100" dirty="0">
                <a:latin typeface="Times New Roman"/>
                <a:ea typeface="华文细黑"/>
                <a:cs typeface="Times New Roman"/>
              </a:rPr>
              <a:t>图</a:t>
            </a:r>
            <a:r>
              <a:rPr lang="en-US" altLang="zh-CN" sz="2800" kern="100" dirty="0">
                <a:latin typeface="Times New Roman"/>
                <a:ea typeface="华文细黑"/>
                <a:cs typeface="Courier New"/>
              </a:rPr>
              <a:t>3</a:t>
            </a:r>
            <a:endParaRPr lang="zh-CN" altLang="zh-CN" sz="2800" kern="100" dirty="0">
              <a:effectLst/>
              <a:latin typeface="宋体"/>
              <a:cs typeface="Courier New"/>
            </a:endParaRPr>
          </a:p>
        </p:txBody>
      </p:sp>
      <p:sp>
        <p:nvSpPr>
          <p:cNvPr id="13" name="矩形 1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圆角矩形 13">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反思与感悟</a:t>
            </a:r>
          </a:p>
        </p:txBody>
      </p:sp>
    </p:spTree>
    <p:extLst>
      <p:ext uri="{BB962C8B-B14F-4D97-AF65-F5344CB8AC3E}">
        <p14:creationId xmlns:p14="http://schemas.microsoft.com/office/powerpoint/2010/main" val="2085327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750"/>
                                        <p:tgtEl>
                                          <p:spTgt spid="8">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750"/>
                                        <p:tgtEl>
                                          <p:spTgt spid="9"/>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9" name="矩形 8"/>
          <p:cNvSpPr/>
          <p:nvPr/>
        </p:nvSpPr>
        <p:spPr>
          <a:xfrm>
            <a:off x="2094" y="1908101"/>
            <a:ext cx="12204000" cy="2628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10" name="矩形 9"/>
          <p:cNvSpPr/>
          <p:nvPr/>
        </p:nvSpPr>
        <p:spPr>
          <a:xfrm>
            <a:off x="435149" y="2135705"/>
            <a:ext cx="11305256"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画空间图形的直观图，一般先用斜二测画法画出水平放置的平面图形，再画</a:t>
            </a:r>
            <a:r>
              <a:rPr lang="en-US" altLang="zh-CN" sz="2800" i="1" kern="100" dirty="0">
                <a:latin typeface="Times New Roman"/>
                <a:ea typeface="华文细黑"/>
                <a:cs typeface="Courier New"/>
              </a:rPr>
              <a:t>z</a:t>
            </a:r>
            <a:r>
              <a:rPr lang="zh-CN" altLang="zh-CN" sz="2800" kern="100" dirty="0">
                <a:latin typeface="Times New Roman"/>
                <a:ea typeface="华文细黑"/>
                <a:cs typeface="Times New Roman"/>
              </a:rPr>
              <a:t>轴，并确定竖直方向上的相关的点，最后连点成图便可</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直观图画法口诀可以总结为：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一斜、二半、三不变</a:t>
            </a:r>
            <a:r>
              <a:rPr lang="en-US" altLang="zh-CN" sz="2800" kern="100" dirty="0">
                <a:latin typeface="宋体"/>
                <a:ea typeface="华文细黑"/>
                <a:cs typeface="Times New Roman"/>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33624997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0" name="矩形 9"/>
          <p:cNvSpPr/>
          <p:nvPr/>
        </p:nvSpPr>
        <p:spPr>
          <a:xfrm>
            <a:off x="382191" y="4864"/>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3</a:t>
            </a:r>
            <a:r>
              <a:rPr lang="zh-CN" altLang="zh-CN" sz="2800" kern="100" dirty="0">
                <a:latin typeface="Times New Roman"/>
                <a:ea typeface="华文细黑"/>
                <a:cs typeface="Times New Roman"/>
              </a:rPr>
              <a:t>　由如图所示几何体的三视图画出直观图</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pic>
        <p:nvPicPr>
          <p:cNvPr id="8" name="图片 7" descr="F:\2016赵瑊\同步\数学\创新 人A必修2\word\RJ1-121.tif"/>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63855" y="784548"/>
            <a:ext cx="6048672" cy="5702919"/>
          </a:xfrm>
          <a:prstGeom prst="rect">
            <a:avLst/>
          </a:prstGeom>
          <a:noFill/>
          <a:ln>
            <a:noFill/>
          </a:ln>
        </p:spPr>
      </p:pic>
    </p:spTree>
    <p:extLst>
      <p:ext uri="{BB962C8B-B14F-4D97-AF65-F5344CB8AC3E}">
        <p14:creationId xmlns:p14="http://schemas.microsoft.com/office/powerpoint/2010/main" val="37620907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矩形 8"/>
          <p:cNvSpPr/>
          <p:nvPr/>
        </p:nvSpPr>
        <p:spPr>
          <a:xfrm>
            <a:off x="382190" y="4864"/>
            <a:ext cx="8377311" cy="6586394"/>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画轴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如图</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图</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，画出</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轴、</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轴、</a:t>
            </a:r>
            <a:r>
              <a:rPr lang="en-US" altLang="zh-CN" sz="2800" i="1" kern="100" dirty="0">
                <a:latin typeface="Times New Roman"/>
                <a:ea typeface="华文细黑"/>
                <a:cs typeface="Courier New"/>
              </a:rPr>
              <a:t>z</a:t>
            </a:r>
            <a:r>
              <a:rPr lang="zh-CN" altLang="zh-CN" sz="2800" kern="100" dirty="0">
                <a:latin typeface="Times New Roman"/>
                <a:ea typeface="华文细黑"/>
                <a:cs typeface="Times New Roman"/>
              </a:rPr>
              <a:t>轴，三轴相交于点</a:t>
            </a:r>
            <a:r>
              <a:rPr lang="en-US" altLang="zh-CN" sz="2800" i="1" kern="100" dirty="0">
                <a:latin typeface="Times New Roman"/>
                <a:ea typeface="华文细黑"/>
                <a:cs typeface="Courier New"/>
              </a:rPr>
              <a:t>O</a:t>
            </a:r>
            <a:r>
              <a:rPr lang="zh-CN" altLang="zh-CN" sz="2800" kern="100" dirty="0">
                <a:latin typeface="Times New Roman"/>
                <a:ea typeface="华文细黑"/>
                <a:cs typeface="Times New Roman"/>
              </a:rPr>
              <a:t>，使</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xOy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45°</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xOz</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90°.</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画底面</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作水平放置的三角形</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俯视图</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的直观图</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ABC</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画侧棱</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过</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各点分别作</a:t>
            </a:r>
            <a:r>
              <a:rPr lang="en-US" altLang="zh-CN" sz="2800" i="1" kern="100" dirty="0">
                <a:latin typeface="Times New Roman"/>
                <a:ea typeface="华文细黑"/>
                <a:cs typeface="Courier New"/>
              </a:rPr>
              <a:t>z</a:t>
            </a:r>
            <a:r>
              <a:rPr lang="zh-CN" altLang="zh-CN" sz="2800" kern="100" dirty="0">
                <a:latin typeface="Times New Roman"/>
                <a:ea typeface="华文细黑"/>
                <a:cs typeface="Times New Roman"/>
              </a:rPr>
              <a:t>轴的平行线，并在这些平行线上分别截取线段</a:t>
            </a:r>
            <a:r>
              <a:rPr lang="en-US" altLang="zh-CN" sz="2800" i="1" kern="100" dirty="0">
                <a:latin typeface="Times New Roman"/>
                <a:ea typeface="华文细黑"/>
                <a:cs typeface="Courier New"/>
              </a:rPr>
              <a:t>AA</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BB</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CC</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，且</a:t>
            </a:r>
            <a:r>
              <a:rPr lang="en-US" altLang="zh-CN" sz="2800" i="1" kern="100" dirty="0">
                <a:latin typeface="Times New Roman"/>
                <a:ea typeface="华文细黑"/>
                <a:cs typeface="Courier New"/>
              </a:rPr>
              <a:t>AA</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BB</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CC</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成图，顺次连接</a:t>
            </a:r>
            <a:r>
              <a:rPr lang="en-US" altLang="zh-CN" sz="2800" i="1" kern="100" dirty="0">
                <a:latin typeface="Times New Roman"/>
                <a:ea typeface="华文细黑"/>
                <a:cs typeface="Courier New"/>
              </a:rPr>
              <a:t>A</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，并加以整理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擦去辅助线，将遮挡部分用虚线表示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，得到的图形就是所求的几何体的直观图</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图</a:t>
            </a:r>
            <a:r>
              <a:rPr lang="en-US" altLang="zh-CN" sz="2800" kern="100" dirty="0">
                <a:latin typeface="Times New Roman"/>
                <a:ea typeface="华文细黑"/>
                <a:cs typeface="Courier New"/>
              </a:rPr>
              <a:t>2).</a:t>
            </a:r>
            <a:endParaRPr lang="zh-CN" altLang="zh-CN" sz="2800" kern="100" dirty="0">
              <a:effectLst/>
              <a:latin typeface="宋体"/>
              <a:cs typeface="Courier New"/>
            </a:endParaRPr>
          </a:p>
        </p:txBody>
      </p:sp>
      <p:pic>
        <p:nvPicPr>
          <p:cNvPr id="10" name="图片 9" descr="F:\2016赵瑊\同步\数学\创新 人A必修2\word\RJ1-122.TIF"/>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66140" t="6657" b="5790"/>
          <a:stretch/>
        </p:blipFill>
        <p:spPr bwMode="auto">
          <a:xfrm>
            <a:off x="9379390" y="3617067"/>
            <a:ext cx="1856567" cy="2739018"/>
          </a:xfrm>
          <a:prstGeom prst="rect">
            <a:avLst/>
          </a:prstGeom>
          <a:noFill/>
          <a:ln>
            <a:noFill/>
          </a:ln>
        </p:spPr>
      </p:pic>
      <p:pic>
        <p:nvPicPr>
          <p:cNvPr id="11" name="图片 10" descr="F:\2016赵瑊\同步\数学\创新 人A必修2\word\RJ1-122.TIF"/>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r="46156"/>
          <a:stretch/>
        </p:blipFill>
        <p:spPr bwMode="auto">
          <a:xfrm>
            <a:off x="8831510" y="117426"/>
            <a:ext cx="2952328" cy="3128411"/>
          </a:xfrm>
          <a:prstGeom prst="rect">
            <a:avLst/>
          </a:prstGeom>
          <a:noFill/>
          <a:ln>
            <a:noFill/>
          </a:ln>
        </p:spPr>
      </p:pic>
      <p:sp>
        <p:nvSpPr>
          <p:cNvPr id="4" name="矩形 3"/>
          <p:cNvSpPr/>
          <p:nvPr/>
        </p:nvSpPr>
        <p:spPr>
          <a:xfrm>
            <a:off x="9946035" y="3103548"/>
            <a:ext cx="723275" cy="523220"/>
          </a:xfrm>
          <a:prstGeom prst="rect">
            <a:avLst/>
          </a:prstGeom>
        </p:spPr>
        <p:txBody>
          <a:bodyPr wrap="none">
            <a:spAutoFit/>
          </a:bodyPr>
          <a:lstStyle/>
          <a:p>
            <a:r>
              <a:rPr lang="zh-CN" altLang="zh-CN" sz="2800" kern="100" dirty="0">
                <a:solidFill>
                  <a:prstClr val="black"/>
                </a:solidFill>
                <a:latin typeface="Times New Roman"/>
                <a:ea typeface="华文细黑"/>
                <a:cs typeface="Times New Roman"/>
              </a:rPr>
              <a:t>图</a:t>
            </a:r>
            <a:r>
              <a:rPr lang="en-US" altLang="zh-CN" sz="2800" kern="100" dirty="0">
                <a:solidFill>
                  <a:prstClr val="black"/>
                </a:solidFill>
                <a:latin typeface="Times New Roman"/>
                <a:ea typeface="华文细黑"/>
                <a:cs typeface="Courier New"/>
              </a:rPr>
              <a:t>1</a:t>
            </a:r>
            <a:endParaRPr lang="zh-CN" altLang="en-US" dirty="0"/>
          </a:p>
        </p:txBody>
      </p:sp>
      <p:sp>
        <p:nvSpPr>
          <p:cNvPr id="12" name="矩形 11"/>
          <p:cNvSpPr/>
          <p:nvPr/>
        </p:nvSpPr>
        <p:spPr>
          <a:xfrm>
            <a:off x="9946034" y="6104081"/>
            <a:ext cx="723275" cy="738664"/>
          </a:xfrm>
          <a:prstGeom prst="rect">
            <a:avLst/>
          </a:prstGeom>
        </p:spPr>
        <p:txBody>
          <a:bodyPr wrap="none">
            <a:spAutoFit/>
          </a:bodyPr>
          <a:lstStyle/>
          <a:p>
            <a:pPr lvl="0" algn="ctr">
              <a:lnSpc>
                <a:spcPct val="150000"/>
              </a:lnSpc>
              <a:tabLst>
                <a:tab pos="2070735" algn="l"/>
              </a:tabLst>
            </a:pPr>
            <a:r>
              <a:rPr lang="zh-CN" altLang="zh-CN" sz="2800" kern="100" dirty="0">
                <a:solidFill>
                  <a:prstClr val="black"/>
                </a:solidFill>
                <a:latin typeface="Times New Roman"/>
                <a:ea typeface="华文细黑"/>
                <a:cs typeface="Times New Roman"/>
              </a:rPr>
              <a:t>图</a:t>
            </a:r>
            <a:r>
              <a:rPr lang="en-US" altLang="zh-CN" sz="2800" kern="100" dirty="0">
                <a:solidFill>
                  <a:prstClr val="black"/>
                </a:solidFill>
                <a:latin typeface="Times New Roman"/>
                <a:ea typeface="华文细黑"/>
                <a:cs typeface="Courier New"/>
              </a:rPr>
              <a:t>2</a:t>
            </a:r>
            <a:endParaRPr lang="zh-CN" altLang="zh-CN" sz="2800" kern="100" dirty="0">
              <a:solidFill>
                <a:prstClr val="black"/>
              </a:solidFill>
              <a:latin typeface="宋体"/>
              <a:cs typeface="Courier New"/>
            </a:endParaRPr>
          </a:p>
        </p:txBody>
      </p:sp>
    </p:spTree>
    <p:extLst>
      <p:ext uri="{BB962C8B-B14F-4D97-AF65-F5344CB8AC3E}">
        <p14:creationId xmlns:p14="http://schemas.microsoft.com/office/powerpoint/2010/main" val="40942666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750"/>
                                        <p:tgtEl>
                                          <p:spTgt spid="9">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750"/>
                                        <p:tgtEl>
                                          <p:spTgt spid="11"/>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750"/>
                                        <p:tgtEl>
                                          <p:spTgt spid="4"/>
                                        </p:tgtEl>
                                      </p:cBhvr>
                                    </p:animEffect>
                                  </p:childTnLst>
                                </p:cTn>
                              </p:par>
                            </p:childTnLst>
                          </p:cTn>
                        </p:par>
                        <p:par>
                          <p:cTn id="14" fill="hold">
                            <p:stCondLst>
                              <p:cond delay="750"/>
                            </p:stCondLst>
                            <p:childTnLst>
                              <p:par>
                                <p:cTn id="15" presetID="3" presetClass="entr" presetSubtype="10" fill="hold" nodeType="afterEffect">
                                  <p:stCondLst>
                                    <p:cond delay="0"/>
                                  </p:stCondLst>
                                  <p:childTnLst>
                                    <p:set>
                                      <p:cBhvr>
                                        <p:cTn id="16" dur="1" fill="hold">
                                          <p:stCondLst>
                                            <p:cond delay="0"/>
                                          </p:stCondLst>
                                        </p:cTn>
                                        <p:tgtEl>
                                          <p:spTgt spid="9">
                                            <p:txEl>
                                              <p:pRg st="1" end="1"/>
                                            </p:txEl>
                                          </p:spTgt>
                                        </p:tgtEl>
                                        <p:attrNameLst>
                                          <p:attrName>style.visibility</p:attrName>
                                        </p:attrNameLst>
                                      </p:cBhvr>
                                      <p:to>
                                        <p:strVal val="visible"/>
                                      </p:to>
                                    </p:set>
                                    <p:animEffect transition="in" filter="blinds(horizontal)">
                                      <p:cBhvr>
                                        <p:cTn id="17" dur="750"/>
                                        <p:tgtEl>
                                          <p:spTgt spid="9">
                                            <p:txEl>
                                              <p:pRg st="1" end="1"/>
                                            </p:txEl>
                                          </p:spTgt>
                                        </p:tgtEl>
                                      </p:cBhvr>
                                    </p:animEffect>
                                  </p:childTnLst>
                                </p:cTn>
                              </p:par>
                            </p:childTnLst>
                          </p:cTn>
                        </p:par>
                        <p:par>
                          <p:cTn id="18" fill="hold">
                            <p:stCondLst>
                              <p:cond delay="1500"/>
                            </p:stCondLst>
                            <p:childTnLst>
                              <p:par>
                                <p:cTn id="19" presetID="3" presetClass="entr" presetSubtype="10" fill="hold" nodeType="afterEffect">
                                  <p:stCondLst>
                                    <p:cond delay="0"/>
                                  </p:stCondLst>
                                  <p:childTnLst>
                                    <p:set>
                                      <p:cBhvr>
                                        <p:cTn id="20" dur="1" fill="hold">
                                          <p:stCondLst>
                                            <p:cond delay="0"/>
                                          </p:stCondLst>
                                        </p:cTn>
                                        <p:tgtEl>
                                          <p:spTgt spid="9">
                                            <p:txEl>
                                              <p:pRg st="2" end="2"/>
                                            </p:txEl>
                                          </p:spTgt>
                                        </p:tgtEl>
                                        <p:attrNameLst>
                                          <p:attrName>style.visibility</p:attrName>
                                        </p:attrNameLst>
                                      </p:cBhvr>
                                      <p:to>
                                        <p:strVal val="visible"/>
                                      </p:to>
                                    </p:set>
                                    <p:animEffect transition="in" filter="blinds(horizontal)">
                                      <p:cBhvr>
                                        <p:cTn id="21" dur="750"/>
                                        <p:tgtEl>
                                          <p:spTgt spid="9">
                                            <p:txEl>
                                              <p:pRg st="2" end="2"/>
                                            </p:txEl>
                                          </p:spTgt>
                                        </p:tgtEl>
                                      </p:cBhvr>
                                    </p:animEffect>
                                  </p:childTnLst>
                                </p:cTn>
                              </p:par>
                            </p:childTnLst>
                          </p:cTn>
                        </p:par>
                        <p:par>
                          <p:cTn id="22" fill="hold">
                            <p:stCondLst>
                              <p:cond delay="2250"/>
                            </p:stCondLst>
                            <p:childTnLst>
                              <p:par>
                                <p:cTn id="23" presetID="3" presetClass="entr" presetSubtype="10" fill="hold" nodeType="afterEffect">
                                  <p:stCondLst>
                                    <p:cond delay="0"/>
                                  </p:stCondLst>
                                  <p:childTnLst>
                                    <p:set>
                                      <p:cBhvr>
                                        <p:cTn id="24" dur="1" fill="hold">
                                          <p:stCondLst>
                                            <p:cond delay="0"/>
                                          </p:stCondLst>
                                        </p:cTn>
                                        <p:tgtEl>
                                          <p:spTgt spid="9">
                                            <p:txEl>
                                              <p:pRg st="3" end="3"/>
                                            </p:txEl>
                                          </p:spTgt>
                                        </p:tgtEl>
                                        <p:attrNameLst>
                                          <p:attrName>style.visibility</p:attrName>
                                        </p:attrNameLst>
                                      </p:cBhvr>
                                      <p:to>
                                        <p:strVal val="visible"/>
                                      </p:to>
                                    </p:set>
                                    <p:animEffect transition="in" filter="blinds(horizontal)">
                                      <p:cBhvr>
                                        <p:cTn id="25" dur="750"/>
                                        <p:tgtEl>
                                          <p:spTgt spid="9">
                                            <p:txEl>
                                              <p:pRg st="3" end="3"/>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blinds(horizontal)">
                                      <p:cBhvr>
                                        <p:cTn id="28" dur="750"/>
                                        <p:tgtEl>
                                          <p:spTgt spid="10"/>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blinds(horizontal)">
                                      <p:cBhvr>
                                        <p:cTn id="31"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矩形 8"/>
          <p:cNvSpPr/>
          <p:nvPr/>
        </p:nvSpPr>
        <p:spPr>
          <a:xfrm>
            <a:off x="382191" y="943735"/>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4</a:t>
            </a:r>
            <a:r>
              <a:rPr lang="zh-CN" altLang="zh-CN" sz="2800" kern="100" dirty="0">
                <a:latin typeface="Times New Roman"/>
                <a:ea typeface="华文细黑"/>
                <a:cs typeface="Times New Roman"/>
              </a:rPr>
              <a:t>　已知</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的平面直观图</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C</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是边长为</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的等边三角形，那么</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的面积为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7" name="矩形 16"/>
          <p:cNvSpPr/>
          <p:nvPr/>
        </p:nvSpPr>
        <p:spPr>
          <a:xfrm>
            <a:off x="-802" y="261442"/>
            <a:ext cx="1703343" cy="57606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848637" y="157160"/>
            <a:ext cx="10645756" cy="693307"/>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微软雅黑" pitchFamily="34" charset="-122"/>
                <a:ea typeface="微软雅黑" pitchFamily="34" charset="-122"/>
                <a:cs typeface="Times New Roman"/>
              </a:rPr>
              <a:t>求直观图的面积</a:t>
            </a:r>
            <a:endParaRPr lang="zh-CN" altLang="zh-CN" sz="1050" b="1" kern="100" dirty="0">
              <a:solidFill>
                <a:srgbClr val="0000FF"/>
              </a:solidFill>
              <a:effectLst/>
              <a:latin typeface="微软雅黑" pitchFamily="34" charset="-122"/>
              <a:ea typeface="微软雅黑" pitchFamily="34" charset="-122"/>
              <a:cs typeface="Courier New"/>
            </a:endParaRPr>
          </a:p>
        </p:txBody>
      </p:sp>
      <p:sp>
        <p:nvSpPr>
          <p:cNvPr id="19" name="矩形 18"/>
          <p:cNvSpPr/>
          <p:nvPr/>
        </p:nvSpPr>
        <p:spPr>
          <a:xfrm>
            <a:off x="118542" y="261442"/>
            <a:ext cx="1584000" cy="539507"/>
          </a:xfrm>
          <a:prstGeom prst="rect">
            <a:avLst/>
          </a:prstGeom>
        </p:spPr>
        <p:txBody>
          <a:bodyPr wrap="square">
            <a:spAutoFit/>
          </a:bodyPr>
          <a:lstStyle/>
          <a:p>
            <a:pPr>
              <a:lnSpc>
                <a:spcPct val="135000"/>
              </a:lnSpc>
              <a:spcBef>
                <a:spcPts val="400"/>
              </a:spcBef>
            </a:pPr>
            <a:r>
              <a:rPr lang="zh-CN" altLang="en-US" sz="2400" b="1" dirty="0" smtClean="0">
                <a:solidFill>
                  <a:schemeClr val="accent6">
                    <a:lumMod val="75000"/>
                  </a:schemeClr>
                </a:solidFill>
                <a:latin typeface="微软雅黑" pitchFamily="34" charset="-122"/>
                <a:ea typeface="微软雅黑" pitchFamily="34" charset="-122"/>
              </a:rPr>
              <a:t>解题技巧</a:t>
            </a:r>
            <a:endParaRPr lang="zh-CN" altLang="en-US" sz="2400" dirty="0">
              <a:solidFill>
                <a:schemeClr val="accent6">
                  <a:lumMod val="75000"/>
                </a:schemeClr>
              </a:solidFill>
              <a:latin typeface="微软雅黑" pitchFamily="34" charset="-122"/>
              <a:ea typeface="微软雅黑"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74554129"/>
              </p:ext>
            </p:extLst>
          </p:nvPr>
        </p:nvGraphicFramePr>
        <p:xfrm>
          <a:off x="550590" y="2531393"/>
          <a:ext cx="8132763" cy="1133475"/>
        </p:xfrm>
        <a:graphic>
          <a:graphicData uri="http://schemas.openxmlformats.org/presentationml/2006/ole">
            <mc:AlternateContent xmlns:mc="http://schemas.openxmlformats.org/markup-compatibility/2006">
              <mc:Choice xmlns:v="urn:schemas-microsoft-com:vml" Requires="v">
                <p:oleObj spid="_x0000_s112734" name="文档" r:id="rId4" imgW="8131972" imgH="1133250" progId="Word.Document.12">
                  <p:embed/>
                </p:oleObj>
              </mc:Choice>
              <mc:Fallback>
                <p:oleObj name="文档" r:id="rId4" imgW="8131972" imgH="1133250" progId="Word.Document.12">
                  <p:embed/>
                  <p:pic>
                    <p:nvPicPr>
                      <p:cNvPr id="0" name=""/>
                      <p:cNvPicPr/>
                      <p:nvPr/>
                    </p:nvPicPr>
                    <p:blipFill>
                      <a:blip r:embed="rId5"/>
                      <a:stretch>
                        <a:fillRect/>
                      </a:stretch>
                    </p:blipFill>
                    <p:spPr>
                      <a:xfrm>
                        <a:off x="550590" y="2531393"/>
                        <a:ext cx="8132763" cy="1133475"/>
                      </a:xfrm>
                      <a:prstGeom prst="rect">
                        <a:avLst/>
                      </a:prstGeom>
                    </p:spPr>
                  </p:pic>
                </p:oleObj>
              </mc:Fallback>
            </mc:AlternateContent>
          </a:graphicData>
        </a:graphic>
      </p:graphicFrame>
      <p:sp>
        <p:nvSpPr>
          <p:cNvPr id="20" name="圆角矩形 19">
            <a:hlinkClick r:id="rId6"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22" name="圆角矩形 21">
            <a:hlinkClick r:id="rId7"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解后反思</a:t>
            </a:r>
          </a:p>
        </p:txBody>
      </p:sp>
    </p:spTree>
    <p:extLst>
      <p:ext uri="{BB962C8B-B14F-4D97-AF65-F5344CB8AC3E}">
        <p14:creationId xmlns:p14="http://schemas.microsoft.com/office/powerpoint/2010/main" val="12920048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矩形 8"/>
          <p:cNvSpPr/>
          <p:nvPr/>
        </p:nvSpPr>
        <p:spPr>
          <a:xfrm>
            <a:off x="382191" y="-2207"/>
            <a:ext cx="11412000" cy="3597051"/>
          </a:xfrm>
          <a:prstGeom prst="rect">
            <a:avLst/>
          </a:prstGeom>
        </p:spPr>
        <p:txBody>
          <a:bodyPr wrap="square" lIns="121898" tIns="60948" rIns="121898" bIns="60948">
            <a:spAutoFit/>
          </a:bodyPr>
          <a:lstStyle/>
          <a:p>
            <a:pPr algn="just">
              <a:lnSpc>
                <a:spcPct val="137000"/>
              </a:lnSpc>
              <a:spcAft>
                <a:spcPts val="0"/>
              </a:spcAft>
              <a:tabLst>
                <a:tab pos="2070735" algn="l"/>
              </a:tabLst>
            </a:pPr>
            <a:r>
              <a:rPr lang="zh-CN" altLang="zh-CN" sz="2800" b="1" kern="100" dirty="0">
                <a:solidFill>
                  <a:srgbClr val="0000FF"/>
                </a:solidFill>
                <a:latin typeface="Times New Roman"/>
                <a:ea typeface="微软雅黑"/>
                <a:cs typeface="Times New Roman"/>
              </a:rPr>
              <a:t>分析</a:t>
            </a:r>
            <a:r>
              <a:rPr lang="zh-CN" altLang="zh-CN" sz="2800" kern="100" dirty="0">
                <a:latin typeface="Times New Roman"/>
                <a:ea typeface="华文细黑"/>
                <a:cs typeface="Times New Roman"/>
              </a:rPr>
              <a:t>　求直观图的面积的关键是依据斜二测画法，求出相应的直观图的底边和高</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37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如图</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为直观图</a:t>
            </a:r>
            <a:r>
              <a:rPr lang="zh-CN" altLang="zh-CN" sz="2800" kern="100" dirty="0" smtClean="0">
                <a:latin typeface="Times New Roman"/>
                <a:ea typeface="华文细黑"/>
                <a:cs typeface="Times New Roman"/>
              </a:rPr>
              <a:t>，</a:t>
            </a:r>
            <a:r>
              <a:rPr lang="en-US" altLang="zh-CN" sz="2800" kern="100" dirty="0" smtClean="0">
                <a:latin typeface="宋体"/>
                <a:ea typeface="华文细黑"/>
                <a:cs typeface="Times New Roman"/>
              </a:rPr>
              <a:t>②</a:t>
            </a:r>
            <a:r>
              <a:rPr lang="zh-CN" altLang="zh-CN" sz="2800" kern="100" dirty="0">
                <a:latin typeface="Times New Roman"/>
                <a:ea typeface="华文细黑"/>
                <a:cs typeface="Times New Roman"/>
              </a:rPr>
              <a:t>为实际图形，取</a:t>
            </a:r>
            <a:r>
              <a:rPr lang="en-US" altLang="zh-CN" sz="2800" i="1" kern="100" dirty="0" err="1">
                <a:latin typeface="Times New Roman"/>
                <a:ea typeface="华文细黑"/>
                <a:cs typeface="Courier New"/>
              </a:rPr>
              <a:t>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C</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所在直线为</a:t>
            </a:r>
            <a:r>
              <a:rPr lang="en-US" altLang="zh-CN" sz="2800" i="1" kern="100" dirty="0">
                <a:latin typeface="Times New Roman"/>
                <a:ea typeface="华文细黑"/>
                <a:cs typeface="Courier New"/>
              </a:rPr>
              <a:t>x</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轴，过</a:t>
            </a:r>
            <a:r>
              <a:rPr lang="en-US" altLang="zh-CN" sz="2800" i="1" kern="100" dirty="0" err="1">
                <a:latin typeface="Times New Roman"/>
                <a:ea typeface="华文细黑"/>
                <a:cs typeface="Courier New"/>
              </a:rPr>
              <a:t>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C</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中点</a:t>
            </a:r>
            <a:r>
              <a:rPr lang="en-US" altLang="zh-CN" sz="2800" i="1" kern="100" dirty="0">
                <a:latin typeface="Times New Roman"/>
                <a:ea typeface="华文细黑"/>
                <a:cs typeface="Courier New"/>
              </a:rPr>
              <a:t>O</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i="1" kern="100" dirty="0" err="1">
                <a:latin typeface="Times New Roman"/>
                <a:ea typeface="华文细黑"/>
                <a:cs typeface="Courier New"/>
              </a:rPr>
              <a:t>O</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x</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成</a:t>
            </a:r>
            <a:r>
              <a:rPr lang="en-US" altLang="zh-CN" sz="2800" kern="100" dirty="0">
                <a:latin typeface="Times New Roman"/>
                <a:ea typeface="华文细黑"/>
                <a:cs typeface="Courier New"/>
              </a:rPr>
              <a:t>45°</a:t>
            </a:r>
            <a:r>
              <a:rPr lang="zh-CN" altLang="zh-CN" sz="2800" kern="100" dirty="0">
                <a:latin typeface="Times New Roman"/>
                <a:ea typeface="华文细黑"/>
                <a:cs typeface="Times New Roman"/>
              </a:rPr>
              <a:t>的直线为</a:t>
            </a:r>
            <a:r>
              <a:rPr lang="en-US" altLang="zh-CN" sz="2800" i="1" kern="100" dirty="0">
                <a:latin typeface="Times New Roman"/>
                <a:ea typeface="华文细黑"/>
                <a:cs typeface="Courier New"/>
              </a:rPr>
              <a:t>y</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轴，过点</a:t>
            </a:r>
            <a:r>
              <a:rPr lang="en-US" altLang="zh-CN" sz="2800" i="1" kern="100" dirty="0">
                <a:latin typeface="Times New Roman"/>
                <a:ea typeface="华文细黑"/>
                <a:cs typeface="Courier New"/>
              </a:rPr>
              <a:t>A</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作</a:t>
            </a:r>
            <a:r>
              <a:rPr lang="en-US" altLang="zh-CN" sz="2800" i="1" kern="100" dirty="0">
                <a:latin typeface="Times New Roman"/>
                <a:ea typeface="华文细黑"/>
                <a:cs typeface="Courier New"/>
              </a:rPr>
              <a:t>A</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N</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O</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x</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交</a:t>
            </a:r>
            <a:r>
              <a:rPr lang="en-US" altLang="zh-CN" sz="2800" i="1" kern="100" dirty="0">
                <a:latin typeface="Times New Roman"/>
                <a:ea typeface="华文细黑"/>
                <a:cs typeface="Courier New"/>
              </a:rPr>
              <a:t>y</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轴于点</a:t>
            </a:r>
            <a:r>
              <a:rPr lang="en-US" altLang="zh-CN" sz="2800" i="1" kern="100" dirty="0">
                <a:latin typeface="Times New Roman"/>
                <a:ea typeface="华文细黑"/>
                <a:cs typeface="Courier New"/>
              </a:rPr>
              <a:t>N</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，过点</a:t>
            </a:r>
            <a:r>
              <a:rPr lang="en-US" altLang="zh-CN" sz="2800" i="1" kern="100" dirty="0">
                <a:latin typeface="Times New Roman"/>
                <a:ea typeface="华文细黑"/>
                <a:cs typeface="Courier New"/>
              </a:rPr>
              <a:t>A</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作</a:t>
            </a:r>
            <a:r>
              <a:rPr lang="en-US" altLang="zh-CN" sz="2800" i="1" kern="100" dirty="0">
                <a:latin typeface="Times New Roman"/>
                <a:ea typeface="华文细黑"/>
                <a:cs typeface="Courier New"/>
              </a:rPr>
              <a:t>A</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M</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O</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y</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，交</a:t>
            </a:r>
            <a:r>
              <a:rPr lang="en-US" altLang="zh-CN" sz="2800" i="1" kern="100" dirty="0">
                <a:latin typeface="Times New Roman"/>
                <a:ea typeface="华文细黑"/>
                <a:cs typeface="Courier New"/>
              </a:rPr>
              <a:t>x</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轴于点</a:t>
            </a:r>
            <a:r>
              <a:rPr lang="en-US" altLang="zh-CN" sz="2800" i="1" kern="100" dirty="0">
                <a:latin typeface="Times New Roman"/>
                <a:ea typeface="华文细黑"/>
                <a:cs typeface="Courier New"/>
              </a:rPr>
              <a:t>M</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a:t>
            </a:r>
            <a:endParaRPr lang="zh-CN" altLang="zh-CN" sz="2800" kern="100" dirty="0">
              <a:effectLst/>
              <a:latin typeface="宋体"/>
              <a:cs typeface="Courier New"/>
            </a:endParaRPr>
          </a:p>
        </p:txBody>
      </p:sp>
      <p:sp>
        <p:nvSpPr>
          <p:cNvPr id="10" name="圆角矩形 9">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1" name="圆角矩形 10">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解后反思</a:t>
            </a:r>
          </a:p>
        </p:txBody>
      </p:sp>
      <p:pic>
        <p:nvPicPr>
          <p:cNvPr id="12" name="图片 11" descr="F:\2016赵瑊\同步\数学\创新 人A必修2\word\RJ1-123.TIF"/>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037126" y="3050704"/>
            <a:ext cx="6120680" cy="3475474"/>
          </a:xfrm>
          <a:prstGeom prst="rect">
            <a:avLst/>
          </a:prstGeom>
          <a:noFill/>
          <a:ln>
            <a:noFill/>
          </a:ln>
        </p:spPr>
      </p:pic>
    </p:spTree>
    <p:extLst>
      <p:ext uri="{BB962C8B-B14F-4D97-AF65-F5344CB8AC3E}">
        <p14:creationId xmlns:p14="http://schemas.microsoft.com/office/powerpoint/2010/main" val="35314874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750"/>
                                        <p:tgtEl>
                                          <p:spTgt spid="9">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Effect transition="in" filter="blinds(horizontal)">
                                      <p:cBhvr>
                                        <p:cTn id="11" dur="750"/>
                                        <p:tgtEl>
                                          <p:spTgt spid="9">
                                            <p:txEl>
                                              <p:pRg st="1" end="1"/>
                                            </p:txEl>
                                          </p:spTgt>
                                        </p:tgtEl>
                                      </p:cBhvr>
                                    </p:animEffect>
                                  </p:childTnLst>
                                </p:cTn>
                              </p:par>
                              <p:par>
                                <p:cTn id="12" presetID="3" presetClass="entr" presetSubtype="10"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linds(horizontal)">
                                      <p:cBhvr>
                                        <p:cTn id="14"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矩形 8"/>
          <p:cNvSpPr/>
          <p:nvPr/>
        </p:nvSpPr>
        <p:spPr>
          <a:xfrm>
            <a:off x="382191" y="117426"/>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则在</a:t>
            </a:r>
            <a:r>
              <a:rPr lang="en-US" altLang="zh-CN" sz="2800" kern="100" dirty="0" err="1">
                <a:latin typeface="Times New Roman"/>
                <a:ea typeface="华文细黑"/>
                <a:cs typeface="Courier New"/>
              </a:rPr>
              <a:t>Rt</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O</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M</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a:t>
            </a:r>
            <a:endParaRPr lang="zh-CN" altLang="zh-CN" sz="280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013567737"/>
              </p:ext>
            </p:extLst>
          </p:nvPr>
        </p:nvGraphicFramePr>
        <p:xfrm>
          <a:off x="516682" y="971997"/>
          <a:ext cx="8124825" cy="1133475"/>
        </p:xfrm>
        <a:graphic>
          <a:graphicData uri="http://schemas.openxmlformats.org/presentationml/2006/ole">
            <mc:AlternateContent xmlns:mc="http://schemas.openxmlformats.org/markup-compatibility/2006">
              <mc:Choice xmlns:v="urn:schemas-microsoft-com:vml" Requires="v">
                <p:oleObj spid="_x0000_s116036" name="文档" r:id="rId4" imgW="8131972" imgH="1133610" progId="Word.Document.12">
                  <p:embed/>
                </p:oleObj>
              </mc:Choice>
              <mc:Fallback>
                <p:oleObj name="文档" r:id="rId4" imgW="8131972" imgH="1133610" progId="Word.Document.12">
                  <p:embed/>
                  <p:pic>
                    <p:nvPicPr>
                      <p:cNvPr id="0" name=""/>
                      <p:cNvPicPr/>
                      <p:nvPr/>
                    </p:nvPicPr>
                    <p:blipFill>
                      <a:blip r:embed="rId5"/>
                      <a:stretch>
                        <a:fillRect/>
                      </a:stretch>
                    </p:blipFill>
                    <p:spPr>
                      <a:xfrm>
                        <a:off x="516682" y="971997"/>
                        <a:ext cx="8124825" cy="1133475"/>
                      </a:xfrm>
                      <a:prstGeom prst="rect">
                        <a:avLst/>
                      </a:prstGeom>
                    </p:spPr>
                  </p:pic>
                </p:oleObj>
              </mc:Fallback>
            </mc:AlternateContent>
          </a:graphicData>
        </a:graphic>
      </p:graphicFrame>
      <p:sp>
        <p:nvSpPr>
          <p:cNvPr id="10" name="圆角矩形 9">
            <a:hlinkClick r:id="rId6"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解后反思</a:t>
            </a:r>
          </a:p>
        </p:txBody>
      </p:sp>
      <p:graphicFrame>
        <p:nvGraphicFramePr>
          <p:cNvPr id="7" name="对象 6"/>
          <p:cNvGraphicFramePr>
            <a:graphicFrameLocks noChangeAspect="1"/>
          </p:cNvGraphicFramePr>
          <p:nvPr>
            <p:extLst>
              <p:ext uri="{D42A27DB-BD31-4B8C-83A1-F6EECF244321}">
                <p14:modId xmlns:p14="http://schemas.microsoft.com/office/powerpoint/2010/main" val="1833292420"/>
              </p:ext>
            </p:extLst>
          </p:nvPr>
        </p:nvGraphicFramePr>
        <p:xfrm>
          <a:off x="514350" y="1944241"/>
          <a:ext cx="10944225" cy="1123950"/>
        </p:xfrm>
        <a:graphic>
          <a:graphicData uri="http://schemas.openxmlformats.org/presentationml/2006/ole">
            <mc:AlternateContent xmlns:mc="http://schemas.openxmlformats.org/markup-compatibility/2006">
              <mc:Choice xmlns:v="urn:schemas-microsoft-com:vml" Requires="v">
                <p:oleObj spid="_x0000_s116037" name="文档" r:id="rId8" imgW="10946130" imgH="1134905" progId="Word.Document.12">
                  <p:embed/>
                </p:oleObj>
              </mc:Choice>
              <mc:Fallback>
                <p:oleObj name="文档" r:id="rId8" imgW="10946130" imgH="1134905" progId="Word.Document.12">
                  <p:embed/>
                  <p:pic>
                    <p:nvPicPr>
                      <p:cNvPr id="0" name=""/>
                      <p:cNvPicPr/>
                      <p:nvPr/>
                    </p:nvPicPr>
                    <p:blipFill>
                      <a:blip r:embed="rId9"/>
                      <a:stretch>
                        <a:fillRect/>
                      </a:stretch>
                    </p:blipFill>
                    <p:spPr>
                      <a:xfrm>
                        <a:off x="514350" y="1944241"/>
                        <a:ext cx="10944225" cy="1123950"/>
                      </a:xfrm>
                      <a:prstGeom prst="rect">
                        <a:avLst/>
                      </a:prstGeom>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3264764030"/>
              </p:ext>
            </p:extLst>
          </p:nvPr>
        </p:nvGraphicFramePr>
        <p:xfrm>
          <a:off x="514350" y="2950096"/>
          <a:ext cx="11210925" cy="1847850"/>
        </p:xfrm>
        <a:graphic>
          <a:graphicData uri="http://schemas.openxmlformats.org/presentationml/2006/ole">
            <mc:AlternateContent xmlns:mc="http://schemas.openxmlformats.org/markup-compatibility/2006">
              <mc:Choice xmlns:v="urn:schemas-microsoft-com:vml" Requires="v">
                <p:oleObj spid="_x0000_s116038" name="文档" r:id="rId11" imgW="11212766" imgH="1853774" progId="Word.Document.12">
                  <p:embed/>
                </p:oleObj>
              </mc:Choice>
              <mc:Fallback>
                <p:oleObj name="文档" r:id="rId11" imgW="11212766" imgH="1853774" progId="Word.Document.12">
                  <p:embed/>
                  <p:pic>
                    <p:nvPicPr>
                      <p:cNvPr id="0" name=""/>
                      <p:cNvPicPr/>
                      <p:nvPr/>
                    </p:nvPicPr>
                    <p:blipFill>
                      <a:blip r:embed="rId12"/>
                      <a:stretch>
                        <a:fillRect/>
                      </a:stretch>
                    </p:blipFill>
                    <p:spPr>
                      <a:xfrm>
                        <a:off x="514350" y="2950096"/>
                        <a:ext cx="11210925" cy="1847850"/>
                      </a:xfrm>
                      <a:prstGeom prst="rect">
                        <a:avLst/>
                      </a:prstGeom>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1620487064"/>
              </p:ext>
            </p:extLst>
          </p:nvPr>
        </p:nvGraphicFramePr>
        <p:xfrm>
          <a:off x="514350" y="4754116"/>
          <a:ext cx="10944225" cy="1133475"/>
        </p:xfrm>
        <a:graphic>
          <a:graphicData uri="http://schemas.openxmlformats.org/presentationml/2006/ole">
            <mc:AlternateContent xmlns:mc="http://schemas.openxmlformats.org/markup-compatibility/2006">
              <mc:Choice xmlns:v="urn:schemas-microsoft-com:vml" Requires="v">
                <p:oleObj spid="_x0000_s116039" name="文档" r:id="rId14" imgW="10946130" imgH="1136707" progId="Word.Document.12">
                  <p:embed/>
                </p:oleObj>
              </mc:Choice>
              <mc:Fallback>
                <p:oleObj name="文档" r:id="rId14" imgW="10946130" imgH="1136707" progId="Word.Document.12">
                  <p:embed/>
                  <p:pic>
                    <p:nvPicPr>
                      <p:cNvPr id="0" name=""/>
                      <p:cNvPicPr/>
                      <p:nvPr/>
                    </p:nvPicPr>
                    <p:blipFill>
                      <a:blip r:embed="rId15"/>
                      <a:stretch>
                        <a:fillRect/>
                      </a:stretch>
                    </p:blipFill>
                    <p:spPr>
                      <a:xfrm>
                        <a:off x="514350" y="4754116"/>
                        <a:ext cx="10944225" cy="1133475"/>
                      </a:xfrm>
                      <a:prstGeom prst="rect">
                        <a:avLst/>
                      </a:prstGeom>
                    </p:spPr>
                  </p:pic>
                </p:oleObj>
              </mc:Fallback>
            </mc:AlternateContent>
          </a:graphicData>
        </a:graphic>
      </p:graphicFrame>
      <p:sp>
        <p:nvSpPr>
          <p:cNvPr id="13" name="矩形 12"/>
          <p:cNvSpPr/>
          <p:nvPr/>
        </p:nvSpPr>
        <p:spPr>
          <a:xfrm>
            <a:off x="382191" y="5715000"/>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答案　</a:t>
            </a:r>
            <a:r>
              <a:rPr lang="en-US" altLang="zh-CN" sz="2800" b="1" kern="100" dirty="0">
                <a:solidFill>
                  <a:srgbClr val="C00000"/>
                </a:solidFill>
                <a:latin typeface="Times New Roman"/>
                <a:ea typeface="华文细黑"/>
                <a:cs typeface="Courier New"/>
              </a:rPr>
              <a:t>C</a:t>
            </a:r>
            <a:endParaRPr lang="zh-CN" altLang="zh-CN" sz="2800" b="1" kern="100" dirty="0">
              <a:solidFill>
                <a:srgbClr val="C00000"/>
              </a:solidFill>
              <a:effectLst/>
              <a:latin typeface="宋体"/>
              <a:cs typeface="Courier New"/>
            </a:endParaRPr>
          </a:p>
        </p:txBody>
      </p:sp>
    </p:spTree>
    <p:extLst>
      <p:ext uri="{BB962C8B-B14F-4D97-AF65-F5344CB8AC3E}">
        <p14:creationId xmlns:p14="http://schemas.microsoft.com/office/powerpoint/2010/main" val="39746950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750"/>
                                        <p:tgtEl>
                                          <p:spTgt spid="9"/>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750"/>
                                        <p:tgtEl>
                                          <p:spTgt spid="2"/>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750"/>
                                        <p:tgtEl>
                                          <p:spTgt spid="7"/>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750"/>
                                        <p:tgtEl>
                                          <p:spTgt spid="8"/>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blinds(horizontal)">
                                      <p:cBhvr>
                                        <p:cTn id="23" dur="750"/>
                                        <p:tgtEl>
                                          <p:spTgt spid="12"/>
                                        </p:tgtEl>
                                      </p:cBhvr>
                                    </p:animEffect>
                                  </p:childTnLst>
                                </p:cTn>
                              </p:par>
                            </p:childTnLst>
                          </p:cTn>
                        </p:par>
                        <p:par>
                          <p:cTn id="24" fill="hold">
                            <p:stCondLst>
                              <p:cond delay="3750"/>
                            </p:stCondLst>
                            <p:childTnLst>
                              <p:par>
                                <p:cTn id="25" presetID="3" presetClass="entr" presetSubtype="1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矩形 11"/>
          <p:cNvSpPr/>
          <p:nvPr/>
        </p:nvSpPr>
        <p:spPr>
          <a:xfrm>
            <a:off x="2095" y="1476053"/>
            <a:ext cx="12190413" cy="3672184"/>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pSp>
        <p:nvGrpSpPr>
          <p:cNvPr id="6" name="组合 5"/>
          <p:cNvGrpSpPr/>
          <p:nvPr/>
        </p:nvGrpSpPr>
        <p:grpSpPr>
          <a:xfrm>
            <a:off x="9839622" y="-26590"/>
            <a:ext cx="2251335" cy="880109"/>
            <a:chOff x="11613" y="920823"/>
            <a:chExt cx="1717743" cy="733424"/>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157834" y="991413"/>
              <a:ext cx="1315048" cy="461665"/>
            </a:xfrm>
            <a:prstGeom prst="rect">
              <a:avLst/>
            </a:prstGeom>
            <a:noFill/>
          </p:spPr>
          <p:txBody>
            <a:bodyPr wrap="none" rtlCol="0">
              <a:spAutoFit/>
            </a:bodyPr>
            <a:lstStyle/>
            <a:p>
              <a:r>
                <a:rPr lang="zh-CN" altLang="en-US" sz="3000" dirty="0">
                  <a:solidFill>
                    <a:schemeClr val="bg1"/>
                  </a:solidFill>
                  <a:latin typeface="黑体" panose="02010600030101010101" pitchFamily="2" charset="-122"/>
                  <a:ea typeface="黑体" panose="02010600030101010101" pitchFamily="2" charset="-122"/>
                </a:rPr>
                <a:t>解后反思</a:t>
              </a:r>
            </a:p>
          </p:txBody>
        </p:sp>
      </p:grpSp>
      <p:sp>
        <p:nvSpPr>
          <p:cNvPr id="10" name="矩形 9"/>
          <p:cNvSpPr/>
          <p:nvPr/>
        </p:nvSpPr>
        <p:spPr>
          <a:xfrm>
            <a:off x="425624" y="1700982"/>
            <a:ext cx="11305256" cy="30100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在原来实际图形中的高线，在直观图中变为与水平直线成</a:t>
            </a:r>
            <a:r>
              <a:rPr lang="en-US" altLang="zh-CN" sz="2800" kern="100" dirty="0">
                <a:latin typeface="Times New Roman"/>
                <a:ea typeface="华文细黑"/>
                <a:cs typeface="Courier New"/>
              </a:rPr>
              <a:t>45°</a:t>
            </a:r>
            <a:r>
              <a:rPr lang="zh-CN" altLang="zh-CN" sz="2800" kern="100" dirty="0">
                <a:latin typeface="Times New Roman"/>
                <a:ea typeface="华文细黑"/>
                <a:cs typeface="Times New Roman"/>
              </a:rPr>
              <a:t>角，且长度为原来的一半的线段，以此为据来求出直观图中的高线即可</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关于直观图面积的一个结论：若设原平面图形的面积为</a:t>
            </a:r>
            <a:r>
              <a:rPr lang="en-US" altLang="zh-CN" sz="2800" i="1" kern="100" dirty="0">
                <a:latin typeface="Times New Roman"/>
                <a:ea typeface="华文细黑"/>
                <a:cs typeface="Courier New"/>
              </a:rPr>
              <a:t>S</a:t>
            </a:r>
            <a:r>
              <a:rPr lang="zh-CN" altLang="zh-CN" sz="2800" kern="100" dirty="0">
                <a:latin typeface="Times New Roman"/>
                <a:ea typeface="华文细黑"/>
                <a:cs typeface="Times New Roman"/>
              </a:rPr>
              <a:t>，则其</a:t>
            </a:r>
            <a:r>
              <a:rPr lang="zh-CN" altLang="zh-CN" sz="2800" kern="100" dirty="0" smtClean="0">
                <a:latin typeface="Times New Roman"/>
                <a:ea typeface="华文细黑"/>
                <a:cs typeface="Times New Roman"/>
              </a:rPr>
              <a:t>直观</a:t>
            </a:r>
            <a:endParaRPr lang="en-US" altLang="zh-CN" sz="2800" kern="100" dirty="0" smtClean="0">
              <a:latin typeface="Times New Roman"/>
              <a:ea typeface="华文细黑"/>
              <a:cs typeface="Times New Roman"/>
            </a:endParaRPr>
          </a:p>
          <a:p>
            <a:pPr algn="just">
              <a:lnSpc>
                <a:spcPct val="70000"/>
              </a:lnSpc>
              <a:spcAft>
                <a:spcPts val="0"/>
              </a:spcAft>
              <a:tabLst>
                <a:tab pos="2070735" algn="l"/>
              </a:tabLst>
            </a:pPr>
            <a:endParaRPr lang="en-US" altLang="zh-CN" sz="2800" kern="100" dirty="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图</a:t>
            </a:r>
            <a:r>
              <a:rPr lang="zh-CN" altLang="zh-CN" sz="2800" kern="100" dirty="0">
                <a:latin typeface="Times New Roman"/>
                <a:ea typeface="华文细黑"/>
                <a:cs typeface="Times New Roman"/>
              </a:rPr>
              <a:t>的面积为</a:t>
            </a:r>
            <a:r>
              <a:rPr lang="en-US" altLang="zh-CN" sz="2800" i="1" kern="100" dirty="0">
                <a:latin typeface="Times New Roman"/>
                <a:ea typeface="华文细黑"/>
                <a:cs typeface="Courier New"/>
              </a:rPr>
              <a:t>S</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en-US" altLang="zh-CN" sz="2800" i="1" kern="100" dirty="0" smtClean="0">
                <a:latin typeface="Times New Roman"/>
                <a:ea typeface="华文细黑"/>
                <a:cs typeface="Courier New"/>
              </a:rPr>
              <a:t>S</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930973860"/>
              </p:ext>
            </p:extLst>
          </p:nvPr>
        </p:nvGraphicFramePr>
        <p:xfrm>
          <a:off x="3180333" y="3865413"/>
          <a:ext cx="673100" cy="1057275"/>
        </p:xfrm>
        <a:graphic>
          <a:graphicData uri="http://schemas.openxmlformats.org/presentationml/2006/ole">
            <mc:AlternateContent xmlns:mc="http://schemas.openxmlformats.org/markup-compatibility/2006">
              <mc:Choice xmlns:v="urn:schemas-microsoft-com:vml" Requires="v">
                <p:oleObj spid="_x0000_s116814" name="文档" r:id="rId5" imgW="673610" imgH="1056998" progId="Word.Document.12">
                  <p:embed/>
                </p:oleObj>
              </mc:Choice>
              <mc:Fallback>
                <p:oleObj name="文档" r:id="rId5" imgW="673610" imgH="1056998" progId="Word.Document.12">
                  <p:embed/>
                  <p:pic>
                    <p:nvPicPr>
                      <p:cNvPr id="0" name=""/>
                      <p:cNvPicPr/>
                      <p:nvPr/>
                    </p:nvPicPr>
                    <p:blipFill>
                      <a:blip r:embed="rId6"/>
                      <a:stretch>
                        <a:fillRect/>
                      </a:stretch>
                    </p:blipFill>
                    <p:spPr>
                      <a:xfrm>
                        <a:off x="3180333" y="3865413"/>
                        <a:ext cx="673100" cy="1057275"/>
                      </a:xfrm>
                      <a:prstGeom prst="rect">
                        <a:avLst/>
                      </a:prstGeom>
                    </p:spPr>
                  </p:pic>
                </p:oleObj>
              </mc:Fallback>
            </mc:AlternateContent>
          </a:graphicData>
        </a:graphic>
      </p:graphicFrame>
    </p:spTree>
    <p:extLst>
      <p:ext uri="{BB962C8B-B14F-4D97-AF65-F5344CB8AC3E}">
        <p14:creationId xmlns:p14="http://schemas.microsoft.com/office/powerpoint/2010/main" val="16732265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2" action="ppaction://hlinksldjump"/>
          </p:cNvPr>
          <p:cNvSpPr/>
          <p:nvPr/>
        </p:nvSpPr>
        <p:spPr>
          <a:xfrm>
            <a:off x="10052544"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1" name="圆角矩形 10">
            <a:hlinkClick r:id="rId3" action="ppaction://hlinksldjump"/>
          </p:cNvPr>
          <p:cNvSpPr/>
          <p:nvPr/>
        </p:nvSpPr>
        <p:spPr>
          <a:xfrm>
            <a:off x="8703442"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解后反思</a:t>
            </a:r>
          </a:p>
        </p:txBody>
      </p:sp>
      <p:sp>
        <p:nvSpPr>
          <p:cNvPr id="9" name="矩形 8"/>
          <p:cNvSpPr/>
          <p:nvPr/>
        </p:nvSpPr>
        <p:spPr>
          <a:xfrm>
            <a:off x="382191" y="943735"/>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5</a:t>
            </a:r>
            <a:r>
              <a:rPr lang="zh-CN" altLang="zh-CN" sz="2800" kern="100" dirty="0">
                <a:latin typeface="Times New Roman"/>
                <a:ea typeface="华文细黑"/>
                <a:cs typeface="Times New Roman"/>
              </a:rPr>
              <a:t>　画出如图所示的四边形</a:t>
            </a:r>
            <a:r>
              <a:rPr lang="en-US" altLang="zh-CN" sz="2800" i="1" kern="100" dirty="0" err="1">
                <a:latin typeface="Times New Roman"/>
                <a:ea typeface="华文细黑"/>
                <a:cs typeface="Courier New"/>
              </a:rPr>
              <a:t>OABC</a:t>
            </a:r>
            <a:r>
              <a:rPr lang="zh-CN" altLang="zh-CN" sz="2800" kern="100" dirty="0">
                <a:latin typeface="Times New Roman"/>
                <a:ea typeface="华文细黑"/>
                <a:cs typeface="Times New Roman"/>
              </a:rPr>
              <a:t>的直观图，其中</a:t>
            </a:r>
            <a:r>
              <a:rPr lang="en-US" altLang="zh-CN" sz="2800" i="1" kern="100" dirty="0">
                <a:latin typeface="Times New Roman"/>
                <a:ea typeface="华文细黑"/>
                <a:cs typeface="Courier New"/>
              </a:rPr>
              <a:t>OC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AD</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OD</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OB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endParaRPr lang="zh-CN" altLang="zh-CN" sz="2800" kern="100" dirty="0">
              <a:effectLst/>
              <a:latin typeface="宋体"/>
              <a:cs typeface="Courier New"/>
            </a:endParaRPr>
          </a:p>
        </p:txBody>
      </p:sp>
      <p:sp>
        <p:nvSpPr>
          <p:cNvPr id="21" name="圆角矩形 20">
            <a:hlinkClick r:id="rId4"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17" name="矩形 16"/>
          <p:cNvSpPr/>
          <p:nvPr/>
        </p:nvSpPr>
        <p:spPr>
          <a:xfrm>
            <a:off x="-802" y="261442"/>
            <a:ext cx="1703343" cy="57606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848637" y="157160"/>
            <a:ext cx="10645756" cy="693307"/>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微软雅黑" pitchFamily="34" charset="-122"/>
                <a:ea typeface="微软雅黑" pitchFamily="34" charset="-122"/>
                <a:cs typeface="Times New Roman"/>
              </a:rPr>
              <a:t>用斜二测画法画出所给图形的直观图</a:t>
            </a:r>
            <a:endParaRPr lang="zh-CN" altLang="zh-CN" sz="1050" b="1" kern="100" dirty="0">
              <a:solidFill>
                <a:srgbClr val="0000FF"/>
              </a:solidFill>
              <a:effectLst/>
              <a:latin typeface="微软雅黑" pitchFamily="34" charset="-122"/>
              <a:ea typeface="微软雅黑" pitchFamily="34" charset="-122"/>
              <a:cs typeface="Courier New"/>
            </a:endParaRPr>
          </a:p>
        </p:txBody>
      </p:sp>
      <p:sp>
        <p:nvSpPr>
          <p:cNvPr id="19" name="矩形 18"/>
          <p:cNvSpPr/>
          <p:nvPr/>
        </p:nvSpPr>
        <p:spPr>
          <a:xfrm>
            <a:off x="118542" y="261442"/>
            <a:ext cx="1584000" cy="539507"/>
          </a:xfrm>
          <a:prstGeom prst="rect">
            <a:avLst/>
          </a:prstGeom>
        </p:spPr>
        <p:txBody>
          <a:bodyPr wrap="square">
            <a:spAutoFit/>
          </a:bodyPr>
          <a:lstStyle/>
          <a:p>
            <a:pPr>
              <a:lnSpc>
                <a:spcPct val="135000"/>
              </a:lnSpc>
              <a:spcBef>
                <a:spcPts val="400"/>
              </a:spcBef>
            </a:pPr>
            <a:r>
              <a:rPr lang="zh-CN" altLang="en-US" sz="2400" b="1" dirty="0" smtClean="0">
                <a:solidFill>
                  <a:schemeClr val="accent6">
                    <a:lumMod val="75000"/>
                  </a:schemeClr>
                </a:solidFill>
                <a:latin typeface="微软雅黑" pitchFamily="34" charset="-122"/>
                <a:ea typeface="微软雅黑" pitchFamily="34" charset="-122"/>
              </a:rPr>
              <a:t>解题技巧</a:t>
            </a:r>
            <a:endParaRPr lang="zh-CN" altLang="en-US" sz="2400" dirty="0">
              <a:solidFill>
                <a:schemeClr val="accent6">
                  <a:lumMod val="75000"/>
                </a:schemeClr>
              </a:solidFill>
              <a:latin typeface="微软雅黑" pitchFamily="34" charset="-122"/>
              <a:ea typeface="微软雅黑" pitchFamily="34" charset="-122"/>
            </a:endParaRPr>
          </a:p>
        </p:txBody>
      </p:sp>
      <p:pic>
        <p:nvPicPr>
          <p:cNvPr id="12" name="图片 11" descr="F:\2016赵瑊\同步\数学\创新 人A必修2\word\RJ1-124.TIF"/>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51987" y="2303594"/>
            <a:ext cx="3672408" cy="3646480"/>
          </a:xfrm>
          <a:prstGeom prst="rect">
            <a:avLst/>
          </a:prstGeom>
          <a:noFill/>
          <a:ln>
            <a:noFill/>
          </a:ln>
        </p:spPr>
      </p:pic>
    </p:spTree>
    <p:extLst>
      <p:ext uri="{BB962C8B-B14F-4D97-AF65-F5344CB8AC3E}">
        <p14:creationId xmlns:p14="http://schemas.microsoft.com/office/powerpoint/2010/main" val="16236055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 name="矩形 15"/>
          <p:cNvSpPr/>
          <p:nvPr/>
        </p:nvSpPr>
        <p:spPr>
          <a:xfrm>
            <a:off x="262557" y="3232820"/>
            <a:ext cx="7848000" cy="327292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作</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C</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O</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45°</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O</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O</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D</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O</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C</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，过点</a:t>
            </a:r>
            <a:r>
              <a:rPr lang="en-US" altLang="zh-CN" sz="2800" i="1" kern="100" dirty="0">
                <a:latin typeface="Times New Roman"/>
                <a:ea typeface="华文细黑"/>
                <a:cs typeface="Courier New"/>
              </a:rPr>
              <a:t>D</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作</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D</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135°</a:t>
            </a:r>
            <a:r>
              <a:rPr lang="zh-CN" altLang="zh-CN" sz="2800" kern="100" dirty="0">
                <a:latin typeface="Times New Roman"/>
                <a:ea typeface="华文细黑"/>
                <a:cs typeface="Times New Roman"/>
              </a:rPr>
              <a:t>，使</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D</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，顺次连接</a:t>
            </a:r>
            <a:r>
              <a:rPr lang="en-US" altLang="zh-CN" sz="2800" i="1" kern="100" dirty="0" err="1">
                <a:latin typeface="Times New Roman"/>
                <a:ea typeface="华文细黑"/>
                <a:cs typeface="Courier New"/>
              </a:rPr>
              <a:t>O</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C</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，所得四边形</a:t>
            </a:r>
            <a:r>
              <a:rPr lang="en-US" altLang="zh-CN" sz="2800" i="1" kern="100" dirty="0" err="1">
                <a:latin typeface="Times New Roman"/>
                <a:ea typeface="华文细黑"/>
                <a:cs typeface="Courier New"/>
              </a:rPr>
              <a:t>O</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C</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即为四边形</a:t>
            </a:r>
            <a:r>
              <a:rPr lang="en-US" altLang="zh-CN" sz="2800" i="1" kern="100" dirty="0" err="1">
                <a:latin typeface="Times New Roman"/>
                <a:ea typeface="华文细黑"/>
                <a:cs typeface="Courier New"/>
              </a:rPr>
              <a:t>OABC</a:t>
            </a:r>
            <a:r>
              <a:rPr lang="zh-CN" altLang="zh-CN" sz="2800" kern="100" dirty="0">
                <a:latin typeface="Times New Roman"/>
                <a:ea typeface="华文细黑"/>
                <a:cs typeface="Times New Roman"/>
              </a:rPr>
              <a:t>的直观图</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如图</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所示</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矩形 8"/>
          <p:cNvSpPr/>
          <p:nvPr/>
        </p:nvSpPr>
        <p:spPr>
          <a:xfrm>
            <a:off x="262557" y="1985"/>
            <a:ext cx="7848000" cy="335474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分析</a:t>
            </a:r>
            <a:r>
              <a:rPr lang="zh-CN" altLang="zh-CN" sz="2800" kern="100" dirty="0">
                <a:latin typeface="Times New Roman"/>
                <a:ea typeface="华文细黑"/>
                <a:cs typeface="Times New Roman"/>
              </a:rPr>
              <a:t>　</a:t>
            </a:r>
            <a:r>
              <a:rPr lang="zh-CN" altLang="zh-CN" sz="2800" kern="100" spc="-130" dirty="0">
                <a:latin typeface="Times New Roman"/>
                <a:ea typeface="华文细黑"/>
                <a:cs typeface="Times New Roman"/>
              </a:rPr>
              <a:t>根据已知条件可得</a:t>
            </a:r>
            <a:r>
              <a:rPr lang="en-US" altLang="zh-CN" sz="2800" i="1" kern="100" spc="-130" dirty="0" err="1">
                <a:latin typeface="Times New Roman"/>
                <a:ea typeface="华文细黑"/>
                <a:cs typeface="Courier New"/>
              </a:rPr>
              <a:t>OC</a:t>
            </a:r>
            <a:r>
              <a:rPr lang="en-US" altLang="zh-CN" sz="2800" kern="100" spc="-130" dirty="0" err="1">
                <a:latin typeface="宋体"/>
                <a:ea typeface="华文细黑"/>
                <a:cs typeface="Times New Roman"/>
              </a:rPr>
              <a:t>⊥</a:t>
            </a:r>
            <a:r>
              <a:rPr lang="en-US" altLang="zh-CN" sz="2800" i="1" kern="100" spc="-130" dirty="0" err="1">
                <a:latin typeface="Times New Roman"/>
                <a:ea typeface="华文细黑"/>
                <a:cs typeface="Courier New"/>
              </a:rPr>
              <a:t>OB</a:t>
            </a:r>
            <a:r>
              <a:rPr lang="zh-CN" altLang="zh-CN" sz="2800" kern="100" spc="-500" dirty="0">
                <a:latin typeface="Times New Roman"/>
                <a:ea typeface="华文细黑"/>
                <a:cs typeface="Times New Roman"/>
              </a:rPr>
              <a:t>，</a:t>
            </a:r>
            <a:r>
              <a:rPr lang="en-US" altLang="zh-CN" sz="2800" i="1" kern="100" spc="-130" dirty="0" err="1">
                <a:latin typeface="Times New Roman"/>
                <a:ea typeface="华文细黑"/>
                <a:cs typeface="Courier New"/>
              </a:rPr>
              <a:t>AD</a:t>
            </a:r>
            <a:r>
              <a:rPr lang="en-US" altLang="zh-CN" sz="2800" kern="100" spc="-130" dirty="0" err="1">
                <a:latin typeface="宋体"/>
                <a:ea typeface="华文细黑"/>
                <a:cs typeface="Times New Roman"/>
              </a:rPr>
              <a:t>⊥</a:t>
            </a:r>
            <a:r>
              <a:rPr lang="en-US" altLang="zh-CN" sz="2800" i="1" kern="100" spc="-130" dirty="0" err="1">
                <a:latin typeface="Times New Roman"/>
                <a:ea typeface="华文细黑"/>
                <a:cs typeface="Courier New"/>
              </a:rPr>
              <a:t>OB</a:t>
            </a:r>
            <a:r>
              <a:rPr lang="zh-CN" altLang="zh-CN" sz="2800" kern="100" spc="-500" dirty="0">
                <a:latin typeface="Times New Roman"/>
                <a:ea typeface="华文细黑"/>
                <a:cs typeface="Times New Roman"/>
              </a:rPr>
              <a:t>，</a:t>
            </a:r>
            <a:r>
              <a:rPr lang="zh-CN" altLang="zh-CN" sz="2800" kern="100" spc="-130" dirty="0">
                <a:latin typeface="Times New Roman"/>
                <a:ea typeface="华文细黑"/>
                <a:cs typeface="Times New Roman"/>
              </a:rPr>
              <a:t>因此</a:t>
            </a:r>
            <a:r>
              <a:rPr lang="zh-CN" altLang="zh-CN" sz="2800" kern="100" spc="-100" dirty="0">
                <a:latin typeface="Times New Roman"/>
                <a:ea typeface="华文细黑"/>
                <a:cs typeface="Times New Roman"/>
              </a:rPr>
              <a:t>可以以点</a:t>
            </a:r>
            <a:r>
              <a:rPr lang="en-US" altLang="zh-CN" sz="2800" i="1" kern="100" spc="-100" dirty="0">
                <a:latin typeface="Times New Roman"/>
                <a:ea typeface="华文细黑"/>
                <a:cs typeface="Courier New"/>
              </a:rPr>
              <a:t>O</a:t>
            </a:r>
            <a:r>
              <a:rPr lang="zh-CN" altLang="zh-CN" sz="2800" kern="100" spc="-100" dirty="0">
                <a:latin typeface="Times New Roman"/>
                <a:ea typeface="华文细黑"/>
                <a:cs typeface="Times New Roman"/>
              </a:rPr>
              <a:t>为坐标原点建立平面直角坐标系，结合斜二测画法的规则，可以作出所给图形的直观图</a:t>
            </a:r>
            <a:r>
              <a:rPr lang="en-US" altLang="zh-CN" sz="2800" kern="100" spc="-100" dirty="0">
                <a:latin typeface="Times New Roman"/>
                <a:ea typeface="华文细黑"/>
                <a:cs typeface="Courier New"/>
              </a:rPr>
              <a:t>.</a:t>
            </a:r>
            <a:endParaRPr lang="zh-CN" altLang="zh-CN" sz="2800" kern="100" spc="-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以</a:t>
            </a:r>
            <a:r>
              <a:rPr lang="en-US" altLang="zh-CN" sz="2800" i="1" kern="100" dirty="0">
                <a:latin typeface="Times New Roman"/>
                <a:ea typeface="华文细黑"/>
                <a:cs typeface="Courier New"/>
              </a:rPr>
              <a:t>O</a:t>
            </a:r>
            <a:r>
              <a:rPr lang="zh-CN" altLang="zh-CN" sz="2800" kern="100" dirty="0">
                <a:latin typeface="Times New Roman"/>
                <a:ea typeface="华文细黑"/>
                <a:cs typeface="Times New Roman"/>
              </a:rPr>
              <a:t>为原点，</a:t>
            </a:r>
            <a:r>
              <a:rPr lang="en-US" altLang="zh-CN" sz="2800" i="1" kern="100" dirty="0">
                <a:latin typeface="Times New Roman"/>
                <a:ea typeface="华文细黑"/>
                <a:cs typeface="Courier New"/>
              </a:rPr>
              <a:t>OB</a:t>
            </a:r>
            <a:r>
              <a:rPr lang="zh-CN" altLang="zh-CN" sz="2800" kern="100" dirty="0">
                <a:latin typeface="Times New Roman"/>
                <a:ea typeface="华文细黑"/>
                <a:cs typeface="Times New Roman"/>
              </a:rPr>
              <a:t>所在直线为</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轴，</a:t>
            </a:r>
            <a:r>
              <a:rPr lang="en-US" altLang="zh-CN" sz="2800" i="1" kern="100" dirty="0">
                <a:latin typeface="Times New Roman"/>
                <a:ea typeface="华文细黑"/>
                <a:cs typeface="Courier New"/>
              </a:rPr>
              <a:t>OC</a:t>
            </a:r>
            <a:r>
              <a:rPr lang="zh-CN" altLang="zh-CN" sz="2800" kern="100" dirty="0">
                <a:latin typeface="Times New Roman"/>
                <a:ea typeface="华文细黑"/>
                <a:cs typeface="Times New Roman"/>
              </a:rPr>
              <a:t>所在直线为</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轴建立平面直角坐标系，如图</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所示</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3" name="圆角矩形 12">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解后反思</a:t>
            </a:r>
          </a:p>
        </p:txBody>
      </p:sp>
      <p:pic>
        <p:nvPicPr>
          <p:cNvPr id="14" name="图片 13" descr="F:\2016赵瑊\同步\数学\创新 人A必修2\word\RJ1-125.TIF"/>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65291" t="52581" r="1080"/>
          <a:stretch/>
        </p:blipFill>
        <p:spPr bwMode="auto">
          <a:xfrm>
            <a:off x="8622678" y="4322465"/>
            <a:ext cx="2857501" cy="2222316"/>
          </a:xfrm>
          <a:prstGeom prst="rect">
            <a:avLst/>
          </a:prstGeom>
          <a:noFill/>
          <a:ln>
            <a:noFill/>
          </a:ln>
        </p:spPr>
      </p:pic>
      <p:pic>
        <p:nvPicPr>
          <p:cNvPr id="15" name="图片 14" descr="F:\2016赵瑊\同步\数学\创新 人A必修2\word\RJ1-125.TIF"/>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1107" r="54726" b="19483"/>
          <a:stretch/>
        </p:blipFill>
        <p:spPr bwMode="auto">
          <a:xfrm>
            <a:off x="8175004" y="48902"/>
            <a:ext cx="3752850" cy="3773484"/>
          </a:xfrm>
          <a:prstGeom prst="rect">
            <a:avLst/>
          </a:prstGeom>
          <a:noFill/>
          <a:ln>
            <a:noFill/>
          </a:ln>
        </p:spPr>
      </p:pic>
      <p:pic>
        <p:nvPicPr>
          <p:cNvPr id="20" name="图片 19" descr="F:\2016赵瑊\同步\数学\创新 人A必修2\word\RJ1-125.TIF"/>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1107" t="89799" r="54726"/>
          <a:stretch/>
        </p:blipFill>
        <p:spPr bwMode="auto">
          <a:xfrm>
            <a:off x="8175004" y="3743781"/>
            <a:ext cx="3752850" cy="478101"/>
          </a:xfrm>
          <a:prstGeom prst="rect">
            <a:avLst/>
          </a:prstGeom>
          <a:noFill/>
          <a:ln>
            <a:noFill/>
          </a:ln>
        </p:spPr>
      </p:pic>
    </p:spTree>
    <p:extLst>
      <p:ext uri="{BB962C8B-B14F-4D97-AF65-F5344CB8AC3E}">
        <p14:creationId xmlns:p14="http://schemas.microsoft.com/office/powerpoint/2010/main" val="27021985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750"/>
                                        <p:tgtEl>
                                          <p:spTgt spid="9">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Effect transition="in" filter="blinds(horizontal)">
                                      <p:cBhvr>
                                        <p:cTn id="11" dur="750"/>
                                        <p:tgtEl>
                                          <p:spTgt spid="9">
                                            <p:txEl>
                                              <p:pRg st="1" end="1"/>
                                            </p:txEl>
                                          </p:spTgt>
                                        </p:tgtEl>
                                      </p:cBhvr>
                                    </p:animEffect>
                                  </p:childTnLst>
                                </p:cTn>
                              </p:par>
                              <p:par>
                                <p:cTn id="12" presetID="3" presetClass="entr" presetSubtype="10" fill="hold"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linds(horizontal)">
                                      <p:cBhvr>
                                        <p:cTn id="14" dur="750"/>
                                        <p:tgtEl>
                                          <p:spTgt spid="15"/>
                                        </p:tgtEl>
                                      </p:cBhvr>
                                    </p:animEffect>
                                  </p:childTnLst>
                                </p:cTn>
                              </p:par>
                              <p:par>
                                <p:cTn id="15" presetID="3" presetClass="entr" presetSubtype="10"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blinds(horizontal)">
                                      <p:cBhvr>
                                        <p:cTn id="17" dur="750"/>
                                        <p:tgtEl>
                                          <p:spTgt spid="20"/>
                                        </p:tgtEl>
                                      </p:cBhvr>
                                    </p:animEffect>
                                  </p:childTnLst>
                                </p:cTn>
                              </p:par>
                            </p:childTnLst>
                          </p:cTn>
                        </p:par>
                        <p:par>
                          <p:cTn id="18" fill="hold">
                            <p:stCondLst>
                              <p:cond delay="1500"/>
                            </p:stCondLst>
                            <p:childTnLst>
                              <p:par>
                                <p:cTn id="19" presetID="3" presetClass="entr" presetSubtype="10" fill="hold" nodeType="afterEffect">
                                  <p:stCondLst>
                                    <p:cond delay="0"/>
                                  </p:stCondLst>
                                  <p:childTnLst>
                                    <p:set>
                                      <p:cBhvr>
                                        <p:cTn id="20" dur="1" fill="hold">
                                          <p:stCondLst>
                                            <p:cond delay="0"/>
                                          </p:stCondLst>
                                        </p:cTn>
                                        <p:tgtEl>
                                          <p:spTgt spid="16">
                                            <p:txEl>
                                              <p:pRg st="0" end="0"/>
                                            </p:txEl>
                                          </p:spTgt>
                                        </p:tgtEl>
                                        <p:attrNameLst>
                                          <p:attrName>style.visibility</p:attrName>
                                        </p:attrNameLst>
                                      </p:cBhvr>
                                      <p:to>
                                        <p:strVal val="visible"/>
                                      </p:to>
                                    </p:set>
                                    <p:animEffect transition="in" filter="blinds(horizontal)">
                                      <p:cBhvr>
                                        <p:cTn id="21" dur="750"/>
                                        <p:tgtEl>
                                          <p:spTgt spid="16">
                                            <p:txEl>
                                              <p:pRg st="0" end="0"/>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blinds(horizontal)">
                                      <p:cBhvr>
                                        <p:cTn id="24"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3494683" y="2056065"/>
            <a:ext cx="514937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知识梳理               </a:t>
            </a:r>
            <a:r>
              <a:rPr lang="zh-CN" altLang="en-US" sz="2600" dirty="0" smtClean="0">
                <a:solidFill>
                  <a:schemeClr val="accent6">
                    <a:lumMod val="75000"/>
                  </a:schemeClr>
                </a:solidFill>
                <a:latin typeface="微软雅黑" pitchFamily="34" charset="-122"/>
                <a:ea typeface="微软雅黑" pitchFamily="34" charset="-122"/>
              </a:rPr>
              <a:t>自主学习</a:t>
            </a:r>
            <a:endParaRPr lang="zh-CN" altLang="en-US" sz="2600" dirty="0">
              <a:solidFill>
                <a:schemeClr val="accent6">
                  <a:lumMod val="75000"/>
                </a:schemeClr>
              </a:solidFill>
              <a:latin typeface="微软雅黑" pitchFamily="34" charset="-122"/>
              <a:ea typeface="微软雅黑" pitchFamily="34" charset="-122"/>
            </a:endParaRPr>
          </a:p>
        </p:txBody>
      </p:sp>
      <p:sp>
        <p:nvSpPr>
          <p:cNvPr id="5" name="TextBox 4">
            <a:hlinkClick r:id="rId3" action="ppaction://hlinksldjump"/>
          </p:cNvPr>
          <p:cNvSpPr txBox="1"/>
          <p:nvPr/>
        </p:nvSpPr>
        <p:spPr>
          <a:xfrm>
            <a:off x="3493392" y="3174285"/>
            <a:ext cx="515066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题型探究               </a:t>
            </a:r>
            <a:r>
              <a:rPr lang="zh-CN" altLang="en-US" sz="2600" dirty="0" smtClean="0">
                <a:solidFill>
                  <a:schemeClr val="accent6">
                    <a:lumMod val="75000"/>
                  </a:schemeClr>
                </a:solidFill>
                <a:latin typeface="微软雅黑" pitchFamily="34" charset="-122"/>
                <a:ea typeface="微软雅黑" pitchFamily="34" charset="-122"/>
              </a:rPr>
              <a:t>重点突破</a:t>
            </a:r>
            <a:endParaRPr lang="zh-CN" altLang="en-US" sz="2600" dirty="0">
              <a:solidFill>
                <a:schemeClr val="accent6">
                  <a:lumMod val="75000"/>
                </a:schemeClr>
              </a:solidFill>
              <a:latin typeface="微软雅黑" pitchFamily="34" charset="-122"/>
              <a:ea typeface="微软雅黑" pitchFamily="34" charset="-122"/>
            </a:endParaRPr>
          </a:p>
        </p:txBody>
      </p:sp>
      <p:sp>
        <p:nvSpPr>
          <p:cNvPr id="6" name="TextBox 5">
            <a:hlinkClick r:id="rId4" action="ppaction://hlinksldjump"/>
          </p:cNvPr>
          <p:cNvSpPr txBox="1"/>
          <p:nvPr/>
        </p:nvSpPr>
        <p:spPr>
          <a:xfrm>
            <a:off x="3494683" y="4297838"/>
            <a:ext cx="514937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当堂检测               </a:t>
            </a:r>
            <a:r>
              <a:rPr lang="zh-CN" altLang="en-US" sz="2600" dirty="0" smtClean="0">
                <a:solidFill>
                  <a:schemeClr val="accent6">
                    <a:lumMod val="75000"/>
                  </a:schemeClr>
                </a:solidFill>
                <a:latin typeface="微软雅黑" pitchFamily="34" charset="-122"/>
                <a:ea typeface="微软雅黑" pitchFamily="34" charset="-122"/>
              </a:rPr>
              <a:t>自查自纠</a:t>
            </a:r>
            <a:endParaRPr lang="zh-CN" altLang="en-US" sz="2600" dirty="0">
              <a:solidFill>
                <a:schemeClr val="accent6">
                  <a:lumMod val="75000"/>
                </a:schemeClr>
              </a:solidFill>
              <a:latin typeface="微软雅黑" pitchFamily="34" charset="-122"/>
              <a:ea typeface="微软雅黑" pitchFamily="34" charset="-122"/>
            </a:endParaRPr>
          </a:p>
        </p:txBody>
      </p:sp>
      <p:cxnSp>
        <p:nvCxnSpPr>
          <p:cNvPr id="11" name="直接连接符 10"/>
          <p:cNvCxnSpPr/>
          <p:nvPr/>
        </p:nvCxnSpPr>
        <p:spPr>
          <a:xfrm>
            <a:off x="3443857" y="2693023"/>
            <a:ext cx="5148000" cy="0"/>
          </a:xfrm>
          <a:prstGeom prst="line">
            <a:avLst/>
          </a:prstGeom>
        </p:spPr>
        <p:style>
          <a:lnRef idx="1">
            <a:schemeClr val="accent6"/>
          </a:lnRef>
          <a:fillRef idx="0">
            <a:schemeClr val="accent6"/>
          </a:fillRef>
          <a:effectRef idx="0">
            <a:schemeClr val="accent6"/>
          </a:effectRef>
          <a:fontRef idx="minor">
            <a:schemeClr val="tx1"/>
          </a:fontRef>
        </p:style>
      </p:cxnSp>
      <p:sp>
        <p:nvSpPr>
          <p:cNvPr id="8" name="矩形 7"/>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9" name="TextBox 8"/>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栏目索引</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3443857" y="3817493"/>
            <a:ext cx="5148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3443857" y="4941962"/>
            <a:ext cx="5148000"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矩形 11"/>
          <p:cNvSpPr/>
          <p:nvPr/>
        </p:nvSpPr>
        <p:spPr>
          <a:xfrm>
            <a:off x="2095" y="2133874"/>
            <a:ext cx="12190413" cy="2016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pSp>
        <p:nvGrpSpPr>
          <p:cNvPr id="6" name="组合 5"/>
          <p:cNvGrpSpPr/>
          <p:nvPr/>
        </p:nvGrpSpPr>
        <p:grpSpPr>
          <a:xfrm>
            <a:off x="9839622" y="-26590"/>
            <a:ext cx="2251335" cy="880109"/>
            <a:chOff x="11613" y="920823"/>
            <a:chExt cx="1717743"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157834" y="991413"/>
              <a:ext cx="1315048" cy="461665"/>
            </a:xfrm>
            <a:prstGeom prst="rect">
              <a:avLst/>
            </a:prstGeom>
            <a:noFill/>
          </p:spPr>
          <p:txBody>
            <a:bodyPr wrap="none" rtlCol="0">
              <a:spAutoFit/>
            </a:bodyPr>
            <a:lstStyle/>
            <a:p>
              <a:r>
                <a:rPr lang="zh-CN" altLang="en-US" sz="3000" dirty="0">
                  <a:solidFill>
                    <a:schemeClr val="bg1"/>
                  </a:solidFill>
                  <a:latin typeface="黑体" panose="02010600030101010101" pitchFamily="2" charset="-122"/>
                  <a:ea typeface="黑体" panose="02010600030101010101" pitchFamily="2" charset="-122"/>
                </a:rPr>
                <a:t>解后反思</a:t>
              </a:r>
            </a:p>
          </p:txBody>
        </p:sp>
      </p:grpSp>
      <p:sp>
        <p:nvSpPr>
          <p:cNvPr id="10" name="矩形 9"/>
          <p:cNvSpPr/>
          <p:nvPr/>
        </p:nvSpPr>
        <p:spPr>
          <a:xfrm>
            <a:off x="425624" y="2368328"/>
            <a:ext cx="11305256"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本题在确定点</a:t>
            </a:r>
            <a:r>
              <a:rPr lang="en-US" altLang="zh-CN" sz="2800" i="1" kern="100" dirty="0">
                <a:latin typeface="Times New Roman"/>
                <a:ea typeface="华文细黑"/>
                <a:cs typeface="Courier New"/>
              </a:rPr>
              <a:t>A</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和点</a:t>
            </a:r>
            <a:r>
              <a:rPr lang="en-US" altLang="zh-CN" sz="2800" i="1" kern="100" dirty="0">
                <a:latin typeface="Times New Roman"/>
                <a:ea typeface="华文细黑"/>
                <a:cs typeface="Courier New"/>
              </a:rPr>
              <a:t>C</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时容易出错</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牢固掌握斜二测画法的规则是处理此类问题的关键</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1" name="矩形 1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25830254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8" name="矩形 1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b="1" kern="0" dirty="0" smtClean="0">
                <a:solidFill>
                  <a:prstClr val="white"/>
                </a:solidFill>
                <a:latin typeface="微软雅黑" pitchFamily="34" charset="-122"/>
                <a:ea typeface="微软雅黑" pitchFamily="34" charset="-122"/>
              </a:rPr>
              <a:t>  当堂检测</a:t>
            </a:r>
            <a:endParaRPr lang="zh-CN" altLang="en-US" sz="4400" dirty="0">
              <a:latin typeface="微软雅黑" panose="020B0503020204020204" pitchFamily="34" charset="-122"/>
              <a:ea typeface="微软雅黑" panose="020B0503020204020204" pitchFamily="34" charset="-122"/>
            </a:endParaRPr>
          </a:p>
        </p:txBody>
      </p:sp>
      <p:sp>
        <p:nvSpPr>
          <p:cNvPr id="6"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0"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1"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2"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3"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4" name="矩形 13"/>
          <p:cNvSpPr/>
          <p:nvPr/>
        </p:nvSpPr>
        <p:spPr>
          <a:xfrm>
            <a:off x="382191" y="660927"/>
            <a:ext cx="11412000" cy="26265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用斜二测画法画水平放置的平面图形的直观图，对其中的线段说法错误的是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原来相交的仍相交</a:t>
            </a:r>
            <a:r>
              <a:rPr lang="en-US" altLang="zh-CN" sz="2800" kern="100" dirty="0">
                <a:latin typeface="Times New Roman"/>
                <a:ea typeface="华文细黑"/>
                <a:cs typeface="Courier New"/>
              </a:rPr>
              <a:t>  	B.</a:t>
            </a:r>
            <a:r>
              <a:rPr lang="zh-CN" altLang="zh-CN" sz="2800" kern="100" dirty="0">
                <a:latin typeface="Times New Roman"/>
                <a:ea typeface="华文细黑"/>
                <a:cs typeface="Times New Roman"/>
              </a:rPr>
              <a:t>原来垂直的仍垂直</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原来平行的仍平行</a:t>
            </a:r>
            <a:r>
              <a:rPr lang="en-US" altLang="zh-CN" sz="2800" kern="100" dirty="0">
                <a:latin typeface="Times New Roman"/>
                <a:ea typeface="华文细黑"/>
                <a:cs typeface="Courier New"/>
              </a:rPr>
              <a:t>  	D.</a:t>
            </a:r>
            <a:r>
              <a:rPr lang="zh-CN" altLang="zh-CN" sz="2800" kern="100" dirty="0">
                <a:latin typeface="Times New Roman"/>
                <a:ea typeface="华文细黑"/>
                <a:cs typeface="Times New Roman"/>
              </a:rPr>
              <a:t>原来共点的仍共点</a:t>
            </a:r>
            <a:endParaRPr lang="zh-CN" altLang="zh-CN" sz="2800" kern="100" dirty="0">
              <a:effectLst/>
              <a:latin typeface="宋体"/>
              <a:cs typeface="Courier New"/>
            </a:endParaRPr>
          </a:p>
        </p:txBody>
      </p:sp>
      <p:sp>
        <p:nvSpPr>
          <p:cNvPr id="15" name="矩形 14"/>
          <p:cNvSpPr/>
          <p:nvPr/>
        </p:nvSpPr>
        <p:spPr>
          <a:xfrm>
            <a:off x="382191" y="3298182"/>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根据斜二测画法，原来垂直的未必垂直</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2" name="矩形 1"/>
          <p:cNvSpPr/>
          <p:nvPr/>
        </p:nvSpPr>
        <p:spPr>
          <a:xfrm>
            <a:off x="1818159" y="1495103"/>
            <a:ext cx="423514" cy="523220"/>
          </a:xfrm>
          <a:prstGeom prst="rect">
            <a:avLst/>
          </a:prstGeom>
        </p:spPr>
        <p:txBody>
          <a:bodyPr wrap="none">
            <a:spAutoFit/>
          </a:bodyPr>
          <a:lstStyle/>
          <a:p>
            <a:r>
              <a:rPr lang="en-US" altLang="zh-CN" sz="2800" b="1" kern="100" smtClean="0">
                <a:solidFill>
                  <a:srgbClr val="C00000"/>
                </a:solidFill>
                <a:latin typeface="Times New Roman"/>
                <a:ea typeface="华文细黑"/>
                <a:cs typeface="Courier New"/>
              </a:rPr>
              <a:t>B</a:t>
            </a:r>
            <a:endParaRPr lang="zh-CN" altLang="en-US" b="1" dirty="0">
              <a:solidFill>
                <a:srgbClr val="C00000"/>
              </a:solidFill>
            </a:endParaRPr>
          </a:p>
        </p:txBody>
      </p:sp>
    </p:spTree>
    <p:extLst>
      <p:ext uri="{BB962C8B-B14F-4D97-AF65-F5344CB8AC3E}">
        <p14:creationId xmlns:p14="http://schemas.microsoft.com/office/powerpoint/2010/main" val="2512466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5">
                                            <p:txEl>
                                              <p:pRg st="0" end="0"/>
                                            </p:txEl>
                                          </p:spTgt>
                                        </p:tgtEl>
                                      </p:cBhvr>
                                    </p:animEffect>
                                    <p:set>
                                      <p:cBhvr>
                                        <p:cTn id="17" dur="1" fill="hold">
                                          <p:stCondLst>
                                            <p:cond delay="499"/>
                                          </p:stCondLst>
                                        </p:cTn>
                                        <p:tgtEl>
                                          <p:spTgt spid="15">
                                            <p:txEl>
                                              <p:pRg st="0" end="0"/>
                                            </p:txEl>
                                          </p:spTgt>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2"/>
                                        </p:tgtEl>
                                      </p:cBhvr>
                                    </p:animEffect>
                                    <p:set>
                                      <p:cBhvr>
                                        <p:cTn id="20"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15" grpId="0" build="allAtOnce"/>
      <p:bldP spid="2" grpId="0"/>
      <p:bldP spid="2"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20" name="矩形 19"/>
          <p:cNvSpPr/>
          <p:nvPr/>
        </p:nvSpPr>
        <p:spPr>
          <a:xfrm>
            <a:off x="382191" y="486991"/>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如图所示为某一平面图形的直观图，则此平面图形可能是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4" name="矩形 3"/>
          <p:cNvSpPr/>
          <p:nvPr/>
        </p:nvSpPr>
        <p:spPr>
          <a:xfrm>
            <a:off x="9863608" y="683161"/>
            <a:ext cx="444352" cy="523220"/>
          </a:xfrm>
          <a:prstGeom prst="rect">
            <a:avLst/>
          </a:prstGeom>
        </p:spPr>
        <p:txBody>
          <a:bodyPr wrap="none">
            <a:spAutoFit/>
          </a:bodyPr>
          <a:lstStyle/>
          <a:p>
            <a:r>
              <a:rPr lang="en-US" altLang="zh-CN" sz="2800" b="1" kern="100" dirty="0" smtClean="0">
                <a:solidFill>
                  <a:srgbClr val="C00000"/>
                </a:solidFill>
                <a:latin typeface="Times New Roman"/>
                <a:ea typeface="华文细黑"/>
                <a:cs typeface="Courier New"/>
              </a:rPr>
              <a:t>C</a:t>
            </a:r>
            <a:endParaRPr lang="zh-CN" altLang="en-US" sz="2800" b="1" dirty="0">
              <a:solidFill>
                <a:srgbClr val="C00000"/>
              </a:solidFill>
            </a:endParaRPr>
          </a:p>
        </p:txBody>
      </p:sp>
      <p:sp>
        <p:nvSpPr>
          <p:cNvPr id="16" name="矩形 15"/>
          <p:cNvSpPr/>
          <p:nvPr/>
        </p:nvSpPr>
        <p:spPr>
          <a:xfrm>
            <a:off x="382191" y="5827987"/>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根据斜二测画法可知，此直观图的平面图形可能是</a:t>
            </a:r>
            <a:r>
              <a:rPr lang="en-US" altLang="zh-CN" sz="2800" kern="100" dirty="0">
                <a:latin typeface="Times New Roman"/>
                <a:ea typeface="华文细黑"/>
                <a:cs typeface="Courier New"/>
              </a:rPr>
              <a:t>C.</a:t>
            </a:r>
            <a:endParaRPr lang="zh-CN" altLang="zh-CN" sz="2800" kern="100" dirty="0">
              <a:effectLst/>
              <a:latin typeface="宋体"/>
              <a:cs typeface="Courier New"/>
            </a:endParaRPr>
          </a:p>
        </p:txBody>
      </p:sp>
      <p:pic>
        <p:nvPicPr>
          <p:cNvPr id="12" name="图片 11" descr="F:\2016赵瑊\同步\数学\创新 人A必修2\word\RJ1-127.TIF"/>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067175" y="3645837"/>
            <a:ext cx="8060581" cy="2241754"/>
          </a:xfrm>
          <a:prstGeom prst="rect">
            <a:avLst/>
          </a:prstGeom>
          <a:noFill/>
          <a:ln>
            <a:noFill/>
          </a:ln>
        </p:spPr>
      </p:pic>
      <p:pic>
        <p:nvPicPr>
          <p:cNvPr id="13" name="图片 12" descr="F:\2016赵瑊\同步\数学\创新 人A必修2\word\RJ1-126.TIF"/>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644158" y="1250504"/>
            <a:ext cx="2888066" cy="2325260"/>
          </a:xfrm>
          <a:prstGeom prst="rect">
            <a:avLst/>
          </a:prstGeom>
          <a:noFill/>
          <a:ln>
            <a:noFill/>
          </a:ln>
        </p:spPr>
      </p:pic>
      <p:sp>
        <p:nvSpPr>
          <p:cNvPr id="24" name="Rectangle 21">
            <a:hlinkClick r:id="rId4"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5" name="Rectangle 21">
            <a:hlinkClick r:id="rId5"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6" name="Rectangle 21">
            <a:hlinkClick r:id="rId6"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31" name="Rectangle 21">
            <a:hlinkClick r:id="rId7"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32" name="Rectangle 21">
            <a:hlinkClick r:id="rId8"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Tree>
    <p:extLst>
      <p:ext uri="{BB962C8B-B14F-4D97-AF65-F5344CB8AC3E}">
        <p14:creationId xmlns:p14="http://schemas.microsoft.com/office/powerpoint/2010/main" val="649920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blinds(horizontal)">
                                      <p:cBhvr>
                                        <p:cTn id="7" dur="500"/>
                                        <p:tgtEl>
                                          <p:spTgt spid="1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6">
                                            <p:txEl>
                                              <p:pRg st="0" end="0"/>
                                            </p:txEl>
                                          </p:spTgt>
                                        </p:tgtEl>
                                      </p:cBhvr>
                                    </p:animEffect>
                                    <p:set>
                                      <p:cBhvr>
                                        <p:cTn id="17" dur="1" fill="hold">
                                          <p:stCondLst>
                                            <p:cond delay="499"/>
                                          </p:stCondLst>
                                        </p:cTn>
                                        <p:tgtEl>
                                          <p:spTgt spid="16">
                                            <p:txEl>
                                              <p:pRg st="0" end="0"/>
                                            </p:txEl>
                                          </p:spTgt>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4"/>
                                        </p:tgtEl>
                                      </p:cBhvr>
                                    </p:animEffect>
                                    <p:set>
                                      <p:cBhvr>
                                        <p:cTn id="20"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4" grpId="0"/>
      <p:bldP spid="4" grpId="1"/>
      <p:bldP spid="16" grpId="0" uiExpand="1" build="allAtOnce"/>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5"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a:hlinkClick r:id="rId8"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9" name="矩形 18"/>
          <p:cNvSpPr/>
          <p:nvPr/>
        </p:nvSpPr>
        <p:spPr>
          <a:xfrm>
            <a:off x="382191" y="592907"/>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已知等边三角形</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的边长为</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，那么等边三角形</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的直观图</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C</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的面积为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546742410"/>
              </p:ext>
            </p:extLst>
          </p:nvPr>
        </p:nvGraphicFramePr>
        <p:xfrm>
          <a:off x="504825" y="2178596"/>
          <a:ext cx="9020175" cy="847725"/>
        </p:xfrm>
        <a:graphic>
          <a:graphicData uri="http://schemas.openxmlformats.org/presentationml/2006/ole">
            <mc:AlternateContent xmlns:mc="http://schemas.openxmlformats.org/markup-compatibility/2006">
              <mc:Choice xmlns:v="urn:schemas-microsoft-com:vml" Requires="v">
                <p:oleObj spid="_x0000_s117795" name="文档" r:id="rId10" imgW="9022821" imgH="854784" progId="Word.Document.12">
                  <p:embed/>
                </p:oleObj>
              </mc:Choice>
              <mc:Fallback>
                <p:oleObj name="文档" r:id="rId10" imgW="9022821" imgH="854784" progId="Word.Document.12">
                  <p:embed/>
                  <p:pic>
                    <p:nvPicPr>
                      <p:cNvPr id="0" name="对象 11"/>
                      <p:cNvPicPr>
                        <a:picLocks noChangeAspect="1" noChangeArrowheads="1"/>
                      </p:cNvPicPr>
                      <p:nvPr/>
                    </p:nvPicPr>
                    <p:blipFill>
                      <a:blip r:embed="rId11"/>
                      <a:srcRect/>
                      <a:stretch>
                        <a:fillRect/>
                      </a:stretch>
                    </p:blipFill>
                    <p:spPr bwMode="auto">
                      <a:xfrm>
                        <a:off x="504825" y="2178596"/>
                        <a:ext cx="9020175"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5"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a:hlinkClick r:id="rId8"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9" name="矩形 18"/>
          <p:cNvSpPr/>
          <p:nvPr/>
        </p:nvSpPr>
        <p:spPr>
          <a:xfrm>
            <a:off x="382191" y="592907"/>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方法一　建立如图</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所示的平面直角坐标系</a:t>
            </a:r>
            <a:r>
              <a:rPr lang="en-US" altLang="zh-CN" sz="2800" i="1" kern="100" dirty="0" err="1">
                <a:latin typeface="Times New Roman"/>
                <a:ea typeface="华文细黑"/>
                <a:cs typeface="Courier New"/>
              </a:rPr>
              <a:t>xOy</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606153173"/>
              </p:ext>
            </p:extLst>
          </p:nvPr>
        </p:nvGraphicFramePr>
        <p:xfrm>
          <a:off x="504825" y="4810125"/>
          <a:ext cx="11201400" cy="1752600"/>
        </p:xfrm>
        <a:graphic>
          <a:graphicData uri="http://schemas.openxmlformats.org/presentationml/2006/ole">
            <mc:AlternateContent xmlns:mc="http://schemas.openxmlformats.org/markup-compatibility/2006">
              <mc:Choice xmlns:v="urn:schemas-microsoft-com:vml" Requires="v">
                <p:oleObj spid="_x0000_s118818" name="文档" r:id="rId10" imgW="11203051" imgH="1754993" progId="Word.Document.12">
                  <p:embed/>
                </p:oleObj>
              </mc:Choice>
              <mc:Fallback>
                <p:oleObj name="文档" r:id="rId10" imgW="11203051" imgH="1754993" progId="Word.Document.12">
                  <p:embed/>
                  <p:pic>
                    <p:nvPicPr>
                      <p:cNvPr id="0" name=""/>
                      <p:cNvPicPr>
                        <a:picLocks noChangeAspect="1" noChangeArrowheads="1"/>
                      </p:cNvPicPr>
                      <p:nvPr/>
                    </p:nvPicPr>
                    <p:blipFill>
                      <a:blip r:embed="rId11"/>
                      <a:srcRect/>
                      <a:stretch>
                        <a:fillRect/>
                      </a:stretch>
                    </p:blipFill>
                    <p:spPr bwMode="auto">
                      <a:xfrm>
                        <a:off x="504825" y="4810125"/>
                        <a:ext cx="112014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17" name="图片 16" descr="F:\2016赵瑊\同步\数学\创新 人A必修2\word\RJ1-128.TIF"/>
          <p:cNvPicPr/>
          <p:nvPr/>
        </p:nvPicPr>
        <p:blipFill rotWithShape="1">
          <a:blip r:embed="rId12" cstate="print">
            <a:extLst>
              <a:ext uri="{28A0092B-C50C-407E-A947-70E740481C1C}">
                <a14:useLocalDpi xmlns:a14="http://schemas.microsoft.com/office/drawing/2010/main" val="0"/>
              </a:ext>
            </a:extLst>
          </a:blip>
          <a:srcRect r="58740"/>
          <a:stretch/>
        </p:blipFill>
        <p:spPr bwMode="auto">
          <a:xfrm>
            <a:off x="2134766" y="1413570"/>
            <a:ext cx="3119611" cy="3177287"/>
          </a:xfrm>
          <a:prstGeom prst="rect">
            <a:avLst/>
          </a:prstGeom>
          <a:noFill/>
          <a:ln>
            <a:noFill/>
          </a:ln>
        </p:spPr>
      </p:pic>
      <p:pic>
        <p:nvPicPr>
          <p:cNvPr id="20" name="图片 19" descr="F:\2016赵瑊\同步\数学\创新 人A必修2\word\RJ1-128.TIF"/>
          <p:cNvPicPr/>
          <p:nvPr/>
        </p:nvPicPr>
        <p:blipFill rotWithShape="1">
          <a:blip r:embed="rId12" cstate="print">
            <a:extLst>
              <a:ext uri="{28A0092B-C50C-407E-A947-70E740481C1C}">
                <a14:useLocalDpi xmlns:a14="http://schemas.microsoft.com/office/drawing/2010/main" val="0"/>
              </a:ext>
            </a:extLst>
          </a:blip>
          <a:srcRect l="53727"/>
          <a:stretch/>
        </p:blipFill>
        <p:spPr bwMode="auto">
          <a:xfrm>
            <a:off x="6494555" y="1413570"/>
            <a:ext cx="3498608" cy="3177287"/>
          </a:xfrm>
          <a:prstGeom prst="rect">
            <a:avLst/>
          </a:prstGeom>
          <a:noFill/>
          <a:ln>
            <a:noFill/>
          </a:ln>
        </p:spPr>
      </p:pic>
    </p:spTree>
    <p:extLst>
      <p:ext uri="{BB962C8B-B14F-4D97-AF65-F5344CB8AC3E}">
        <p14:creationId xmlns:p14="http://schemas.microsoft.com/office/powerpoint/2010/main" val="10999023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blinds(horizontal)">
                                      <p:cBhvr>
                                        <p:cTn id="7" dur="750"/>
                                        <p:tgtEl>
                                          <p:spTgt spid="19">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blinds(horizontal)">
                                      <p:cBhvr>
                                        <p:cTn id="10" dur="750"/>
                                        <p:tgtEl>
                                          <p:spTgt spid="17"/>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linds(horizontal)">
                                      <p:cBhvr>
                                        <p:cTn id="14" dur="750"/>
                                        <p:tgtEl>
                                          <p:spTgt spid="2"/>
                                        </p:tgtEl>
                                      </p:cBhvr>
                                    </p:animEffect>
                                  </p:childTnLst>
                                </p:cTn>
                              </p:par>
                              <p:par>
                                <p:cTn id="15" presetID="3" presetClass="entr" presetSubtype="10"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blinds(horizontal)">
                                      <p:cBhvr>
                                        <p:cTn id="17"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5"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9" name="矩形 18"/>
          <p:cNvSpPr/>
          <p:nvPr/>
        </p:nvSpPr>
        <p:spPr>
          <a:xfrm>
            <a:off x="382191" y="5340327"/>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答案　</a:t>
            </a:r>
            <a:r>
              <a:rPr lang="en-US" altLang="zh-CN" sz="2800" b="1" kern="100" dirty="0">
                <a:solidFill>
                  <a:srgbClr val="C00000"/>
                </a:solidFill>
                <a:latin typeface="Times New Roman"/>
                <a:ea typeface="华文细黑"/>
                <a:cs typeface="Courier New"/>
              </a:rPr>
              <a:t>D</a:t>
            </a:r>
            <a:endParaRPr lang="zh-CN" altLang="zh-CN" sz="2800" b="1" kern="100" dirty="0">
              <a:solidFill>
                <a:srgbClr val="C00000"/>
              </a:solidFill>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540707271"/>
              </p:ext>
            </p:extLst>
          </p:nvPr>
        </p:nvGraphicFramePr>
        <p:xfrm>
          <a:off x="504825" y="784548"/>
          <a:ext cx="11201400" cy="923925"/>
        </p:xfrm>
        <a:graphic>
          <a:graphicData uri="http://schemas.openxmlformats.org/presentationml/2006/ole">
            <mc:AlternateContent xmlns:mc="http://schemas.openxmlformats.org/markup-compatibility/2006">
              <mc:Choice xmlns:v="urn:schemas-microsoft-com:vml" Requires="v">
                <p:oleObj spid="_x0000_s119902" name="文档" r:id="rId9" imgW="11203051" imgH="925084" progId="Word.Document.12">
                  <p:embed/>
                </p:oleObj>
              </mc:Choice>
              <mc:Fallback>
                <p:oleObj name="文档" r:id="rId9" imgW="11203051" imgH="925084" progId="Word.Document.12">
                  <p:embed/>
                  <p:pic>
                    <p:nvPicPr>
                      <p:cNvPr id="0" name=""/>
                      <p:cNvPicPr>
                        <a:picLocks noChangeAspect="1" noChangeArrowheads="1"/>
                      </p:cNvPicPr>
                      <p:nvPr/>
                    </p:nvPicPr>
                    <p:blipFill>
                      <a:blip r:embed="rId10"/>
                      <a:srcRect/>
                      <a:stretch>
                        <a:fillRect/>
                      </a:stretch>
                    </p:blipFill>
                    <p:spPr bwMode="auto">
                      <a:xfrm>
                        <a:off x="504825" y="784548"/>
                        <a:ext cx="112014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1" name="对象 20"/>
          <p:cNvGraphicFramePr>
            <a:graphicFrameLocks noChangeAspect="1"/>
          </p:cNvGraphicFramePr>
          <p:nvPr>
            <p:extLst>
              <p:ext uri="{D42A27DB-BD31-4B8C-83A1-F6EECF244321}">
                <p14:modId xmlns:p14="http://schemas.microsoft.com/office/powerpoint/2010/main" val="1534212712"/>
              </p:ext>
            </p:extLst>
          </p:nvPr>
        </p:nvGraphicFramePr>
        <p:xfrm>
          <a:off x="504825" y="1934022"/>
          <a:ext cx="11201400" cy="923925"/>
        </p:xfrm>
        <a:graphic>
          <a:graphicData uri="http://schemas.openxmlformats.org/presentationml/2006/ole">
            <mc:AlternateContent xmlns:mc="http://schemas.openxmlformats.org/markup-compatibility/2006">
              <mc:Choice xmlns:v="urn:schemas-microsoft-com:vml" Requires="v">
                <p:oleObj spid="_x0000_s119903" name="文档" r:id="rId12" imgW="11203051" imgH="926887" progId="Word.Document.12">
                  <p:embed/>
                </p:oleObj>
              </mc:Choice>
              <mc:Fallback>
                <p:oleObj name="文档" r:id="rId12" imgW="11203051" imgH="926887" progId="Word.Document.12">
                  <p:embed/>
                  <p:pic>
                    <p:nvPicPr>
                      <p:cNvPr id="0" name=""/>
                      <p:cNvPicPr>
                        <a:picLocks noChangeAspect="1" noChangeArrowheads="1"/>
                      </p:cNvPicPr>
                      <p:nvPr/>
                    </p:nvPicPr>
                    <p:blipFill>
                      <a:blip r:embed="rId13"/>
                      <a:srcRect/>
                      <a:stretch>
                        <a:fillRect/>
                      </a:stretch>
                    </p:blipFill>
                    <p:spPr bwMode="auto">
                      <a:xfrm>
                        <a:off x="504825" y="1934022"/>
                        <a:ext cx="112014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2" name="对象 21"/>
          <p:cNvGraphicFramePr>
            <a:graphicFrameLocks noChangeAspect="1"/>
          </p:cNvGraphicFramePr>
          <p:nvPr>
            <p:extLst>
              <p:ext uri="{D42A27DB-BD31-4B8C-83A1-F6EECF244321}">
                <p14:modId xmlns:p14="http://schemas.microsoft.com/office/powerpoint/2010/main" val="3802827227"/>
              </p:ext>
            </p:extLst>
          </p:nvPr>
        </p:nvGraphicFramePr>
        <p:xfrm>
          <a:off x="504825" y="3107854"/>
          <a:ext cx="11201400" cy="933450"/>
        </p:xfrm>
        <a:graphic>
          <a:graphicData uri="http://schemas.openxmlformats.org/presentationml/2006/ole">
            <mc:AlternateContent xmlns:mc="http://schemas.openxmlformats.org/markup-compatibility/2006">
              <mc:Choice xmlns:v="urn:schemas-microsoft-com:vml" Requires="v">
                <p:oleObj spid="_x0000_s119904" name="文档" r:id="rId15" imgW="11203051" imgH="936260" progId="Word.Document.12">
                  <p:embed/>
                </p:oleObj>
              </mc:Choice>
              <mc:Fallback>
                <p:oleObj name="文档" r:id="rId15" imgW="11203051" imgH="936260" progId="Word.Document.12">
                  <p:embed/>
                  <p:pic>
                    <p:nvPicPr>
                      <p:cNvPr id="0" name=""/>
                      <p:cNvPicPr>
                        <a:picLocks noChangeAspect="1" noChangeArrowheads="1"/>
                      </p:cNvPicPr>
                      <p:nvPr/>
                    </p:nvPicPr>
                    <p:blipFill>
                      <a:blip r:embed="rId16"/>
                      <a:srcRect/>
                      <a:stretch>
                        <a:fillRect/>
                      </a:stretch>
                    </p:blipFill>
                    <p:spPr bwMode="auto">
                      <a:xfrm>
                        <a:off x="504825" y="3107854"/>
                        <a:ext cx="11201400" cy="93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3" name="对象 22"/>
          <p:cNvGraphicFramePr>
            <a:graphicFrameLocks noChangeAspect="1"/>
          </p:cNvGraphicFramePr>
          <p:nvPr>
            <p:extLst>
              <p:ext uri="{D42A27DB-BD31-4B8C-83A1-F6EECF244321}">
                <p14:modId xmlns:p14="http://schemas.microsoft.com/office/powerpoint/2010/main" val="1956655644"/>
              </p:ext>
            </p:extLst>
          </p:nvPr>
        </p:nvGraphicFramePr>
        <p:xfrm>
          <a:off x="504825" y="4375423"/>
          <a:ext cx="11201400" cy="923925"/>
        </p:xfrm>
        <a:graphic>
          <a:graphicData uri="http://schemas.openxmlformats.org/presentationml/2006/ole">
            <mc:AlternateContent xmlns:mc="http://schemas.openxmlformats.org/markup-compatibility/2006">
              <mc:Choice xmlns:v="urn:schemas-microsoft-com:vml" Requires="v">
                <p:oleObj spid="_x0000_s119905" name="文档" r:id="rId18" imgW="11203051" imgH="926887" progId="Word.Document.12">
                  <p:embed/>
                </p:oleObj>
              </mc:Choice>
              <mc:Fallback>
                <p:oleObj name="文档" r:id="rId18" imgW="11203051" imgH="926887" progId="Word.Document.12">
                  <p:embed/>
                  <p:pic>
                    <p:nvPicPr>
                      <p:cNvPr id="0" name=""/>
                      <p:cNvPicPr>
                        <a:picLocks noChangeAspect="1" noChangeArrowheads="1"/>
                      </p:cNvPicPr>
                      <p:nvPr/>
                    </p:nvPicPr>
                    <p:blipFill>
                      <a:blip r:embed="rId19"/>
                      <a:srcRect/>
                      <a:stretch>
                        <a:fillRect/>
                      </a:stretch>
                    </p:blipFill>
                    <p:spPr bwMode="auto">
                      <a:xfrm>
                        <a:off x="504825" y="4375423"/>
                        <a:ext cx="112014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5520083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blinds(horizontal)">
                                      <p:cBhvr>
                                        <p:cTn id="11" dur="750"/>
                                        <p:tgtEl>
                                          <p:spTgt spid="21"/>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blinds(horizontal)">
                                      <p:cBhvr>
                                        <p:cTn id="15" dur="750"/>
                                        <p:tgtEl>
                                          <p:spTgt spid="22"/>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blinds(horizontal)">
                                      <p:cBhvr>
                                        <p:cTn id="19" dur="750"/>
                                        <p:tgtEl>
                                          <p:spTgt spid="23"/>
                                        </p:tgtEl>
                                      </p:cBhvr>
                                    </p:animEffect>
                                  </p:childTnLst>
                                </p:cTn>
                              </p:par>
                            </p:childTnLst>
                          </p:cTn>
                        </p:par>
                        <p:par>
                          <p:cTn id="20" fill="hold">
                            <p:stCondLst>
                              <p:cond delay="3000"/>
                            </p:stCondLst>
                            <p:childTnLst>
                              <p:par>
                                <p:cTn id="21" presetID="3" presetClass="entr" presetSubtype="1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linds(horizontal)">
                                      <p:cBhvr>
                                        <p:cTn id="23" dur="7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7" name="圆角矩形 1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8" name="矩形 17"/>
          <p:cNvSpPr/>
          <p:nvPr/>
        </p:nvSpPr>
        <p:spPr>
          <a:xfrm>
            <a:off x="382191" y="590676"/>
            <a:ext cx="8352000" cy="2062079"/>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4.</a:t>
            </a:r>
            <a:r>
              <a:rPr lang="zh-CN" altLang="zh-CN" sz="2800" kern="100" spc="-130" dirty="0">
                <a:latin typeface="Times New Roman"/>
                <a:ea typeface="华文细黑"/>
                <a:cs typeface="Times New Roman"/>
              </a:rPr>
              <a:t>如图，平行四边形</a:t>
            </a:r>
            <a:r>
              <a:rPr lang="en-US" altLang="zh-CN" sz="2800" i="1" kern="100" spc="-130" dirty="0" err="1">
                <a:latin typeface="Times New Roman"/>
                <a:ea typeface="华文细黑"/>
                <a:cs typeface="Courier New"/>
              </a:rPr>
              <a:t>O</a:t>
            </a:r>
            <a:r>
              <a:rPr lang="en-US" altLang="zh-CN" sz="2800" kern="100" spc="-370" dirty="0" err="1">
                <a:latin typeface="宋体"/>
                <a:ea typeface="华文细黑"/>
                <a:cs typeface="Times New Roman"/>
              </a:rPr>
              <a:t>′</a:t>
            </a:r>
            <a:r>
              <a:rPr lang="en-US" altLang="zh-CN" sz="2800" i="1" kern="100" spc="-130" dirty="0" err="1">
                <a:latin typeface="Times New Roman"/>
                <a:ea typeface="华文细黑"/>
                <a:cs typeface="Courier New"/>
              </a:rPr>
              <a:t>P</a:t>
            </a:r>
            <a:r>
              <a:rPr lang="en-US" altLang="zh-CN" sz="2800" kern="100" spc="-370" dirty="0" err="1">
                <a:latin typeface="宋体"/>
                <a:ea typeface="华文细黑"/>
                <a:cs typeface="Times New Roman"/>
              </a:rPr>
              <a:t>′</a:t>
            </a:r>
            <a:r>
              <a:rPr lang="en-US" altLang="zh-CN" sz="2800" i="1" kern="100" spc="-130" dirty="0" err="1">
                <a:latin typeface="Times New Roman"/>
                <a:ea typeface="华文细黑"/>
                <a:cs typeface="Courier New"/>
              </a:rPr>
              <a:t>Q</a:t>
            </a:r>
            <a:r>
              <a:rPr lang="en-US" altLang="zh-CN" sz="2800" kern="100" spc="-370" dirty="0" err="1">
                <a:latin typeface="宋体"/>
                <a:ea typeface="华文细黑"/>
                <a:cs typeface="Times New Roman"/>
              </a:rPr>
              <a:t>′</a:t>
            </a:r>
            <a:r>
              <a:rPr lang="en-US" altLang="zh-CN" sz="2800" i="1" kern="100" spc="-130" dirty="0" err="1">
                <a:latin typeface="Times New Roman"/>
                <a:ea typeface="华文细黑"/>
                <a:cs typeface="Courier New"/>
              </a:rPr>
              <a:t>R</a:t>
            </a:r>
            <a:r>
              <a:rPr lang="en-US" altLang="zh-CN" sz="2800" kern="100" spc="-370" dirty="0">
                <a:latin typeface="宋体"/>
                <a:ea typeface="华文细黑"/>
                <a:cs typeface="Times New Roman"/>
              </a:rPr>
              <a:t>′</a:t>
            </a:r>
            <a:r>
              <a:rPr lang="zh-CN" altLang="zh-CN" sz="2800" kern="100" spc="-130" dirty="0">
                <a:latin typeface="Times New Roman"/>
                <a:ea typeface="华文细黑"/>
                <a:cs typeface="Times New Roman"/>
              </a:rPr>
              <a:t>是四边形</a:t>
            </a:r>
            <a:r>
              <a:rPr lang="en-US" altLang="zh-CN" sz="2800" i="1" kern="100" spc="-130" dirty="0" err="1">
                <a:latin typeface="Times New Roman"/>
                <a:ea typeface="华文细黑"/>
                <a:cs typeface="Courier New"/>
              </a:rPr>
              <a:t>OPQR</a:t>
            </a:r>
            <a:r>
              <a:rPr lang="zh-CN" altLang="zh-CN" sz="2800" kern="100" spc="-130" dirty="0">
                <a:latin typeface="Times New Roman"/>
                <a:ea typeface="华文细黑"/>
                <a:cs typeface="Times New Roman"/>
              </a:rPr>
              <a:t>的直观图，若</a:t>
            </a:r>
            <a:r>
              <a:rPr lang="en-US" altLang="zh-CN" sz="2800" i="1" kern="100" spc="-130" dirty="0" err="1">
                <a:latin typeface="Times New Roman"/>
                <a:ea typeface="华文细黑"/>
                <a:cs typeface="Courier New"/>
              </a:rPr>
              <a:t>O</a:t>
            </a:r>
            <a:r>
              <a:rPr lang="en-US" altLang="zh-CN" sz="2800" kern="100" spc="-370" dirty="0" err="1">
                <a:latin typeface="宋体"/>
                <a:ea typeface="华文细黑"/>
                <a:cs typeface="Times New Roman"/>
              </a:rPr>
              <a:t>′</a:t>
            </a:r>
            <a:r>
              <a:rPr lang="en-US" altLang="zh-CN" sz="2800" i="1" kern="100" spc="-130" dirty="0" err="1">
                <a:latin typeface="Times New Roman"/>
                <a:ea typeface="华文细黑"/>
                <a:cs typeface="Courier New"/>
              </a:rPr>
              <a:t>P</a:t>
            </a:r>
            <a:r>
              <a:rPr lang="en-US" altLang="zh-CN" sz="2800" kern="100" spc="-370" dirty="0">
                <a:latin typeface="宋体"/>
                <a:ea typeface="华文细黑"/>
                <a:cs typeface="Times New Roman"/>
              </a:rPr>
              <a:t>′</a:t>
            </a:r>
            <a:r>
              <a:rPr lang="zh-CN" altLang="zh-CN" sz="2800" kern="100" spc="-130" dirty="0">
                <a:latin typeface="Times New Roman"/>
                <a:ea typeface="华文细黑"/>
                <a:cs typeface="Times New Roman"/>
              </a:rPr>
              <a:t>＝</a:t>
            </a:r>
            <a:r>
              <a:rPr lang="en-US" altLang="zh-CN" sz="2800" kern="100" spc="-130" dirty="0">
                <a:latin typeface="Times New Roman"/>
                <a:ea typeface="华文细黑"/>
                <a:cs typeface="Courier New"/>
              </a:rPr>
              <a:t>3</a:t>
            </a:r>
            <a:r>
              <a:rPr lang="zh-CN" altLang="zh-CN" sz="2800" kern="100" spc="-130" dirty="0">
                <a:latin typeface="Times New Roman"/>
                <a:ea typeface="华文细黑"/>
                <a:cs typeface="Times New Roman"/>
              </a:rPr>
              <a:t>，</a:t>
            </a:r>
            <a:r>
              <a:rPr lang="en-US" altLang="zh-CN" sz="2800" i="1" kern="100" spc="-130" dirty="0" err="1">
                <a:latin typeface="Times New Roman"/>
                <a:ea typeface="华文细黑"/>
                <a:cs typeface="Courier New"/>
              </a:rPr>
              <a:t>O</a:t>
            </a:r>
            <a:r>
              <a:rPr lang="en-US" altLang="zh-CN" sz="2800" kern="100" spc="-370" dirty="0" err="1">
                <a:latin typeface="宋体"/>
                <a:ea typeface="华文细黑"/>
                <a:cs typeface="Times New Roman"/>
              </a:rPr>
              <a:t>′</a:t>
            </a:r>
            <a:r>
              <a:rPr lang="en-US" altLang="zh-CN" sz="2800" i="1" kern="100" spc="-130" dirty="0" err="1">
                <a:latin typeface="Times New Roman"/>
                <a:ea typeface="华文细黑"/>
                <a:cs typeface="Courier New"/>
              </a:rPr>
              <a:t>R</a:t>
            </a:r>
            <a:r>
              <a:rPr lang="en-US" altLang="zh-CN" sz="2800" kern="100" spc="-500" dirty="0">
                <a:latin typeface="宋体"/>
                <a:ea typeface="华文细黑"/>
                <a:cs typeface="Times New Roman"/>
              </a:rPr>
              <a:t>′</a:t>
            </a:r>
            <a:r>
              <a:rPr lang="zh-CN" altLang="zh-CN" sz="2800" kern="100" spc="-130" dirty="0">
                <a:latin typeface="Times New Roman"/>
                <a:ea typeface="华文细黑"/>
                <a:cs typeface="Times New Roman"/>
              </a:rPr>
              <a:t>＝</a:t>
            </a:r>
            <a:r>
              <a:rPr lang="en-US" altLang="zh-CN" sz="2800" kern="100" spc="-130" dirty="0">
                <a:latin typeface="Times New Roman"/>
                <a:ea typeface="华文细黑"/>
                <a:cs typeface="Courier New"/>
              </a:rPr>
              <a:t>1</a:t>
            </a:r>
            <a:r>
              <a:rPr lang="zh-CN" altLang="zh-CN" sz="2800" kern="100" spc="-130" dirty="0">
                <a:latin typeface="Times New Roman"/>
                <a:ea typeface="华文细黑"/>
                <a:cs typeface="Times New Roman"/>
              </a:rPr>
              <a:t>，则原四边形</a:t>
            </a:r>
            <a:r>
              <a:rPr lang="en-US" altLang="zh-CN" sz="2800" i="1" kern="100" spc="-130" dirty="0" err="1">
                <a:latin typeface="Times New Roman"/>
                <a:ea typeface="华文细黑"/>
                <a:cs typeface="Courier New"/>
              </a:rPr>
              <a:t>OPQR</a:t>
            </a:r>
            <a:r>
              <a:rPr lang="zh-CN" altLang="zh-CN" sz="2800" kern="100" dirty="0">
                <a:latin typeface="Times New Roman"/>
                <a:ea typeface="华文细黑"/>
                <a:cs typeface="Times New Roman"/>
              </a:rPr>
              <a:t>的周长为</a:t>
            </a:r>
            <a:r>
              <a:rPr lang="en-US" altLang="zh-CN" sz="2800" kern="100" dirty="0" smtClean="0">
                <a:latin typeface="Times New Roman"/>
                <a:ea typeface="华文细黑"/>
                <a:cs typeface="Courier New"/>
              </a:rPr>
              <a:t>_____.</a:t>
            </a:r>
            <a:endParaRPr lang="zh-CN" altLang="zh-CN" sz="2800" kern="100" dirty="0">
              <a:effectLst/>
              <a:latin typeface="宋体"/>
              <a:cs typeface="Courier New"/>
            </a:endParaRPr>
          </a:p>
        </p:txBody>
      </p:sp>
      <p:sp>
        <p:nvSpPr>
          <p:cNvPr id="39"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40"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41"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42"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43"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2" name="矩形 11"/>
          <p:cNvSpPr/>
          <p:nvPr/>
        </p:nvSpPr>
        <p:spPr>
          <a:xfrm>
            <a:off x="382191" y="2618656"/>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由四边形</a:t>
            </a:r>
            <a:r>
              <a:rPr lang="en-US" altLang="zh-CN" sz="2800" i="1" kern="100" dirty="0" err="1">
                <a:latin typeface="Times New Roman"/>
                <a:ea typeface="华文细黑"/>
                <a:cs typeface="Courier New"/>
              </a:rPr>
              <a:t>OPQR</a:t>
            </a:r>
            <a:r>
              <a:rPr lang="zh-CN" altLang="zh-CN" sz="2800" kern="100" dirty="0">
                <a:latin typeface="Times New Roman"/>
                <a:ea typeface="华文细黑"/>
                <a:cs typeface="Times New Roman"/>
              </a:rPr>
              <a:t>的直观图可知原四边形是矩形，且</a:t>
            </a:r>
            <a:r>
              <a:rPr lang="en-US" altLang="zh-CN" sz="2800" i="1" kern="100" dirty="0">
                <a:latin typeface="Times New Roman"/>
                <a:ea typeface="华文细黑"/>
                <a:cs typeface="Courier New"/>
              </a:rPr>
              <a:t>OP</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OR</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，所以原四边形</a:t>
            </a:r>
            <a:r>
              <a:rPr lang="en-US" altLang="zh-CN" sz="2800" i="1" kern="100" dirty="0" err="1">
                <a:latin typeface="Times New Roman"/>
                <a:ea typeface="华文细黑"/>
                <a:cs typeface="Courier New"/>
              </a:rPr>
              <a:t>OPQR</a:t>
            </a:r>
            <a:r>
              <a:rPr lang="zh-CN" altLang="zh-CN" sz="2800" kern="100" dirty="0">
                <a:latin typeface="Times New Roman"/>
                <a:ea typeface="华文细黑"/>
                <a:cs typeface="Times New Roman"/>
              </a:rPr>
              <a:t>的周长为</a:t>
            </a:r>
            <a:r>
              <a:rPr lang="en-US" altLang="zh-CN" sz="2800" kern="100" dirty="0">
                <a:latin typeface="Times New Roman"/>
                <a:ea typeface="华文细黑"/>
                <a:cs typeface="Courier New"/>
              </a:rPr>
              <a:t>2</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10.</a:t>
            </a:r>
            <a:endParaRPr lang="zh-CN" altLang="zh-CN" sz="2800" kern="100" dirty="0">
              <a:effectLst/>
              <a:latin typeface="宋体"/>
              <a:cs typeface="Courier New"/>
            </a:endParaRPr>
          </a:p>
        </p:txBody>
      </p:sp>
      <p:pic>
        <p:nvPicPr>
          <p:cNvPr id="13" name="图片 12" descr="F:\2016赵瑊\同步\数学\创新 人A必修2\word\RJ1-129.TIF"/>
          <p:cNvPicPr/>
          <p:nvPr/>
        </p:nvPicPr>
        <p:blipFill>
          <a:blip r:embed="rId7" r:link="rId8" cstate="print">
            <a:extLst>
              <a:ext uri="{28A0092B-C50C-407E-A947-70E740481C1C}">
                <a14:useLocalDpi xmlns:a14="http://schemas.microsoft.com/office/drawing/2010/main" val="0"/>
              </a:ext>
            </a:extLst>
          </a:blip>
          <a:srcRect/>
          <a:stretch>
            <a:fillRect/>
          </a:stretch>
        </p:blipFill>
        <p:spPr bwMode="auto">
          <a:xfrm>
            <a:off x="8772527" y="909514"/>
            <a:ext cx="3021664" cy="1626551"/>
          </a:xfrm>
          <a:prstGeom prst="rect">
            <a:avLst/>
          </a:prstGeom>
          <a:noFill/>
          <a:ln>
            <a:noFill/>
          </a:ln>
        </p:spPr>
      </p:pic>
      <p:sp>
        <p:nvSpPr>
          <p:cNvPr id="2" name="矩形 1"/>
          <p:cNvSpPr/>
          <p:nvPr/>
        </p:nvSpPr>
        <p:spPr>
          <a:xfrm>
            <a:off x="1696943" y="2028393"/>
            <a:ext cx="543739"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10</a:t>
            </a:r>
            <a:endParaRPr lang="zh-CN" altLang="en-US" dirty="0">
              <a:solidFill>
                <a:srgbClr val="C00000"/>
              </a:solidFill>
            </a:endParaRPr>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2">
                                            <p:txEl>
                                              <p:pRg st="0" end="0"/>
                                            </p:txEl>
                                          </p:spTgt>
                                        </p:tgtEl>
                                      </p:cBhvr>
                                    </p:animEffect>
                                    <p:set>
                                      <p:cBhvr>
                                        <p:cTn id="17" dur="1" fill="hold">
                                          <p:stCondLst>
                                            <p:cond delay="499"/>
                                          </p:stCondLst>
                                        </p:cTn>
                                        <p:tgtEl>
                                          <p:spTgt spid="12">
                                            <p:txEl>
                                              <p:pRg st="0" end="0"/>
                                            </p:txEl>
                                          </p:spTgt>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2"/>
                                        </p:tgtEl>
                                      </p:cBhvr>
                                    </p:animEffect>
                                    <p:set>
                                      <p:cBhvr>
                                        <p:cTn id="20"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bldLst>
      <p:bldP spid="12" grpId="0" build="allAtOnce"/>
      <p:bldP spid="2" grpId="0"/>
      <p:bldP spid="2"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8"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4" name="矩形 1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6" name="矩形 15"/>
          <p:cNvSpPr/>
          <p:nvPr/>
        </p:nvSpPr>
        <p:spPr>
          <a:xfrm>
            <a:off x="382191" y="590676"/>
            <a:ext cx="11412000" cy="769417"/>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5</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已知</a:t>
            </a:r>
            <a:r>
              <a:rPr lang="zh-CN" altLang="zh-CN" sz="2800" kern="100" dirty="0">
                <a:latin typeface="Times New Roman"/>
                <a:ea typeface="华文细黑"/>
                <a:cs typeface="Times New Roman"/>
              </a:rPr>
              <a:t>如图所示的直观图</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O</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，则其平面图形的面积为</a:t>
            </a:r>
            <a:r>
              <a:rPr lang="en-US" altLang="zh-CN" sz="2800" kern="100" dirty="0" smtClean="0">
                <a:latin typeface="Times New Roman"/>
                <a:ea typeface="华文细黑"/>
                <a:cs typeface="Courier New"/>
              </a:rPr>
              <a:t>____.</a:t>
            </a:r>
            <a:endParaRPr lang="zh-CN" altLang="zh-CN" sz="2800" kern="100" dirty="0">
              <a:effectLst/>
              <a:latin typeface="宋体"/>
              <a:cs typeface="Courier New"/>
            </a:endParaRPr>
          </a:p>
        </p:txBody>
      </p:sp>
      <p:graphicFrame>
        <p:nvGraphicFramePr>
          <p:cNvPr id="19" name="对象 18"/>
          <p:cNvGraphicFramePr>
            <a:graphicFrameLocks noChangeAspect="1"/>
          </p:cNvGraphicFramePr>
          <p:nvPr>
            <p:extLst>
              <p:ext uri="{D42A27DB-BD31-4B8C-83A1-F6EECF244321}">
                <p14:modId xmlns:p14="http://schemas.microsoft.com/office/powerpoint/2010/main" val="1230720607"/>
              </p:ext>
            </p:extLst>
          </p:nvPr>
        </p:nvGraphicFramePr>
        <p:xfrm>
          <a:off x="504825" y="2757339"/>
          <a:ext cx="4648200" cy="952500"/>
        </p:xfrm>
        <a:graphic>
          <a:graphicData uri="http://schemas.openxmlformats.org/presentationml/2006/ole">
            <mc:AlternateContent xmlns:mc="http://schemas.openxmlformats.org/markup-compatibility/2006">
              <mc:Choice xmlns:v="urn:schemas-microsoft-com:vml" Requires="v">
                <p:oleObj spid="_x0000_s106729" name="文档" r:id="rId9" imgW="4565501" imgH="933514" progId="Word.Document.12">
                  <p:embed/>
                </p:oleObj>
              </mc:Choice>
              <mc:Fallback>
                <p:oleObj name="文档" r:id="rId9" imgW="4565501" imgH="933514" progId="Word.Document.12">
                  <p:embed/>
                  <p:pic>
                    <p:nvPicPr>
                      <p:cNvPr id="0" name=""/>
                      <p:cNvPicPr>
                        <a:picLocks noChangeAspect="1" noChangeArrowheads="1"/>
                      </p:cNvPicPr>
                      <p:nvPr/>
                    </p:nvPicPr>
                    <p:blipFill>
                      <a:blip r:embed="rId10"/>
                      <a:srcRect/>
                      <a:stretch>
                        <a:fillRect/>
                      </a:stretch>
                    </p:blipFill>
                    <p:spPr bwMode="auto">
                      <a:xfrm>
                        <a:off x="504825" y="2757339"/>
                        <a:ext cx="46482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矩形 3"/>
          <p:cNvSpPr/>
          <p:nvPr/>
        </p:nvSpPr>
        <p:spPr>
          <a:xfrm>
            <a:off x="10474007" y="594116"/>
            <a:ext cx="364202" cy="656846"/>
          </a:xfrm>
          <a:prstGeom prst="rect">
            <a:avLst/>
          </a:prstGeom>
        </p:spPr>
        <p:txBody>
          <a:bodyPr wrap="none">
            <a:spAutoFit/>
          </a:bodyPr>
          <a:lstStyle/>
          <a:p>
            <a:pPr algn="just">
              <a:lnSpc>
                <a:spcPct val="150000"/>
              </a:lnSpc>
              <a:spcAft>
                <a:spcPts val="0"/>
              </a:spcAft>
              <a:tabLst>
                <a:tab pos="2070735" algn="l"/>
              </a:tabLst>
            </a:pPr>
            <a:r>
              <a:rPr lang="en-US" altLang="zh-CN" sz="2800" kern="100" dirty="0" smtClean="0">
                <a:solidFill>
                  <a:srgbClr val="C00000"/>
                </a:solidFill>
                <a:latin typeface="Times New Roman"/>
                <a:ea typeface="华文细黑"/>
                <a:cs typeface="Courier New"/>
              </a:rPr>
              <a:t>6</a:t>
            </a:r>
            <a:endParaRPr lang="zh-CN" altLang="zh-CN" sz="2800" kern="100" dirty="0">
              <a:solidFill>
                <a:srgbClr val="C00000"/>
              </a:solidFill>
              <a:effectLst/>
              <a:latin typeface="宋体"/>
              <a:cs typeface="Courier New"/>
            </a:endParaRPr>
          </a:p>
        </p:txBody>
      </p:sp>
      <p:pic>
        <p:nvPicPr>
          <p:cNvPr id="17" name="图片 16" descr="F:\2016赵瑊\同步\数学\创新 人A必修2\word\RJ1-130.TIF"/>
          <p:cNvPicPr/>
          <p:nvPr/>
        </p:nvPicPr>
        <p:blipFill>
          <a:blip r:embed="rId11" r:link="rId12" cstate="print">
            <a:extLst>
              <a:ext uri="{28A0092B-C50C-407E-A947-70E740481C1C}">
                <a14:useLocalDpi xmlns:a14="http://schemas.microsoft.com/office/drawing/2010/main" val="0"/>
              </a:ext>
            </a:extLst>
          </a:blip>
          <a:srcRect/>
          <a:stretch>
            <a:fillRect/>
          </a:stretch>
        </p:blipFill>
        <p:spPr bwMode="auto">
          <a:xfrm>
            <a:off x="8197846" y="1470720"/>
            <a:ext cx="3403876" cy="2422773"/>
          </a:xfrm>
          <a:prstGeom prst="rect">
            <a:avLst/>
          </a:prstGeom>
          <a:noFill/>
          <a:ln>
            <a:noFill/>
          </a:ln>
        </p:spPr>
      </p:pic>
      <p:sp>
        <p:nvSpPr>
          <p:cNvPr id="18" name="矩形 17"/>
          <p:cNvSpPr/>
          <p:nvPr/>
        </p:nvSpPr>
        <p:spPr>
          <a:xfrm>
            <a:off x="382191" y="1268030"/>
            <a:ext cx="7776000" cy="1415748"/>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由直观图可知其对应的平面图形</a:t>
            </a:r>
            <a:r>
              <a:rPr lang="en-US" altLang="zh-CN" sz="2800" i="1" kern="100" dirty="0" err="1">
                <a:latin typeface="Times New Roman"/>
                <a:ea typeface="华文细黑"/>
                <a:cs typeface="Courier New"/>
              </a:rPr>
              <a:t>AOB</a:t>
            </a:r>
            <a:r>
              <a:rPr lang="zh-CN" altLang="zh-CN" sz="2800" kern="100" dirty="0">
                <a:latin typeface="Times New Roman"/>
                <a:ea typeface="华文细黑"/>
                <a:cs typeface="Times New Roman"/>
              </a:rPr>
              <a:t>中，</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AOB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90°</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OB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OA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42285128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blinds(horizontal)">
                                      <p:cBhvr>
                                        <p:cTn id="7" dur="500"/>
                                        <p:tgtEl>
                                          <p:spTgt spid="1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linds(horizontal)">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8">
                                            <p:txEl>
                                              <p:pRg st="0" end="0"/>
                                            </p:txEl>
                                          </p:spTgt>
                                        </p:tgtEl>
                                      </p:cBhvr>
                                    </p:animEffect>
                                    <p:set>
                                      <p:cBhvr>
                                        <p:cTn id="22" dur="1" fill="hold">
                                          <p:stCondLst>
                                            <p:cond delay="499"/>
                                          </p:stCondLst>
                                        </p:cTn>
                                        <p:tgtEl>
                                          <p:spTgt spid="18">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19"/>
                                        </p:tgtEl>
                                      </p:cBhvr>
                                    </p:animEffect>
                                    <p:set>
                                      <p:cBhvr>
                                        <p:cTn id="25" dur="1" fill="hold">
                                          <p:stCondLst>
                                            <p:cond delay="499"/>
                                          </p:stCondLst>
                                        </p:cTn>
                                        <p:tgtEl>
                                          <p:spTgt spid="19"/>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4"/>
                                        </p:tgtEl>
                                      </p:cBhvr>
                                    </p:animEffect>
                                    <p:set>
                                      <p:cBhvr>
                                        <p:cTn id="28"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4" grpId="0"/>
      <p:bldP spid="4" grpId="1"/>
      <p:bldP spid="18" grpId="0" build="allAtOnce"/>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5109" y="117426"/>
            <a:ext cx="886838" cy="714378"/>
            <a:chOff x="3758308" y="2656863"/>
            <a:chExt cx="886838" cy="714378"/>
          </a:xfrm>
        </p:grpSpPr>
        <p:sp>
          <p:nvSpPr>
            <p:cNvPr id="14" name="等腰三角形 13"/>
            <p:cNvSpPr/>
            <p:nvPr/>
          </p:nvSpPr>
          <p:spPr>
            <a:xfrm rot="5400000">
              <a:off x="3951695" y="2677789"/>
              <a:ext cx="714378" cy="672525"/>
            </a:xfrm>
            <a:prstGeom prst="triangle">
              <a:avLst>
                <a:gd name="adj" fmla="val 52770"/>
              </a:avLst>
            </a:prstGeom>
            <a:solidFill>
              <a:schemeClr val="accent6">
                <a:lumMod val="7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sp>
          <p:nvSpPr>
            <p:cNvPr id="15" name="等腰三角形 14"/>
            <p:cNvSpPr/>
            <p:nvPr/>
          </p:nvSpPr>
          <p:spPr>
            <a:xfrm rot="5400000">
              <a:off x="3737382" y="2677789"/>
              <a:ext cx="714378" cy="672525"/>
            </a:xfrm>
            <a:prstGeom prst="triangle">
              <a:avLst>
                <a:gd name="adj" fmla="val 52770"/>
              </a:avLst>
            </a:prstGeom>
            <a:solidFill>
              <a:schemeClr val="bg1">
                <a:lumMod val="8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grpSp>
      <p:cxnSp>
        <p:nvCxnSpPr>
          <p:cNvPr id="16" name="Straight Connector 10"/>
          <p:cNvCxnSpPr/>
          <p:nvPr/>
        </p:nvCxnSpPr>
        <p:spPr>
          <a:xfrm>
            <a:off x="1001937" y="743726"/>
            <a:ext cx="1611686" cy="0"/>
          </a:xfrm>
          <a:prstGeom prst="line">
            <a:avLst/>
          </a:prstGeom>
          <a:ln>
            <a:solidFill>
              <a:schemeClr val="accent6">
                <a:lumMod val="75000"/>
              </a:schemeClr>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7" name="Rectangle 12"/>
          <p:cNvSpPr>
            <a:spLocks noChangeArrowheads="1"/>
          </p:cNvSpPr>
          <p:nvPr/>
        </p:nvSpPr>
        <p:spPr bwMode="auto">
          <a:xfrm>
            <a:off x="992164" y="228095"/>
            <a:ext cx="16371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0000FF"/>
                </a:solidFill>
                <a:latin typeface="微软雅黑" pitchFamily="34" charset="-122"/>
                <a:ea typeface="微软雅黑" pitchFamily="34" charset="-122"/>
              </a:rPr>
              <a:t>课堂</a:t>
            </a:r>
            <a:r>
              <a:rPr lang="zh-CN" altLang="en-US" sz="2800" b="1" dirty="0" smtClean="0">
                <a:solidFill>
                  <a:srgbClr val="0000FF"/>
                </a:solidFill>
                <a:latin typeface="微软雅黑" pitchFamily="34" charset="-122"/>
                <a:ea typeface="微软雅黑" pitchFamily="34" charset="-122"/>
              </a:rPr>
              <a:t>小结</a:t>
            </a:r>
            <a:endParaRPr lang="zh-CN" altLang="en-US" sz="2800" b="1" dirty="0">
              <a:solidFill>
                <a:srgbClr val="0000FF"/>
              </a:solidFill>
              <a:latin typeface="微软雅黑" pitchFamily="34" charset="-122"/>
              <a:ea typeface="微软雅黑" pitchFamily="34" charset="-122"/>
            </a:endParaRPr>
          </a:p>
        </p:txBody>
      </p:sp>
      <p:sp>
        <p:nvSpPr>
          <p:cNvPr id="10" name="矩形 9"/>
          <p:cNvSpPr/>
          <p:nvPr/>
        </p:nvSpPr>
        <p:spPr>
          <a:xfrm>
            <a:off x="315516" y="837506"/>
            <a:ext cx="11556000" cy="460431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斜二测画法是联系直观图和原图形的桥梁，可根据它们之间的可逆关系寻找它们的联系；在求直观图的面积时，可根据斜二测画法，画出直观图</a:t>
            </a:r>
            <a:r>
              <a:rPr lang="zh-CN" altLang="zh-CN" sz="2800" kern="100" spc="-370" dirty="0">
                <a:latin typeface="Times New Roman"/>
                <a:ea typeface="华文细黑"/>
                <a:cs typeface="Times New Roman"/>
              </a:rPr>
              <a:t>，</a:t>
            </a:r>
            <a:r>
              <a:rPr lang="zh-CN" altLang="zh-CN" sz="2800" kern="100" dirty="0">
                <a:latin typeface="Times New Roman"/>
                <a:ea typeface="华文细黑"/>
                <a:cs typeface="Times New Roman"/>
              </a:rPr>
              <a:t>从而确定其高和底边等</a:t>
            </a:r>
            <a:r>
              <a:rPr lang="zh-CN" altLang="zh-CN" sz="2800" kern="100" spc="-370" dirty="0">
                <a:latin typeface="Times New Roman"/>
                <a:ea typeface="华文细黑"/>
                <a:cs typeface="Times New Roman"/>
              </a:rPr>
              <a:t>，</a:t>
            </a:r>
            <a:r>
              <a:rPr lang="zh-CN" altLang="zh-CN" sz="2800" kern="100" dirty="0">
                <a:latin typeface="Times New Roman"/>
                <a:ea typeface="华文细黑"/>
                <a:cs typeface="Times New Roman"/>
              </a:rPr>
              <a:t>而求原图形的面积可把直观图还原为</a:t>
            </a:r>
            <a:r>
              <a:rPr lang="zh-CN" altLang="zh-CN" sz="2800" kern="100" dirty="0" smtClean="0">
                <a:latin typeface="Times New Roman"/>
                <a:ea typeface="华文细黑"/>
                <a:cs typeface="Times New Roman"/>
              </a:rPr>
              <a:t>原图形</a:t>
            </a:r>
            <a:r>
              <a:rPr lang="en-US" altLang="zh-CN" sz="2800" kern="100" dirty="0" smtClean="0">
                <a:latin typeface="Times New Roman"/>
                <a:ea typeface="华文细黑"/>
                <a:cs typeface="Courier New"/>
              </a:rPr>
              <a:t>.</a:t>
            </a:r>
          </a:p>
          <a:p>
            <a:pPr algn="just">
              <a:lnSpc>
                <a:spcPct val="70000"/>
              </a:lnSpc>
              <a:spcAft>
                <a:spcPts val="0"/>
              </a:spcAft>
              <a:tabLst>
                <a:tab pos="2070735" algn="l"/>
              </a:tabLst>
            </a:pPr>
            <a:endParaRPr lang="en-US" altLang="zh-CN" sz="2800" kern="100" dirty="0">
              <a:latin typeface="Times New Roman"/>
              <a:ea typeface="华文细黑"/>
              <a:cs typeface="Courier New"/>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两者</a:t>
            </a:r>
            <a:r>
              <a:rPr lang="zh-CN" altLang="zh-CN" sz="2800" kern="100" dirty="0">
                <a:latin typeface="Times New Roman"/>
                <a:ea typeface="华文细黑"/>
                <a:cs typeface="Times New Roman"/>
              </a:rPr>
              <a:t>之间关系为</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70000"/>
              </a:lnSpc>
              <a:spcAft>
                <a:spcPts val="0"/>
              </a:spcAft>
              <a:tabLst>
                <a:tab pos="2070735" algn="l"/>
              </a:tabLst>
            </a:pPr>
            <a:endParaRPr lang="en-US" altLang="zh-CN" sz="2800" kern="100" dirty="0" smtClean="0">
              <a:latin typeface="宋体"/>
              <a:ea typeface="华文细黑"/>
              <a:cs typeface="Courier New"/>
            </a:endParaRPr>
          </a:p>
          <a:p>
            <a:pPr algn="just">
              <a:lnSpc>
                <a:spcPct val="150000"/>
              </a:lnSpc>
              <a:spcAft>
                <a:spcPts val="0"/>
              </a:spcAft>
              <a:tabLst>
                <a:tab pos="2070735" algn="l"/>
              </a:tabLst>
            </a:pPr>
            <a:r>
              <a:rPr lang="en-US" altLang="zh-CN" sz="2800" kern="100" dirty="0" smtClean="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在用斜二测画法画直观图时，平行线段仍然平行，所画平行线段之比仍然等于它的真实长度之比，但所画夹角大小不一定是其真实夹角大小</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306604175"/>
              </p:ext>
            </p:extLst>
          </p:nvPr>
        </p:nvGraphicFramePr>
        <p:xfrm>
          <a:off x="3212579" y="2849141"/>
          <a:ext cx="1514475" cy="1228725"/>
        </p:xfrm>
        <a:graphic>
          <a:graphicData uri="http://schemas.openxmlformats.org/presentationml/2006/ole">
            <mc:AlternateContent xmlns:mc="http://schemas.openxmlformats.org/markup-compatibility/2006">
              <mc:Choice xmlns:v="urn:schemas-microsoft-com:vml" Requires="v">
                <p:oleObj spid="_x0000_s120842" name="文档" r:id="rId5" imgW="1521473" imgH="1228724" progId="Word.Document.12">
                  <p:embed/>
                </p:oleObj>
              </mc:Choice>
              <mc:Fallback>
                <p:oleObj name="文档" r:id="rId5" imgW="1521473" imgH="1228724" progId="Word.Document.12">
                  <p:embed/>
                  <p:pic>
                    <p:nvPicPr>
                      <p:cNvPr id="0" name=""/>
                      <p:cNvPicPr/>
                      <p:nvPr/>
                    </p:nvPicPr>
                    <p:blipFill>
                      <a:blip r:embed="rId6"/>
                      <a:stretch>
                        <a:fillRect/>
                      </a:stretch>
                    </p:blipFill>
                    <p:spPr>
                      <a:xfrm>
                        <a:off x="3212579" y="2849141"/>
                        <a:ext cx="1514475" cy="1228725"/>
                      </a:xfrm>
                      <a:prstGeom prst="rect">
                        <a:avLst/>
                      </a:prstGeom>
                    </p:spPr>
                  </p:pic>
                </p:oleObj>
              </mc:Fallback>
            </mc:AlternateContent>
          </a:graphicData>
        </a:graphic>
      </p:graphicFrame>
    </p:spTree>
    <p:extLst>
      <p:ext uri="{BB962C8B-B14F-4D97-AF65-F5344CB8AC3E}">
        <p14:creationId xmlns:p14="http://schemas.microsoft.com/office/powerpoint/2010/main" val="528941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030751"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5" name="标题 1"/>
          <p:cNvSpPr txBox="1">
            <a:spLocks/>
          </p:cNvSpPr>
          <p:nvPr/>
        </p:nvSpPr>
        <p:spPr>
          <a:xfrm>
            <a:off x="2349599" y="3338736"/>
            <a:ext cx="7488832"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6" name="Picture 2" descr="C:\Users\Administrator\Desktop\创新图片\数学创新 2-1\2771897_22.jpg"/>
          <p:cNvPicPr>
            <a:picLocks noChangeAspect="1" noChangeArrowheads="1"/>
          </p:cNvPicPr>
          <p:nvPr/>
        </p:nvPicPr>
        <p:blipFill rotWithShape="1">
          <a:blip r:embed="rId2">
            <a:lum bright="70000" contrast="-70000"/>
            <a:extLst>
              <a:ext uri="{28A0092B-C50C-407E-A947-70E740481C1C}">
                <a14:useLocalDpi xmlns:a14="http://schemas.microsoft.com/office/drawing/2010/main" val="0"/>
              </a:ext>
            </a:extLst>
          </a:blip>
          <a:srcRect l="4497" t="4014" r="1597" b="2343"/>
          <a:stretch/>
        </p:blipFill>
        <p:spPr bwMode="auto">
          <a:xfrm>
            <a:off x="9655762" y="4331991"/>
            <a:ext cx="2534651" cy="2527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7258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435">
                                          <p:stCondLst>
                                            <p:cond delay="0"/>
                                          </p:stCondLst>
                                        </p:cTn>
                                        <p:tgtEl>
                                          <p:spTgt spid="5"/>
                                        </p:tgtEl>
                                      </p:cBhvr>
                                    </p:animEffect>
                                    <p:anim calcmode="lin" valueType="num">
                                      <p:cBhvr>
                                        <p:cTn id="8" dur="1367"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5"/>
                                        </p:tgtEl>
                                        <p:attrNameLst>
                                          <p:attrName>ppt_y</p:attrName>
                                        </p:attrNameLst>
                                      </p:cBhvr>
                                      <p:tavLst>
                                        <p:tav tm="0" fmla="#ppt_y-sin(pi*$)/81">
                                          <p:val>
                                            <p:fltVal val="0"/>
                                          </p:val>
                                        </p:tav>
                                        <p:tav tm="100000">
                                          <p:val>
                                            <p:fltVal val="1"/>
                                          </p:val>
                                        </p:tav>
                                      </p:tavLst>
                                    </p:anim>
                                    <p:animScale>
                                      <p:cBhvr>
                                        <p:cTn id="13" dur="20">
                                          <p:stCondLst>
                                            <p:cond delay="487"/>
                                          </p:stCondLst>
                                        </p:cTn>
                                        <p:tgtEl>
                                          <p:spTgt spid="5"/>
                                        </p:tgtEl>
                                      </p:cBhvr>
                                      <p:to x="100000" y="60000"/>
                                    </p:animScale>
                                    <p:animScale>
                                      <p:cBhvr>
                                        <p:cTn id="14" dur="124" decel="50000">
                                          <p:stCondLst>
                                            <p:cond delay="507"/>
                                          </p:stCondLst>
                                        </p:cTn>
                                        <p:tgtEl>
                                          <p:spTgt spid="5"/>
                                        </p:tgtEl>
                                      </p:cBhvr>
                                      <p:to x="100000" y="100000"/>
                                    </p:animScale>
                                    <p:animScale>
                                      <p:cBhvr>
                                        <p:cTn id="15" dur="20">
                                          <p:stCondLst>
                                            <p:cond delay="984"/>
                                          </p:stCondLst>
                                        </p:cTn>
                                        <p:tgtEl>
                                          <p:spTgt spid="5"/>
                                        </p:tgtEl>
                                      </p:cBhvr>
                                      <p:to x="100000" y="80000"/>
                                    </p:animScale>
                                    <p:animScale>
                                      <p:cBhvr>
                                        <p:cTn id="16" dur="124" decel="50000">
                                          <p:stCondLst>
                                            <p:cond delay="1004"/>
                                          </p:stCondLst>
                                        </p:cTn>
                                        <p:tgtEl>
                                          <p:spTgt spid="5"/>
                                        </p:tgtEl>
                                      </p:cBhvr>
                                      <p:to x="100000" y="100000"/>
                                    </p:animScale>
                                    <p:animScale>
                                      <p:cBhvr>
                                        <p:cTn id="17" dur="20">
                                          <p:stCondLst>
                                            <p:cond delay="1231"/>
                                          </p:stCondLst>
                                        </p:cTn>
                                        <p:tgtEl>
                                          <p:spTgt spid="5"/>
                                        </p:tgtEl>
                                      </p:cBhvr>
                                      <p:to x="100000" y="90000"/>
                                    </p:animScale>
                                    <p:animScale>
                                      <p:cBhvr>
                                        <p:cTn id="18" dur="124" decel="50000">
                                          <p:stCondLst>
                                            <p:cond delay="1251"/>
                                          </p:stCondLst>
                                        </p:cTn>
                                        <p:tgtEl>
                                          <p:spTgt spid="5"/>
                                        </p:tgtEl>
                                      </p:cBhvr>
                                      <p:to x="100000" y="100000"/>
                                    </p:animScale>
                                    <p:animScale>
                                      <p:cBhvr>
                                        <p:cTn id="19" dur="20">
                                          <p:stCondLst>
                                            <p:cond delay="1356"/>
                                          </p:stCondLst>
                                        </p:cTn>
                                        <p:tgtEl>
                                          <p:spTgt spid="5"/>
                                        </p:tgtEl>
                                      </p:cBhvr>
                                      <p:to x="100000" y="95000"/>
                                    </p:animScale>
                                    <p:animScale>
                                      <p:cBhvr>
                                        <p:cTn id="20" dur="124" decel="50000">
                                          <p:stCondLst>
                                            <p:cond delay="1376"/>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b="1" kern="0" dirty="0" smtClean="0">
                <a:solidFill>
                  <a:schemeClr val="bg1"/>
                </a:solidFill>
                <a:latin typeface="微软雅黑" pitchFamily="34" charset="-122"/>
                <a:ea typeface="微软雅黑" pitchFamily="34" charset="-122"/>
              </a:rPr>
              <a:t> 知识梳理                                                                                      </a:t>
            </a:r>
            <a:r>
              <a:rPr lang="zh-CN" altLang="en-US" kern="0" dirty="0" smtClean="0">
                <a:solidFill>
                  <a:schemeClr val="bg1"/>
                </a:solidFill>
                <a:latin typeface="华文新魏" pitchFamily="2" charset="-122"/>
                <a:ea typeface="华文新魏" pitchFamily="2" charset="-122"/>
              </a:rPr>
              <a:t>                     自主学习</a:t>
            </a:r>
            <a:endParaRPr lang="zh-CN" altLang="en-US" kern="0" dirty="0">
              <a:solidFill>
                <a:schemeClr val="bg1"/>
              </a:solidFill>
              <a:latin typeface="华文新魏" pitchFamily="2" charset="-122"/>
              <a:ea typeface="华文新魏" pitchFamily="2" charset="-122"/>
            </a:endParaRPr>
          </a:p>
        </p:txBody>
      </p:sp>
      <p:sp>
        <p:nvSpPr>
          <p:cNvPr id="12" name="矩形 11"/>
          <p:cNvSpPr/>
          <p:nvPr/>
        </p:nvSpPr>
        <p:spPr>
          <a:xfrm>
            <a:off x="382191" y="657445"/>
            <a:ext cx="11412000" cy="529373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知识点一　用斜二测画法画水平放置的平面图形的直观图的步骤</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画轴：在已知图形中取互相垂直的</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轴和</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轴，两轴相交于点</a:t>
            </a:r>
            <a:r>
              <a:rPr lang="en-US" altLang="zh-CN" sz="2800" i="1" kern="100" dirty="0">
                <a:latin typeface="Times New Roman"/>
                <a:ea typeface="华文细黑"/>
                <a:cs typeface="Courier New"/>
              </a:rPr>
              <a:t>O</a:t>
            </a:r>
            <a:r>
              <a:rPr lang="zh-CN" altLang="zh-CN" sz="2800" kern="100" dirty="0">
                <a:latin typeface="Times New Roman"/>
                <a:ea typeface="华文细黑"/>
                <a:cs typeface="Times New Roman"/>
              </a:rPr>
              <a:t>，画直观图时，把它们画成对应的</a:t>
            </a:r>
            <a:r>
              <a:rPr lang="en-US" altLang="zh-CN" sz="2800" i="1" kern="100" dirty="0">
                <a:latin typeface="Times New Roman"/>
                <a:ea typeface="华文细黑"/>
                <a:cs typeface="Courier New"/>
              </a:rPr>
              <a:t>x</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轴与</a:t>
            </a:r>
            <a:r>
              <a:rPr lang="en-US" altLang="zh-CN" sz="2800" i="1" kern="100" dirty="0">
                <a:latin typeface="Times New Roman"/>
                <a:ea typeface="华文细黑"/>
                <a:cs typeface="Courier New"/>
              </a:rPr>
              <a:t>y</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轴，两轴交于点</a:t>
            </a:r>
            <a:r>
              <a:rPr lang="en-US" altLang="zh-CN" sz="2800" i="1" kern="100" dirty="0">
                <a:latin typeface="Times New Roman"/>
                <a:ea typeface="华文细黑"/>
                <a:cs typeface="Courier New"/>
              </a:rPr>
              <a:t>O</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，且使</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O</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y</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Courier New"/>
              </a:rPr>
              <a:t>       </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或</a:t>
            </a:r>
            <a:r>
              <a:rPr lang="en-US" altLang="zh-CN" sz="2800" u="sng" kern="100" dirty="0" smtClean="0">
                <a:latin typeface="Times New Roman"/>
                <a:ea typeface="华文细黑"/>
                <a:cs typeface="Courier New"/>
              </a:rPr>
              <a:t>         </a:t>
            </a: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，它们确定的平面</a:t>
            </a:r>
            <a:r>
              <a:rPr lang="zh-CN" altLang="zh-CN" sz="2800" kern="100" dirty="0" smtClean="0">
                <a:latin typeface="Times New Roman"/>
                <a:ea typeface="华文细黑"/>
                <a:cs typeface="Times New Roman"/>
              </a:rPr>
              <a:t>表示</a:t>
            </a:r>
            <a:r>
              <a:rPr lang="en-US" altLang="zh-CN" sz="2800" u="sng" kern="100" dirty="0" smtClean="0">
                <a:latin typeface="Times New Roman"/>
                <a:ea typeface="华文细黑"/>
                <a:cs typeface="Times New Roman"/>
              </a:rPr>
              <a:t>              </a:t>
            </a:r>
            <a:r>
              <a:rPr lang="en-US" altLang="zh-CN" sz="2800" kern="100" dirty="0" smtClean="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画线：已知图形中平行于</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轴或</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轴的线段，在直观图中分别画成平行</a:t>
            </a:r>
            <a:r>
              <a:rPr lang="zh-CN" altLang="zh-CN" sz="2800" kern="100" dirty="0" smtClean="0">
                <a:latin typeface="Times New Roman"/>
                <a:ea typeface="华文细黑"/>
                <a:cs typeface="Times New Roman"/>
              </a:rPr>
              <a:t>于</a:t>
            </a:r>
            <a:r>
              <a:rPr lang="en-US" altLang="zh-CN" sz="2800" i="1" u="sng" kern="100" dirty="0" smtClean="0">
                <a:latin typeface="Times New Roman"/>
                <a:ea typeface="华文细黑"/>
                <a:cs typeface="Courier New"/>
              </a:rPr>
              <a:t>             </a:t>
            </a:r>
            <a:r>
              <a:rPr lang="zh-CN" altLang="zh-CN" sz="2800" kern="100" dirty="0" smtClean="0">
                <a:latin typeface="Times New Roman"/>
                <a:ea typeface="华文细黑"/>
                <a:cs typeface="Times New Roman"/>
              </a:rPr>
              <a:t>或</a:t>
            </a:r>
            <a:r>
              <a:rPr lang="en-US" altLang="zh-CN" sz="2800" i="1" u="sng" kern="100" dirty="0" smtClean="0">
                <a:latin typeface="Times New Roman"/>
                <a:ea typeface="华文细黑"/>
                <a:cs typeface="Courier New"/>
              </a:rPr>
              <a:t>                          </a:t>
            </a:r>
            <a:r>
              <a:rPr lang="en-US" altLang="zh-CN" sz="2800" kern="100" dirty="0" smtClean="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取长度：已知图形中平行于</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轴的线段，在直观图中保持原长度不变，平行于</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轴的线段，长度为原来的一半</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3" name="矩形 2"/>
          <p:cNvSpPr/>
          <p:nvPr/>
        </p:nvSpPr>
        <p:spPr>
          <a:xfrm>
            <a:off x="2463204" y="3943375"/>
            <a:ext cx="3046413" cy="523220"/>
          </a:xfrm>
          <a:prstGeom prst="rect">
            <a:avLst/>
          </a:prstGeom>
        </p:spPr>
        <p:txBody>
          <a:bodyPr>
            <a:spAutoFit/>
          </a:bodyPr>
          <a:lstStyle/>
          <a:p>
            <a:pPr lvl="0"/>
            <a:r>
              <a:rPr lang="en-US" altLang="zh-CN" sz="2800" i="1" kern="100" dirty="0" smtClean="0">
                <a:solidFill>
                  <a:srgbClr val="C00000"/>
                </a:solidFill>
                <a:latin typeface="Times New Roman"/>
                <a:ea typeface="华文细黑"/>
                <a:cs typeface="Courier New"/>
              </a:rPr>
              <a:t>y</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轴的线段</a:t>
            </a:r>
            <a:endParaRPr lang="zh-CN" altLang="en-US" dirty="0">
              <a:solidFill>
                <a:srgbClr val="C00000"/>
              </a:solidFill>
            </a:endParaRPr>
          </a:p>
        </p:txBody>
      </p:sp>
      <p:sp>
        <p:nvSpPr>
          <p:cNvPr id="4" name="矩形 3"/>
          <p:cNvSpPr/>
          <p:nvPr/>
        </p:nvSpPr>
        <p:spPr>
          <a:xfrm>
            <a:off x="2797081" y="2709714"/>
            <a:ext cx="902811" cy="523220"/>
          </a:xfrm>
          <a:prstGeom prst="rect">
            <a:avLst/>
          </a:prstGeom>
        </p:spPr>
        <p:txBody>
          <a:bodyPr wrap="none">
            <a:spAutoFit/>
          </a:bodyPr>
          <a:lstStyle/>
          <a:p>
            <a:pPr lvl="0"/>
            <a:r>
              <a:rPr lang="en-US" altLang="zh-CN" sz="2800" kern="100" dirty="0">
                <a:solidFill>
                  <a:srgbClr val="C00000"/>
                </a:solidFill>
                <a:latin typeface="Times New Roman"/>
                <a:ea typeface="华文细黑"/>
                <a:cs typeface="Courier New"/>
              </a:rPr>
              <a:t>45°</a:t>
            </a:r>
          </a:p>
        </p:txBody>
      </p:sp>
      <p:sp>
        <p:nvSpPr>
          <p:cNvPr id="5" name="矩形 4"/>
          <p:cNvSpPr/>
          <p:nvPr/>
        </p:nvSpPr>
        <p:spPr>
          <a:xfrm>
            <a:off x="3889305" y="2709714"/>
            <a:ext cx="1082348" cy="523220"/>
          </a:xfrm>
          <a:prstGeom prst="rect">
            <a:avLst/>
          </a:prstGeom>
        </p:spPr>
        <p:txBody>
          <a:bodyPr wrap="none">
            <a:spAutoFit/>
          </a:bodyPr>
          <a:lstStyle/>
          <a:p>
            <a:pPr lvl="0"/>
            <a:r>
              <a:rPr lang="en-US" altLang="zh-CN" sz="2800" kern="100" dirty="0">
                <a:solidFill>
                  <a:srgbClr val="C00000"/>
                </a:solidFill>
                <a:latin typeface="Times New Roman"/>
                <a:ea typeface="华文细黑"/>
                <a:cs typeface="Courier New"/>
              </a:rPr>
              <a:t>135°</a:t>
            </a:r>
          </a:p>
        </p:txBody>
      </p:sp>
      <p:sp>
        <p:nvSpPr>
          <p:cNvPr id="9" name="矩形 8"/>
          <p:cNvSpPr/>
          <p:nvPr/>
        </p:nvSpPr>
        <p:spPr>
          <a:xfrm>
            <a:off x="8399462" y="2661975"/>
            <a:ext cx="1261884" cy="523220"/>
          </a:xfrm>
          <a:prstGeom prst="rect">
            <a:avLst/>
          </a:prstGeom>
        </p:spPr>
        <p:txBody>
          <a:bodyPr wrap="none">
            <a:spAutoFit/>
          </a:bodyPr>
          <a:lstStyle/>
          <a:p>
            <a:pPr lvl="0"/>
            <a:r>
              <a:rPr lang="zh-CN" altLang="zh-CN" sz="2800" kern="100" dirty="0">
                <a:solidFill>
                  <a:srgbClr val="C00000"/>
                </a:solidFill>
                <a:latin typeface="Times New Roman"/>
                <a:ea typeface="华文细黑"/>
                <a:cs typeface="Times New Roman"/>
              </a:rPr>
              <a:t>水平面</a:t>
            </a:r>
          </a:p>
        </p:txBody>
      </p:sp>
      <p:sp>
        <p:nvSpPr>
          <p:cNvPr id="10" name="矩形 9"/>
          <p:cNvSpPr/>
          <p:nvPr/>
        </p:nvSpPr>
        <p:spPr>
          <a:xfrm>
            <a:off x="910191" y="3933850"/>
            <a:ext cx="1061509" cy="523220"/>
          </a:xfrm>
          <a:prstGeom prst="rect">
            <a:avLst/>
          </a:prstGeom>
        </p:spPr>
        <p:txBody>
          <a:bodyPr wrap="none">
            <a:spAutoFit/>
          </a:bodyPr>
          <a:lstStyle/>
          <a:p>
            <a:pPr lvl="0"/>
            <a:r>
              <a:rPr lang="en-US" altLang="zh-CN" sz="2800" i="1" kern="100" dirty="0">
                <a:solidFill>
                  <a:srgbClr val="C00000"/>
                </a:solidFill>
                <a:latin typeface="Times New Roman"/>
                <a:ea typeface="华文细黑"/>
                <a:cs typeface="Courier New"/>
              </a:rPr>
              <a:t>x</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轴</a:t>
            </a:r>
          </a:p>
        </p:txBody>
      </p: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linds(horizontal)">
                                      <p:cBhvr>
                                        <p:cTn id="18" dur="500"/>
                                        <p:tgtEl>
                                          <p:spTgt spid="3"/>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linds(horizontal)">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1" nodeType="clickEffect">
                                  <p:stCondLst>
                                    <p:cond delay="0"/>
                                  </p:stCondLst>
                                  <p:childTnLst>
                                    <p:animEffect transition="out" filter="fade">
                                      <p:cBhvr>
                                        <p:cTn id="25" dur="500"/>
                                        <p:tgtEl>
                                          <p:spTgt spid="4"/>
                                        </p:tgtEl>
                                      </p:cBhvr>
                                    </p:animEffect>
                                    <p:set>
                                      <p:cBhvr>
                                        <p:cTn id="26" dur="1" fill="hold">
                                          <p:stCondLst>
                                            <p:cond delay="499"/>
                                          </p:stCondLst>
                                        </p:cTn>
                                        <p:tgtEl>
                                          <p:spTgt spid="4"/>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5"/>
                                        </p:tgtEl>
                                      </p:cBhvr>
                                    </p:animEffect>
                                    <p:set>
                                      <p:cBhvr>
                                        <p:cTn id="29" dur="1" fill="hold">
                                          <p:stCondLst>
                                            <p:cond delay="499"/>
                                          </p:stCondLst>
                                        </p:cTn>
                                        <p:tgtEl>
                                          <p:spTgt spid="5"/>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3"/>
                                        </p:tgtEl>
                                      </p:cBhvr>
                                    </p:animEffect>
                                    <p:set>
                                      <p:cBhvr>
                                        <p:cTn id="35" dur="1" fill="hold">
                                          <p:stCondLst>
                                            <p:cond delay="499"/>
                                          </p:stCondLst>
                                        </p:cTn>
                                        <p:tgtEl>
                                          <p:spTgt spid="3"/>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0"/>
                                        </p:tgtEl>
                                      </p:cBhvr>
                                    </p:animEffect>
                                    <p:set>
                                      <p:cBhvr>
                                        <p:cTn id="38"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3" grpId="0"/>
      <p:bldP spid="3" grpId="1"/>
      <p:bldP spid="4" grpId="0"/>
      <p:bldP spid="4" grpId="1"/>
      <p:bldP spid="5" grpId="0"/>
      <p:bldP spid="5" grpId="1"/>
      <p:bldP spid="9" grpId="0"/>
      <p:bldP spid="9" grpId="1"/>
      <p:bldP spid="10" grpId="0"/>
      <p:bldP spid="10"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82191" y="117426"/>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思考　</a:t>
            </a:r>
            <a:r>
              <a:rPr lang="zh-CN" altLang="zh-CN" sz="2800" kern="100" dirty="0">
                <a:latin typeface="Times New Roman"/>
                <a:ea typeface="华文细黑"/>
                <a:cs typeface="Times New Roman"/>
              </a:rPr>
              <a:t>相等的角在直观图中还相等吗？</a:t>
            </a:r>
            <a:endParaRPr lang="zh-CN" altLang="zh-CN" sz="280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3" name="矩形 22"/>
          <p:cNvSpPr/>
          <p:nvPr/>
        </p:nvSpPr>
        <p:spPr>
          <a:xfrm>
            <a:off x="382191" y="818456"/>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　</a:t>
            </a:r>
            <a:r>
              <a:rPr lang="zh-CN" altLang="zh-CN" sz="2800" kern="100" dirty="0">
                <a:latin typeface="Times New Roman"/>
                <a:ea typeface="华文细黑"/>
                <a:cs typeface="Times New Roman"/>
              </a:rPr>
              <a:t>不一定，例如正方形的直观图为平行四边形</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8433390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animEffect transition="in" filter="blinds(horizontal)">
                                      <p:cBhvr>
                                        <p:cTn id="7" dur="500"/>
                                        <p:tgtEl>
                                          <p:spTgt spid="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3">
                                            <p:txEl>
                                              <p:pRg st="0" end="0"/>
                                            </p:txEl>
                                          </p:spTgt>
                                        </p:tgtEl>
                                      </p:cBhvr>
                                    </p:animEffect>
                                    <p:set>
                                      <p:cBhvr>
                                        <p:cTn id="12" dur="1" fill="hold">
                                          <p:stCondLst>
                                            <p:cond delay="499"/>
                                          </p:stCondLst>
                                        </p:cTn>
                                        <p:tgtEl>
                                          <p:spTgt spid="23">
                                            <p:txEl>
                                              <p:pRg st="0" end="0"/>
                                            </p:txEl>
                                          </p:spTgt>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23"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82191" y="7318"/>
            <a:ext cx="11412000" cy="594006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知识点二　空间几何体直观图的画法</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画轴：与平面图形的直观图画法相比多了一个</a:t>
            </a:r>
            <a:r>
              <a:rPr lang="en-US" altLang="zh-CN" sz="2800" i="1" u="sng" kern="100" dirty="0">
                <a:latin typeface="Times New Roman"/>
                <a:ea typeface="华文细黑"/>
                <a:cs typeface="Courier New"/>
              </a:rPr>
              <a:t>z</a:t>
            </a:r>
            <a:r>
              <a:rPr lang="zh-CN" altLang="zh-CN" sz="2800" kern="100" dirty="0">
                <a:latin typeface="Times New Roman"/>
                <a:ea typeface="华文细黑"/>
                <a:cs typeface="Times New Roman"/>
              </a:rPr>
              <a:t>轴，直观图中与之对应的</a:t>
            </a:r>
            <a:r>
              <a:rPr lang="zh-CN" altLang="zh-CN" sz="2800" kern="100" dirty="0" smtClean="0">
                <a:latin typeface="Times New Roman"/>
                <a:ea typeface="华文细黑"/>
                <a:cs typeface="Times New Roman"/>
              </a:rPr>
              <a:t>是</a:t>
            </a:r>
            <a:r>
              <a:rPr lang="en-US" altLang="zh-CN" sz="2800" i="1" u="sng" kern="100" dirty="0" smtClean="0">
                <a:latin typeface="Times New Roman"/>
                <a:ea typeface="华文细黑"/>
                <a:cs typeface="Courier New"/>
              </a:rPr>
              <a:t>      </a:t>
            </a:r>
            <a:r>
              <a:rPr lang="zh-CN" altLang="zh-CN" sz="2800" kern="100" dirty="0" smtClean="0">
                <a:latin typeface="Times New Roman"/>
                <a:ea typeface="华文细黑"/>
                <a:cs typeface="Times New Roman"/>
              </a:rPr>
              <a:t>轴</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画底面：</a:t>
            </a:r>
            <a:r>
              <a:rPr lang="zh-CN" altLang="zh-CN" sz="2800" kern="100" dirty="0" smtClean="0">
                <a:latin typeface="Times New Roman"/>
                <a:ea typeface="华文细黑"/>
                <a:cs typeface="Times New Roman"/>
              </a:rPr>
              <a:t>平面</a:t>
            </a:r>
            <a:r>
              <a:rPr lang="en-US" altLang="zh-CN" sz="2800" i="1" u="sng" kern="100" dirty="0" smtClean="0">
                <a:latin typeface="Times New Roman"/>
                <a:ea typeface="华文细黑"/>
                <a:cs typeface="Courier New"/>
              </a:rPr>
              <a:t>                 </a:t>
            </a:r>
            <a:r>
              <a:rPr lang="zh-CN" altLang="zh-CN" sz="2800" kern="100" dirty="0" smtClean="0">
                <a:latin typeface="Times New Roman"/>
                <a:ea typeface="华文细黑"/>
                <a:cs typeface="Times New Roman"/>
              </a:rPr>
              <a:t>表示</a:t>
            </a:r>
            <a:r>
              <a:rPr lang="zh-CN" altLang="zh-CN" sz="2800" kern="100" dirty="0">
                <a:latin typeface="Times New Roman"/>
                <a:ea typeface="华文细黑"/>
                <a:cs typeface="Times New Roman"/>
              </a:rPr>
              <a:t>水平平面，</a:t>
            </a:r>
            <a:r>
              <a:rPr lang="zh-CN" altLang="zh-CN" sz="2800" kern="100" dirty="0" smtClean="0">
                <a:latin typeface="Times New Roman"/>
                <a:ea typeface="华文细黑"/>
                <a:cs typeface="Times New Roman"/>
              </a:rPr>
              <a:t>平面</a:t>
            </a:r>
            <a:r>
              <a:rPr lang="en-US" altLang="zh-CN" sz="2800" i="1" u="sng" kern="100" dirty="0" smtClean="0">
                <a:latin typeface="Times New Roman"/>
                <a:ea typeface="华文细黑"/>
                <a:cs typeface="Courier New"/>
              </a:rPr>
              <a:t>                  </a:t>
            </a:r>
            <a:r>
              <a:rPr lang="zh-CN" altLang="zh-CN" sz="2800" kern="100" dirty="0" smtClean="0">
                <a:latin typeface="Times New Roman"/>
                <a:ea typeface="华文细黑"/>
                <a:cs typeface="Times New Roman"/>
              </a:rPr>
              <a:t>和</a:t>
            </a:r>
            <a:r>
              <a:rPr lang="en-US" altLang="zh-CN" sz="2800" i="1" u="sng" kern="100" dirty="0" smtClean="0">
                <a:latin typeface="Times New Roman"/>
                <a:ea typeface="华文细黑"/>
                <a:cs typeface="Courier New"/>
              </a:rPr>
              <a:t>                 </a:t>
            </a:r>
            <a:r>
              <a:rPr lang="zh-CN" altLang="zh-CN" sz="2800" kern="100" dirty="0" smtClean="0">
                <a:latin typeface="Times New Roman"/>
                <a:ea typeface="华文细黑"/>
                <a:cs typeface="Times New Roman"/>
              </a:rPr>
              <a:t>表示</a:t>
            </a:r>
            <a:r>
              <a:rPr lang="zh-CN" altLang="zh-CN" sz="2800" kern="100" dirty="0">
                <a:latin typeface="Times New Roman"/>
                <a:ea typeface="华文细黑"/>
                <a:cs typeface="Times New Roman"/>
              </a:rPr>
              <a:t>竖直平面</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画侧棱：</a:t>
            </a:r>
            <a:r>
              <a:rPr lang="zh-CN" altLang="zh-CN" sz="2800" kern="100" spc="-50" dirty="0">
                <a:latin typeface="Times New Roman"/>
                <a:ea typeface="华文细黑"/>
                <a:cs typeface="Times New Roman"/>
              </a:rPr>
              <a:t>已知图形中平行于</a:t>
            </a:r>
            <a:r>
              <a:rPr lang="en-US" altLang="zh-CN" sz="2800" i="1" kern="100" spc="-50" dirty="0">
                <a:latin typeface="Times New Roman"/>
                <a:ea typeface="华文细黑"/>
                <a:cs typeface="Courier New"/>
              </a:rPr>
              <a:t>z</a:t>
            </a:r>
            <a:r>
              <a:rPr lang="zh-CN" altLang="zh-CN" sz="2800" kern="100" spc="-50" dirty="0">
                <a:latin typeface="Times New Roman"/>
                <a:ea typeface="华文细黑"/>
                <a:cs typeface="Times New Roman"/>
              </a:rPr>
              <a:t>轴</a:t>
            </a:r>
            <a:r>
              <a:rPr lang="en-US" altLang="zh-CN" sz="2800" kern="100" spc="-50" dirty="0">
                <a:latin typeface="Times New Roman"/>
                <a:ea typeface="华文细黑"/>
                <a:cs typeface="Courier New"/>
              </a:rPr>
              <a:t>(</a:t>
            </a:r>
            <a:r>
              <a:rPr lang="zh-CN" altLang="zh-CN" sz="2800" kern="100" spc="-50" dirty="0">
                <a:latin typeface="Times New Roman"/>
                <a:ea typeface="华文细黑"/>
                <a:cs typeface="Times New Roman"/>
              </a:rPr>
              <a:t>或在</a:t>
            </a:r>
            <a:r>
              <a:rPr lang="en-US" altLang="zh-CN" sz="2800" i="1" kern="100" spc="-50" dirty="0">
                <a:latin typeface="Times New Roman"/>
                <a:ea typeface="华文细黑"/>
                <a:cs typeface="Courier New"/>
              </a:rPr>
              <a:t>z</a:t>
            </a:r>
            <a:r>
              <a:rPr lang="zh-CN" altLang="zh-CN" sz="2800" kern="100" spc="-50" dirty="0">
                <a:latin typeface="Times New Roman"/>
                <a:ea typeface="华文细黑"/>
                <a:cs typeface="Times New Roman"/>
              </a:rPr>
              <a:t>轴上</a:t>
            </a:r>
            <a:r>
              <a:rPr lang="en-US" altLang="zh-CN" sz="2800" kern="100" spc="-50" dirty="0">
                <a:latin typeface="Times New Roman"/>
                <a:ea typeface="华文细黑"/>
                <a:cs typeface="Courier New"/>
              </a:rPr>
              <a:t>)</a:t>
            </a:r>
            <a:r>
              <a:rPr lang="zh-CN" altLang="zh-CN" sz="2800" kern="100" spc="-50" dirty="0">
                <a:latin typeface="Times New Roman"/>
                <a:ea typeface="华文细黑"/>
                <a:cs typeface="Times New Roman"/>
              </a:rPr>
              <a:t>的线段，</a:t>
            </a:r>
            <a:r>
              <a:rPr lang="zh-CN" altLang="zh-CN" sz="2800" kern="100" dirty="0">
                <a:latin typeface="Times New Roman"/>
                <a:ea typeface="华文细黑"/>
                <a:cs typeface="Times New Roman"/>
              </a:rPr>
              <a:t>在其直观图</a:t>
            </a:r>
            <a:r>
              <a:rPr lang="zh-CN" altLang="zh-CN" sz="2800" kern="100" dirty="0" smtClean="0">
                <a:latin typeface="Times New Roman"/>
                <a:ea typeface="华文细黑"/>
                <a:cs typeface="Times New Roman"/>
              </a:rPr>
              <a:t>中</a:t>
            </a:r>
            <a:r>
              <a:rPr lang="en-US" altLang="zh-CN" sz="2800" kern="100" dirty="0" smtClean="0">
                <a:latin typeface="Times New Roman"/>
                <a:ea typeface="华文细黑"/>
                <a:cs typeface="Times New Roman"/>
              </a:rPr>
              <a:t>_____</a:t>
            </a:r>
          </a:p>
          <a:p>
            <a:pPr algn="just">
              <a:lnSpc>
                <a:spcPct val="150000"/>
              </a:lnSpc>
              <a:spcAft>
                <a:spcPts val="0"/>
              </a:spcAft>
              <a:tabLst>
                <a:tab pos="2070735" algn="l"/>
              </a:tabLst>
            </a:pP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和</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都</a:t>
            </a:r>
            <a:r>
              <a:rPr lang="zh-CN" altLang="zh-CN" sz="2800" kern="100" dirty="0">
                <a:latin typeface="Times New Roman"/>
                <a:ea typeface="华文细黑"/>
                <a:cs typeface="Times New Roman"/>
              </a:rPr>
              <a:t>不变</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成图：去掉辅助线，将被遮挡的部分改为虚线</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思考　</a:t>
            </a:r>
            <a:r>
              <a:rPr lang="zh-CN" altLang="zh-CN" sz="2800" kern="100" dirty="0">
                <a:latin typeface="Times New Roman"/>
                <a:ea typeface="华文细黑"/>
                <a:cs typeface="Times New Roman"/>
              </a:rPr>
              <a:t>空间几何体的直观图惟一吗？</a:t>
            </a:r>
            <a:endParaRPr lang="zh-CN" altLang="zh-CN" sz="280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p:cNvSpPr/>
          <p:nvPr/>
        </p:nvSpPr>
        <p:spPr>
          <a:xfrm>
            <a:off x="10387199"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0" name="圆角矩形 9">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13" name="矩形 12"/>
          <p:cNvSpPr/>
          <p:nvPr/>
        </p:nvSpPr>
        <p:spPr>
          <a:xfrm>
            <a:off x="382191" y="5799412"/>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　</a:t>
            </a:r>
            <a:r>
              <a:rPr lang="zh-CN" altLang="zh-CN" sz="2800" kern="100" dirty="0">
                <a:latin typeface="Times New Roman"/>
                <a:ea typeface="华文细黑"/>
                <a:cs typeface="Times New Roman"/>
              </a:rPr>
              <a:t>不惟一</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作直观图时，由于选轴的不同，画出的直观图也不同</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5" name="矩形 4"/>
          <p:cNvSpPr/>
          <p:nvPr/>
        </p:nvSpPr>
        <p:spPr>
          <a:xfrm>
            <a:off x="1270671" y="3943375"/>
            <a:ext cx="1368152" cy="523220"/>
          </a:xfrm>
          <a:prstGeom prst="rect">
            <a:avLst/>
          </a:prstGeom>
        </p:spPr>
        <p:txBody>
          <a:bodyPr wrap="square">
            <a:spAutoFit/>
          </a:bodyPr>
          <a:lstStyle/>
          <a:p>
            <a:pPr lvl="0"/>
            <a:r>
              <a:rPr lang="zh-CN" altLang="zh-CN" sz="2800" kern="100" dirty="0" smtClean="0">
                <a:solidFill>
                  <a:srgbClr val="C00000"/>
                </a:solidFill>
                <a:latin typeface="Times New Roman"/>
                <a:ea typeface="华文细黑"/>
                <a:cs typeface="Times New Roman"/>
              </a:rPr>
              <a:t>长度</a:t>
            </a:r>
            <a:endParaRPr lang="zh-CN" altLang="en-US" dirty="0">
              <a:solidFill>
                <a:srgbClr val="C00000"/>
              </a:solidFill>
            </a:endParaRPr>
          </a:p>
        </p:txBody>
      </p:sp>
      <p:sp>
        <p:nvSpPr>
          <p:cNvPr id="6" name="矩形 5"/>
          <p:cNvSpPr/>
          <p:nvPr/>
        </p:nvSpPr>
        <p:spPr>
          <a:xfrm>
            <a:off x="1269450" y="1403931"/>
            <a:ext cx="683200" cy="523220"/>
          </a:xfrm>
          <a:prstGeom prst="rect">
            <a:avLst/>
          </a:prstGeom>
        </p:spPr>
        <p:txBody>
          <a:bodyPr wrap="none">
            <a:spAutoFit/>
          </a:bodyPr>
          <a:lstStyle/>
          <a:p>
            <a:pPr lvl="0"/>
            <a:r>
              <a:rPr lang="en-US" altLang="zh-CN" sz="2800" i="1" kern="100">
                <a:solidFill>
                  <a:srgbClr val="C00000"/>
                </a:solidFill>
                <a:latin typeface="Times New Roman"/>
                <a:ea typeface="华文细黑"/>
                <a:cs typeface="Courier New"/>
              </a:rPr>
              <a:t>z</a:t>
            </a:r>
            <a:r>
              <a:rPr lang="en-US" altLang="zh-CN" sz="2800" kern="100">
                <a:solidFill>
                  <a:srgbClr val="C00000"/>
                </a:solidFill>
                <a:latin typeface="宋体"/>
                <a:ea typeface="华文细黑"/>
                <a:cs typeface="Times New Roman"/>
              </a:rPr>
              <a:t>′</a:t>
            </a:r>
            <a:endParaRPr lang="en-US" altLang="zh-CN" sz="2800" kern="100" dirty="0">
              <a:solidFill>
                <a:srgbClr val="C00000"/>
              </a:solidFill>
              <a:latin typeface="宋体"/>
              <a:ea typeface="华文细黑"/>
              <a:cs typeface="Times New Roman"/>
            </a:endParaRPr>
          </a:p>
        </p:txBody>
      </p:sp>
      <p:sp>
        <p:nvSpPr>
          <p:cNvPr id="7" name="矩形 6"/>
          <p:cNvSpPr/>
          <p:nvPr/>
        </p:nvSpPr>
        <p:spPr>
          <a:xfrm>
            <a:off x="2936379" y="1999159"/>
            <a:ext cx="1762021" cy="523220"/>
          </a:xfrm>
          <a:prstGeom prst="rect">
            <a:avLst/>
          </a:prstGeom>
        </p:spPr>
        <p:txBody>
          <a:bodyPr wrap="none">
            <a:spAutoFit/>
          </a:bodyPr>
          <a:lstStyle/>
          <a:p>
            <a:pPr lvl="0"/>
            <a:r>
              <a:rPr lang="en-US" altLang="zh-CN" sz="2800" i="1" kern="100" dirty="0" err="1">
                <a:solidFill>
                  <a:srgbClr val="C00000"/>
                </a:solidFill>
                <a:latin typeface="Times New Roman"/>
                <a:ea typeface="华文细黑"/>
                <a:cs typeface="Courier New"/>
              </a:rPr>
              <a:t>x</a:t>
            </a:r>
            <a:r>
              <a:rPr lang="en-US" altLang="zh-CN" sz="2800" kern="100" spc="-300" dirty="0" err="1">
                <a:solidFill>
                  <a:srgbClr val="C00000"/>
                </a:solidFill>
                <a:latin typeface="宋体"/>
                <a:ea typeface="华文细黑"/>
                <a:cs typeface="Times New Roman"/>
              </a:rPr>
              <a:t>′</a:t>
            </a:r>
            <a:r>
              <a:rPr lang="en-US" altLang="zh-CN" sz="2800" i="1" kern="100" dirty="0" err="1">
                <a:solidFill>
                  <a:srgbClr val="C00000"/>
                </a:solidFill>
                <a:latin typeface="Times New Roman"/>
                <a:ea typeface="华文细黑"/>
                <a:cs typeface="Courier New"/>
              </a:rPr>
              <a:t>O</a:t>
            </a:r>
            <a:r>
              <a:rPr lang="en-US" altLang="zh-CN" sz="2800" kern="100" spc="-300" dirty="0" err="1">
                <a:solidFill>
                  <a:srgbClr val="C00000"/>
                </a:solidFill>
                <a:latin typeface="宋体"/>
                <a:ea typeface="华文细黑"/>
                <a:cs typeface="Times New Roman"/>
              </a:rPr>
              <a:t>′</a:t>
            </a:r>
            <a:r>
              <a:rPr lang="en-US" altLang="zh-CN" sz="2800" i="1" kern="100" dirty="0" err="1">
                <a:solidFill>
                  <a:srgbClr val="C00000"/>
                </a:solidFill>
                <a:latin typeface="Times New Roman"/>
                <a:ea typeface="华文细黑"/>
                <a:cs typeface="Courier New"/>
              </a:rPr>
              <a:t>y</a:t>
            </a:r>
            <a:r>
              <a:rPr lang="en-US" altLang="zh-CN" sz="2800" kern="100" spc="-300" dirty="0">
                <a:solidFill>
                  <a:srgbClr val="C00000"/>
                </a:solidFill>
                <a:latin typeface="宋体"/>
                <a:ea typeface="华文细黑"/>
                <a:cs typeface="Times New Roman"/>
              </a:rPr>
              <a:t>′</a:t>
            </a:r>
          </a:p>
        </p:txBody>
      </p:sp>
      <p:sp>
        <p:nvSpPr>
          <p:cNvPr id="14" name="矩形 13"/>
          <p:cNvSpPr/>
          <p:nvPr/>
        </p:nvSpPr>
        <p:spPr>
          <a:xfrm>
            <a:off x="7799280" y="1999159"/>
            <a:ext cx="1742785" cy="523220"/>
          </a:xfrm>
          <a:prstGeom prst="rect">
            <a:avLst/>
          </a:prstGeom>
        </p:spPr>
        <p:txBody>
          <a:bodyPr wrap="none">
            <a:spAutoFit/>
          </a:bodyPr>
          <a:lstStyle/>
          <a:p>
            <a:pPr lvl="0"/>
            <a:r>
              <a:rPr lang="en-US" altLang="zh-CN" sz="2800" i="1" kern="100" dirty="0" err="1">
                <a:solidFill>
                  <a:srgbClr val="C00000"/>
                </a:solidFill>
                <a:latin typeface="Times New Roman"/>
                <a:ea typeface="华文细黑"/>
                <a:cs typeface="Courier New"/>
              </a:rPr>
              <a:t>y</a:t>
            </a:r>
            <a:r>
              <a:rPr lang="en-US" altLang="zh-CN" sz="2800" kern="100" spc="-300" dirty="0" err="1">
                <a:solidFill>
                  <a:srgbClr val="C00000"/>
                </a:solidFill>
                <a:latin typeface="宋体"/>
                <a:ea typeface="华文细黑"/>
                <a:cs typeface="Times New Roman"/>
              </a:rPr>
              <a:t>′</a:t>
            </a:r>
            <a:r>
              <a:rPr lang="en-US" altLang="zh-CN" sz="2800" i="1" kern="100" dirty="0" err="1">
                <a:solidFill>
                  <a:srgbClr val="C00000"/>
                </a:solidFill>
                <a:latin typeface="Times New Roman"/>
                <a:ea typeface="华文细黑"/>
                <a:cs typeface="Courier New"/>
              </a:rPr>
              <a:t>O</a:t>
            </a:r>
            <a:r>
              <a:rPr lang="en-US" altLang="zh-CN" sz="2800" kern="100" spc="-300" dirty="0" err="1">
                <a:solidFill>
                  <a:srgbClr val="C00000"/>
                </a:solidFill>
                <a:latin typeface="宋体"/>
                <a:ea typeface="华文细黑"/>
                <a:cs typeface="Times New Roman"/>
              </a:rPr>
              <a:t>′</a:t>
            </a:r>
            <a:r>
              <a:rPr lang="en-US" altLang="zh-CN" sz="2800" i="1" kern="100" dirty="0" err="1">
                <a:solidFill>
                  <a:srgbClr val="C00000"/>
                </a:solidFill>
                <a:latin typeface="Times New Roman"/>
                <a:ea typeface="华文细黑"/>
                <a:cs typeface="Courier New"/>
              </a:rPr>
              <a:t>z</a:t>
            </a:r>
            <a:r>
              <a:rPr lang="en-US" altLang="zh-CN" sz="2800" kern="100" spc="-300" dirty="0">
                <a:solidFill>
                  <a:srgbClr val="C00000"/>
                </a:solidFill>
                <a:latin typeface="宋体"/>
                <a:ea typeface="华文细黑"/>
                <a:cs typeface="Times New Roman"/>
              </a:rPr>
              <a:t>′</a:t>
            </a:r>
          </a:p>
        </p:txBody>
      </p:sp>
      <p:sp>
        <p:nvSpPr>
          <p:cNvPr id="15" name="矩形 14"/>
          <p:cNvSpPr/>
          <p:nvPr/>
        </p:nvSpPr>
        <p:spPr>
          <a:xfrm>
            <a:off x="9767614" y="2042478"/>
            <a:ext cx="1742785" cy="523220"/>
          </a:xfrm>
          <a:prstGeom prst="rect">
            <a:avLst/>
          </a:prstGeom>
        </p:spPr>
        <p:txBody>
          <a:bodyPr wrap="none">
            <a:spAutoFit/>
          </a:bodyPr>
          <a:lstStyle/>
          <a:p>
            <a:pPr lvl="0"/>
            <a:r>
              <a:rPr lang="en-US" altLang="zh-CN" sz="2800" i="1" kern="100" dirty="0" err="1">
                <a:solidFill>
                  <a:srgbClr val="C00000"/>
                </a:solidFill>
                <a:latin typeface="Times New Roman"/>
                <a:ea typeface="华文细黑"/>
                <a:cs typeface="Courier New"/>
              </a:rPr>
              <a:t>x</a:t>
            </a:r>
            <a:r>
              <a:rPr lang="en-US" altLang="zh-CN" sz="2800" kern="100" spc="-300" dirty="0" err="1">
                <a:solidFill>
                  <a:srgbClr val="C00000"/>
                </a:solidFill>
                <a:latin typeface="宋体"/>
                <a:ea typeface="华文细黑"/>
                <a:cs typeface="Times New Roman"/>
              </a:rPr>
              <a:t>′</a:t>
            </a:r>
            <a:r>
              <a:rPr lang="en-US" altLang="zh-CN" sz="2800" i="1" kern="100" dirty="0" err="1">
                <a:solidFill>
                  <a:srgbClr val="C00000"/>
                </a:solidFill>
                <a:latin typeface="Times New Roman"/>
                <a:ea typeface="华文细黑"/>
                <a:cs typeface="Courier New"/>
              </a:rPr>
              <a:t>O</a:t>
            </a:r>
            <a:r>
              <a:rPr lang="en-US" altLang="zh-CN" sz="2800" kern="100" spc="-300" dirty="0" err="1">
                <a:solidFill>
                  <a:srgbClr val="C00000"/>
                </a:solidFill>
                <a:latin typeface="宋体"/>
                <a:ea typeface="华文细黑"/>
                <a:cs typeface="Times New Roman"/>
              </a:rPr>
              <a:t>′</a:t>
            </a:r>
            <a:r>
              <a:rPr lang="en-US" altLang="zh-CN" sz="2800" i="1" kern="100" dirty="0" err="1">
                <a:solidFill>
                  <a:srgbClr val="C00000"/>
                </a:solidFill>
                <a:latin typeface="Times New Roman"/>
                <a:ea typeface="华文细黑"/>
                <a:cs typeface="Courier New"/>
              </a:rPr>
              <a:t>z</a:t>
            </a:r>
            <a:r>
              <a:rPr lang="en-US" altLang="zh-CN" sz="2800" kern="100" spc="-300" dirty="0">
                <a:solidFill>
                  <a:srgbClr val="C00000"/>
                </a:solidFill>
                <a:latin typeface="宋体"/>
                <a:ea typeface="华文细黑"/>
                <a:cs typeface="Times New Roman"/>
              </a:rPr>
              <a:t>′</a:t>
            </a:r>
          </a:p>
        </p:txBody>
      </p:sp>
      <p:sp>
        <p:nvSpPr>
          <p:cNvPr id="17" name="矩形 16"/>
          <p:cNvSpPr/>
          <p:nvPr/>
        </p:nvSpPr>
        <p:spPr>
          <a:xfrm>
            <a:off x="10713243" y="3319572"/>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平行</a:t>
            </a:r>
            <a:endParaRPr lang="zh-CN" altLang="en-US" dirty="0"/>
          </a:p>
        </p:txBody>
      </p:sp>
      <p:sp>
        <p:nvSpPr>
          <p:cNvPr id="18" name="矩形 17"/>
          <p:cNvSpPr/>
          <p:nvPr/>
        </p:nvSpPr>
        <p:spPr>
          <a:xfrm>
            <a:off x="448424" y="3933850"/>
            <a:ext cx="543739" cy="523220"/>
          </a:xfrm>
          <a:prstGeom prst="rect">
            <a:avLst/>
          </a:prstGeom>
        </p:spPr>
        <p:txBody>
          <a:bodyPr wrap="none">
            <a:spAutoFit/>
          </a:bodyPr>
          <a:lstStyle/>
          <a:p>
            <a:pPr lvl="0"/>
            <a:r>
              <a:rPr lang="zh-CN" altLang="zh-CN" sz="2800" kern="100" dirty="0">
                <a:solidFill>
                  <a:srgbClr val="C00000"/>
                </a:solidFill>
                <a:latin typeface="Times New Roman"/>
                <a:ea typeface="华文细黑"/>
                <a:cs typeface="Times New Roman"/>
              </a:rPr>
              <a:t>性</a:t>
            </a:r>
          </a:p>
        </p:txBody>
      </p:sp>
    </p:spTree>
    <p:extLst>
      <p:ext uri="{BB962C8B-B14F-4D97-AF65-F5344CB8AC3E}">
        <p14:creationId xmlns:p14="http://schemas.microsoft.com/office/powerpoint/2010/main" val="10407212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blinds(horizontal)">
                                      <p:cBhvr>
                                        <p:cTn id="15" dur="500"/>
                                        <p:tgtEl>
                                          <p:spTgt spid="14"/>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blinds(horizontal)">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blinds(horizontal)">
                                      <p:cBhvr>
                                        <p:cTn id="23" dur="500"/>
                                        <p:tgtEl>
                                          <p:spTgt spid="17"/>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linds(horizontal)">
                                      <p:cBhvr>
                                        <p:cTn id="26" dur="500"/>
                                        <p:tgtEl>
                                          <p:spTgt spid="5"/>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blinds(horizontal)">
                                      <p:cBhvr>
                                        <p:cTn id="29" dur="500"/>
                                        <p:tgtEl>
                                          <p:spTgt spid="18"/>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13">
                                            <p:txEl>
                                              <p:pRg st="0" end="0"/>
                                            </p:txEl>
                                          </p:spTgt>
                                        </p:tgtEl>
                                        <p:attrNameLst>
                                          <p:attrName>style.visibility</p:attrName>
                                        </p:attrNameLst>
                                      </p:cBhvr>
                                      <p:to>
                                        <p:strVal val="visible"/>
                                      </p:to>
                                    </p:set>
                                    <p:animEffect transition="in" filter="blinds(horizontal)">
                                      <p:cBhvr>
                                        <p:cTn id="34" dur="500"/>
                                        <p:tgtEl>
                                          <p:spTgt spid="13">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1" nodeType="clickEffect">
                                  <p:stCondLst>
                                    <p:cond delay="0"/>
                                  </p:stCondLst>
                                  <p:childTnLst>
                                    <p:animEffect transition="out" filter="fade">
                                      <p:cBhvr>
                                        <p:cTn id="38" dur="500"/>
                                        <p:tgtEl>
                                          <p:spTgt spid="6"/>
                                        </p:tgtEl>
                                      </p:cBhvr>
                                    </p:animEffect>
                                    <p:set>
                                      <p:cBhvr>
                                        <p:cTn id="39" dur="1" fill="hold">
                                          <p:stCondLst>
                                            <p:cond delay="499"/>
                                          </p:stCondLst>
                                        </p:cTn>
                                        <p:tgtEl>
                                          <p:spTgt spid="6"/>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7"/>
                                        </p:tgtEl>
                                      </p:cBhvr>
                                    </p:animEffect>
                                    <p:set>
                                      <p:cBhvr>
                                        <p:cTn id="42" dur="1" fill="hold">
                                          <p:stCondLst>
                                            <p:cond delay="499"/>
                                          </p:stCondLst>
                                        </p:cTn>
                                        <p:tgtEl>
                                          <p:spTgt spid="7"/>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14"/>
                                        </p:tgtEl>
                                      </p:cBhvr>
                                    </p:animEffect>
                                    <p:set>
                                      <p:cBhvr>
                                        <p:cTn id="45" dur="1" fill="hold">
                                          <p:stCondLst>
                                            <p:cond delay="499"/>
                                          </p:stCondLst>
                                        </p:cTn>
                                        <p:tgtEl>
                                          <p:spTgt spid="14"/>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15"/>
                                        </p:tgtEl>
                                      </p:cBhvr>
                                    </p:animEffect>
                                    <p:set>
                                      <p:cBhvr>
                                        <p:cTn id="48" dur="1" fill="hold">
                                          <p:stCondLst>
                                            <p:cond delay="499"/>
                                          </p:stCondLst>
                                        </p:cTn>
                                        <p:tgtEl>
                                          <p:spTgt spid="15"/>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17"/>
                                        </p:tgtEl>
                                      </p:cBhvr>
                                    </p:animEffect>
                                    <p:set>
                                      <p:cBhvr>
                                        <p:cTn id="51" dur="1" fill="hold">
                                          <p:stCondLst>
                                            <p:cond delay="499"/>
                                          </p:stCondLst>
                                        </p:cTn>
                                        <p:tgtEl>
                                          <p:spTgt spid="17"/>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5"/>
                                        </p:tgtEl>
                                      </p:cBhvr>
                                    </p:animEffect>
                                    <p:set>
                                      <p:cBhvr>
                                        <p:cTn id="54" dur="1" fill="hold">
                                          <p:stCondLst>
                                            <p:cond delay="499"/>
                                          </p:stCondLst>
                                        </p:cTn>
                                        <p:tgtEl>
                                          <p:spTgt spid="5"/>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18"/>
                                        </p:tgtEl>
                                      </p:cBhvr>
                                    </p:animEffect>
                                    <p:set>
                                      <p:cBhvr>
                                        <p:cTn id="57" dur="1" fill="hold">
                                          <p:stCondLst>
                                            <p:cond delay="499"/>
                                          </p:stCondLst>
                                        </p:cTn>
                                        <p:tgtEl>
                                          <p:spTgt spid="18"/>
                                        </p:tgtEl>
                                        <p:attrNameLst>
                                          <p:attrName>style.visibility</p:attrName>
                                        </p:attrNameLst>
                                      </p:cBhvr>
                                      <p:to>
                                        <p:strVal val="hidden"/>
                                      </p:to>
                                    </p:set>
                                  </p:childTnLst>
                                </p:cTn>
                              </p:par>
                              <p:par>
                                <p:cTn id="58" presetID="10" presetClass="exit" presetSubtype="0" fill="hold" grpId="0" nodeType="withEffect">
                                  <p:stCondLst>
                                    <p:cond delay="0"/>
                                  </p:stCondLst>
                                  <p:childTnLst>
                                    <p:animEffect transition="out" filter="fade">
                                      <p:cBhvr>
                                        <p:cTn id="59" dur="500"/>
                                        <p:tgtEl>
                                          <p:spTgt spid="13">
                                            <p:txEl>
                                              <p:pRg st="0" end="0"/>
                                            </p:txEl>
                                          </p:spTgt>
                                        </p:tgtEl>
                                      </p:cBhvr>
                                    </p:animEffect>
                                    <p:set>
                                      <p:cBhvr>
                                        <p:cTn id="60" dur="1" fill="hold">
                                          <p:stCondLst>
                                            <p:cond delay="499"/>
                                          </p:stCondLst>
                                        </p:cTn>
                                        <p:tgtEl>
                                          <p:spTgt spid="13">
                                            <p:txEl>
                                              <p:pRg st="0" end="0"/>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13" grpId="0" build="allAtOnce"/>
      <p:bldP spid="5" grpId="0"/>
      <p:bldP spid="5" grpId="1"/>
      <p:bldP spid="6" grpId="0"/>
      <p:bldP spid="6" grpId="1"/>
      <p:bldP spid="7" grpId="0"/>
      <p:bldP spid="7" grpId="1"/>
      <p:bldP spid="14" grpId="0"/>
      <p:bldP spid="14" grpId="1"/>
      <p:bldP spid="15" grpId="0"/>
      <p:bldP spid="15" grpId="1"/>
      <p:bldP spid="17" grpId="0"/>
      <p:bldP spid="17" grpId="1"/>
      <p:bldP spid="18" grpId="0"/>
      <p:bldP spid="18"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tabLst/>
              <a:defRPr/>
            </a:pPr>
            <a:r>
              <a:rPr lang="zh-CN" altLang="en-US" b="1" kern="0" dirty="0">
                <a:solidFill>
                  <a:schemeClr val="bg1"/>
                </a:solidFill>
                <a:latin typeface="微软雅黑" pitchFamily="34" charset="-122"/>
                <a:ea typeface="微软雅黑" pitchFamily="34" charset="-122"/>
              </a:rPr>
              <a:t> </a:t>
            </a:r>
            <a:r>
              <a:rPr lang="zh-CN" altLang="en-US" b="1" kern="0" dirty="0" smtClean="0">
                <a:solidFill>
                  <a:schemeClr val="bg1"/>
                </a:solidFill>
                <a:latin typeface="微软雅黑" pitchFamily="34" charset="-122"/>
                <a:ea typeface="微软雅黑" pitchFamily="34" charset="-122"/>
              </a:rPr>
              <a:t>题型探究                                                                                                       </a:t>
            </a:r>
            <a:r>
              <a:rPr lang="zh-CN" altLang="en-US" kern="0" dirty="0" smtClean="0">
                <a:solidFill>
                  <a:schemeClr val="bg1"/>
                </a:solidFill>
                <a:latin typeface="华文新魏" pitchFamily="2" charset="-122"/>
                <a:ea typeface="华文新魏" pitchFamily="2" charset="-122"/>
              </a:rPr>
              <a:t>重点突破</a:t>
            </a:r>
            <a:endParaRPr lang="zh-CN" altLang="en-US" kern="0" dirty="0">
              <a:solidFill>
                <a:schemeClr val="bg1"/>
              </a:solidFill>
              <a:latin typeface="华文新魏" pitchFamily="2" charset="-122"/>
              <a:ea typeface="华文新魏" pitchFamily="2" charset="-122"/>
            </a:endParaRPr>
          </a:p>
        </p:txBody>
      </p:sp>
      <p:sp>
        <p:nvSpPr>
          <p:cNvPr id="11" name="矩形 10"/>
          <p:cNvSpPr/>
          <p:nvPr/>
        </p:nvSpPr>
        <p:spPr>
          <a:xfrm>
            <a:off x="377999" y="621482"/>
            <a:ext cx="11412000" cy="1334957"/>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题型一　画水平放置的平面图形的直观图</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1</a:t>
            </a:r>
            <a:r>
              <a:rPr lang="zh-CN" altLang="zh-CN" sz="2800" kern="100" dirty="0">
                <a:latin typeface="Times New Roman"/>
                <a:ea typeface="华文细黑"/>
                <a:cs typeface="Times New Roman"/>
              </a:rPr>
              <a:t>　画出如图所示水平放置的等腰梯形的直观图</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4" name="矩形 1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2" name="圆角矩形 11">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pic>
        <p:nvPicPr>
          <p:cNvPr id="7" name="图片 6" descr="F:\2016赵瑊\同步\数学\创新 人A必修2\word\RJ1-109.TIF"/>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10943" y="2188445"/>
            <a:ext cx="3346112" cy="2105445"/>
          </a:xfrm>
          <a:prstGeom prst="rect">
            <a:avLst/>
          </a:prstGeom>
          <a:noFill/>
          <a:ln>
            <a:noFill/>
          </a:ln>
        </p:spPr>
      </p:pic>
    </p:spTree>
    <p:extLst>
      <p:ext uri="{BB962C8B-B14F-4D97-AF65-F5344CB8AC3E}">
        <p14:creationId xmlns:p14="http://schemas.microsoft.com/office/powerpoint/2010/main" val="26058375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 name="矩形 1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反思与感悟</a:t>
            </a:r>
          </a:p>
        </p:txBody>
      </p:sp>
      <p:sp>
        <p:nvSpPr>
          <p:cNvPr id="10" name="矩形 9"/>
          <p:cNvSpPr/>
          <p:nvPr/>
        </p:nvSpPr>
        <p:spPr>
          <a:xfrm>
            <a:off x="381363" y="117426"/>
            <a:ext cx="4705731" cy="335474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画法：</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如图所示，取</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所在直线为</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轴，</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中点</a:t>
            </a:r>
            <a:r>
              <a:rPr lang="en-US" altLang="zh-CN" sz="2800" i="1" kern="100" dirty="0">
                <a:latin typeface="Times New Roman"/>
                <a:ea typeface="华文细黑"/>
                <a:cs typeface="Courier New"/>
              </a:rPr>
              <a:t>O</a:t>
            </a:r>
            <a:r>
              <a:rPr lang="zh-CN" altLang="zh-CN" sz="2800" kern="100" dirty="0">
                <a:latin typeface="Times New Roman"/>
                <a:ea typeface="华文细黑"/>
                <a:cs typeface="Times New Roman"/>
              </a:rPr>
              <a:t>为原点，建立直角坐标系，画对应的坐标系</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O</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y</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，使</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O</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y</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45°.</a:t>
            </a:r>
            <a:endParaRPr lang="zh-CN" altLang="zh-CN" sz="2800" kern="100" dirty="0">
              <a:effectLst/>
              <a:latin typeface="宋体"/>
              <a:cs typeface="Courier New"/>
            </a:endParaRPr>
          </a:p>
        </p:txBody>
      </p:sp>
      <p:pic>
        <p:nvPicPr>
          <p:cNvPr id="5" name="图片 4" descr="F:\2016赵瑊\同步\数学\创新 人A必修2\word\rj1-109A.TIF"/>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159102" y="453401"/>
            <a:ext cx="3101818" cy="2472337"/>
          </a:xfrm>
          <a:prstGeom prst="rect">
            <a:avLst/>
          </a:prstGeom>
          <a:noFill/>
          <a:ln>
            <a:noFill/>
          </a:ln>
        </p:spPr>
      </p:pic>
      <p:pic>
        <p:nvPicPr>
          <p:cNvPr id="6" name="图片 5" descr="F:\2016赵瑊\同步\数学\创新 人A必修2\word\RJ1-110.TIF"/>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480995" y="1192531"/>
            <a:ext cx="3312368" cy="1632307"/>
          </a:xfrm>
          <a:prstGeom prst="rect">
            <a:avLst/>
          </a:prstGeom>
          <a:noFill/>
          <a:ln>
            <a:noFill/>
          </a:ln>
        </p:spPr>
      </p:pic>
      <p:sp>
        <p:nvSpPr>
          <p:cNvPr id="7" name="矩形 6"/>
          <p:cNvSpPr/>
          <p:nvPr/>
        </p:nvSpPr>
        <p:spPr>
          <a:xfrm>
            <a:off x="381363" y="3392007"/>
            <a:ext cx="11412000" cy="1415748"/>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以</a:t>
            </a:r>
            <a:r>
              <a:rPr lang="en-US" altLang="zh-CN" sz="2800" i="1" kern="100" dirty="0">
                <a:latin typeface="Times New Roman"/>
                <a:ea typeface="华文细黑"/>
                <a:cs typeface="Courier New"/>
              </a:rPr>
              <a:t>O</a:t>
            </a:r>
            <a:r>
              <a:rPr lang="en-US" altLang="zh-CN" sz="2800" kern="100" spc="-200" dirty="0">
                <a:latin typeface="宋体"/>
                <a:ea typeface="华文细黑"/>
                <a:cs typeface="Times New Roman"/>
              </a:rPr>
              <a:t>′</a:t>
            </a:r>
            <a:r>
              <a:rPr lang="zh-CN" altLang="zh-CN" sz="2800" kern="100" dirty="0">
                <a:latin typeface="Times New Roman"/>
                <a:ea typeface="华文细黑"/>
                <a:cs typeface="Times New Roman"/>
              </a:rPr>
              <a:t>为中点在</a:t>
            </a:r>
            <a:r>
              <a:rPr lang="en-US" altLang="zh-CN" sz="2800" i="1" kern="100" dirty="0">
                <a:latin typeface="Times New Roman"/>
                <a:ea typeface="华文细黑"/>
                <a:cs typeface="Courier New"/>
              </a:rPr>
              <a:t>x</a:t>
            </a:r>
            <a:r>
              <a:rPr lang="en-US" altLang="zh-CN" sz="2800" kern="100" spc="-200" dirty="0">
                <a:latin typeface="宋体"/>
                <a:ea typeface="华文细黑"/>
                <a:cs typeface="Times New Roman"/>
              </a:rPr>
              <a:t>′</a:t>
            </a:r>
            <a:r>
              <a:rPr lang="zh-CN" altLang="zh-CN" sz="2800" kern="100" dirty="0">
                <a:latin typeface="Times New Roman"/>
                <a:ea typeface="华文细黑"/>
                <a:cs typeface="Times New Roman"/>
              </a:rPr>
              <a:t>轴上取</a:t>
            </a:r>
            <a:r>
              <a:rPr lang="en-US" altLang="zh-CN" sz="2800" i="1" kern="100" dirty="0" err="1">
                <a:latin typeface="Times New Roman"/>
                <a:ea typeface="华文细黑"/>
                <a:cs typeface="Courier New"/>
              </a:rPr>
              <a:t>A</a:t>
            </a:r>
            <a:r>
              <a:rPr lang="en-US" altLang="zh-CN" sz="2800" kern="100" spc="-200" dirty="0" err="1">
                <a:latin typeface="宋体"/>
                <a:ea typeface="华文细黑"/>
                <a:cs typeface="Times New Roman"/>
              </a:rPr>
              <a:t>′</a:t>
            </a:r>
            <a:r>
              <a:rPr lang="en-US" altLang="zh-CN" sz="2800" i="1" kern="100" dirty="0" err="1">
                <a:latin typeface="Times New Roman"/>
                <a:ea typeface="华文细黑"/>
                <a:cs typeface="Courier New"/>
              </a:rPr>
              <a:t>B</a:t>
            </a:r>
            <a:r>
              <a:rPr lang="en-US" altLang="zh-CN" sz="2800" kern="100" spc="-2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，在</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轴上取</a:t>
            </a:r>
            <a:r>
              <a:rPr lang="en-US" altLang="zh-CN" sz="2800" i="1" kern="100" dirty="0" err="1">
                <a:latin typeface="Times New Roman"/>
                <a:ea typeface="华文细黑"/>
                <a:cs typeface="Courier New"/>
              </a:rPr>
              <a:t>O</a:t>
            </a:r>
            <a:r>
              <a:rPr lang="en-US" altLang="zh-CN" sz="2800" kern="100" spc="-200" dirty="0" err="1">
                <a:latin typeface="宋体"/>
                <a:ea typeface="华文细黑"/>
                <a:cs typeface="Times New Roman"/>
              </a:rPr>
              <a:t>′</a:t>
            </a:r>
            <a:r>
              <a:rPr lang="en-US" altLang="zh-CN" sz="2800" i="1" kern="100" dirty="0" err="1">
                <a:latin typeface="Times New Roman"/>
                <a:ea typeface="华文细黑"/>
                <a:cs typeface="Courier New"/>
              </a:rPr>
              <a:t>E</a:t>
            </a:r>
            <a:r>
              <a:rPr lang="en-US" altLang="zh-CN" sz="2800" kern="100" spc="-200" dirty="0">
                <a:latin typeface="宋体"/>
                <a:ea typeface="华文细黑"/>
                <a:cs typeface="Times New Roman"/>
              </a:rPr>
              <a:t>′</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en-US" altLang="zh-CN" sz="2800" i="1" kern="100" dirty="0" err="1" smtClean="0">
                <a:latin typeface="Times New Roman"/>
                <a:ea typeface="华文细黑"/>
                <a:cs typeface="Courier New"/>
              </a:rPr>
              <a:t>OE</a:t>
            </a:r>
            <a:r>
              <a:rPr lang="zh-CN" altLang="zh-CN" sz="2800" kern="100" dirty="0">
                <a:latin typeface="Times New Roman"/>
                <a:ea typeface="华文细黑"/>
                <a:cs typeface="Times New Roman"/>
              </a:rPr>
              <a:t>，以</a:t>
            </a:r>
            <a:r>
              <a:rPr lang="en-US" altLang="zh-CN" sz="2800" i="1" kern="100" dirty="0">
                <a:latin typeface="Times New Roman"/>
                <a:ea typeface="华文细黑"/>
                <a:cs typeface="Courier New"/>
              </a:rPr>
              <a:t>E</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为中点画</a:t>
            </a:r>
            <a:r>
              <a:rPr lang="en-US" altLang="zh-CN" sz="2800" i="1" kern="100" dirty="0" err="1">
                <a:latin typeface="Times New Roman"/>
                <a:ea typeface="华文细黑"/>
                <a:cs typeface="Courier New"/>
              </a:rPr>
              <a:t>C</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D</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x</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轴，并使</a:t>
            </a:r>
            <a:r>
              <a:rPr lang="en-US" altLang="zh-CN" sz="2800" i="1" kern="100" dirty="0" err="1">
                <a:latin typeface="Times New Roman"/>
                <a:ea typeface="华文细黑"/>
                <a:cs typeface="Courier New"/>
              </a:rPr>
              <a:t>C</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D</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CD</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8" name="矩形 7"/>
          <p:cNvSpPr/>
          <p:nvPr/>
        </p:nvSpPr>
        <p:spPr>
          <a:xfrm>
            <a:off x="381363" y="4760159"/>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连接</a:t>
            </a:r>
            <a:r>
              <a:rPr lang="en-US" altLang="zh-CN" sz="2800" i="1" kern="100" dirty="0" err="1">
                <a:latin typeface="Times New Roman"/>
                <a:ea typeface="华文细黑"/>
                <a:cs typeface="Courier New"/>
              </a:rPr>
              <a:t>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C</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D</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，所得的四边形</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C</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D</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就是水平放置的等腰梯形</a:t>
            </a:r>
            <a:r>
              <a:rPr lang="en-US" altLang="zh-CN" sz="2800" i="1" kern="100" dirty="0" err="1">
                <a:latin typeface="Times New Roman"/>
                <a:ea typeface="华文细黑"/>
                <a:cs typeface="Courier New"/>
              </a:rPr>
              <a:t>ABCD</a:t>
            </a:r>
            <a:r>
              <a:rPr lang="zh-CN" altLang="zh-CN" sz="2800" kern="100" dirty="0">
                <a:latin typeface="Times New Roman"/>
                <a:ea typeface="华文细黑"/>
                <a:cs typeface="Times New Roman"/>
              </a:rPr>
              <a:t>的直观图</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513351745"/>
              </p:ext>
            </p:extLst>
          </p:nvPr>
        </p:nvGraphicFramePr>
        <p:xfrm>
          <a:off x="10172352" y="3323878"/>
          <a:ext cx="396875" cy="1066800"/>
        </p:xfrm>
        <a:graphic>
          <a:graphicData uri="http://schemas.openxmlformats.org/presentationml/2006/ole">
            <mc:AlternateContent xmlns:mc="http://schemas.openxmlformats.org/markup-compatibility/2006">
              <mc:Choice xmlns:v="urn:schemas-microsoft-com:vml" Requires="v">
                <p:oleObj spid="_x0000_s107702" name="文档" r:id="rId7" imgW="397470" imgH="1066718" progId="Word.Document.12">
                  <p:embed/>
                </p:oleObj>
              </mc:Choice>
              <mc:Fallback>
                <p:oleObj name="文档" r:id="rId7" imgW="397470" imgH="1066718" progId="Word.Document.12">
                  <p:embed/>
                  <p:pic>
                    <p:nvPicPr>
                      <p:cNvPr id="0" name=""/>
                      <p:cNvPicPr/>
                      <p:nvPr/>
                    </p:nvPicPr>
                    <p:blipFill>
                      <a:blip r:embed="rId8"/>
                      <a:stretch>
                        <a:fillRect/>
                      </a:stretch>
                    </p:blipFill>
                    <p:spPr>
                      <a:xfrm>
                        <a:off x="10172352" y="3323878"/>
                        <a:ext cx="396875" cy="1066800"/>
                      </a:xfrm>
                      <a:prstGeom prst="rect">
                        <a:avLst/>
                      </a:prstGeom>
                    </p:spPr>
                  </p:pic>
                </p:oleObj>
              </mc:Fallback>
            </mc:AlternateContent>
          </a:graphicData>
        </a:graphic>
      </p:graphicFrame>
    </p:spTree>
    <p:extLst>
      <p:ext uri="{BB962C8B-B14F-4D97-AF65-F5344CB8AC3E}">
        <p14:creationId xmlns:p14="http://schemas.microsoft.com/office/powerpoint/2010/main" val="20933373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750"/>
                                        <p:tgtEl>
                                          <p:spTgt spid="10">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750"/>
                                        <p:tgtEl>
                                          <p:spTgt spid="5"/>
                                        </p:tgtEl>
                                      </p:cBhvr>
                                    </p:animEffect>
                                  </p:childTnLst>
                                </p:cTn>
                              </p:par>
                              <p:par>
                                <p:cTn id="11" presetID="3" presetClass="entr" presetSubtype="1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750"/>
                                        <p:tgtEl>
                                          <p:spTgt spid="6"/>
                                        </p:tgtEl>
                                      </p:cBhvr>
                                    </p:animEffect>
                                  </p:childTnLst>
                                </p:cTn>
                              </p:par>
                            </p:childTnLst>
                          </p:cTn>
                        </p:par>
                        <p:par>
                          <p:cTn id="14" fill="hold">
                            <p:stCondLst>
                              <p:cond delay="750"/>
                            </p:stCondLst>
                            <p:childTnLst>
                              <p:par>
                                <p:cTn id="15" presetID="3" presetClass="entr" presetSubtype="10" fill="hold" nodeType="after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blinds(horizontal)">
                                      <p:cBhvr>
                                        <p:cTn id="17" dur="750"/>
                                        <p:tgtEl>
                                          <p:spTgt spid="7">
                                            <p:txEl>
                                              <p:pRg st="0" end="0"/>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blinds(horizontal)">
                                      <p:cBhvr>
                                        <p:cTn id="20" dur="750"/>
                                        <p:tgtEl>
                                          <p:spTgt spid="2"/>
                                        </p:tgtEl>
                                      </p:cBhvr>
                                    </p:animEffect>
                                  </p:childTnLst>
                                </p:cTn>
                              </p:par>
                            </p:childTnLst>
                          </p:cTn>
                        </p:par>
                        <p:par>
                          <p:cTn id="21" fill="hold">
                            <p:stCondLst>
                              <p:cond delay="1500"/>
                            </p:stCondLst>
                            <p:childTnLst>
                              <p:par>
                                <p:cTn id="22" presetID="3" presetClass="entr" presetSubtype="10" fill="hold" nodeType="afterEffect">
                                  <p:stCondLst>
                                    <p:cond delay="0"/>
                                  </p:stCondLst>
                                  <p:childTnLst>
                                    <p:set>
                                      <p:cBhvr>
                                        <p:cTn id="23" dur="1" fill="hold">
                                          <p:stCondLst>
                                            <p:cond delay="0"/>
                                          </p:stCondLst>
                                        </p:cTn>
                                        <p:tgtEl>
                                          <p:spTgt spid="8">
                                            <p:txEl>
                                              <p:pRg st="0" end="0"/>
                                            </p:txEl>
                                          </p:spTgt>
                                        </p:tgtEl>
                                        <p:attrNameLst>
                                          <p:attrName>style.visibility</p:attrName>
                                        </p:attrNameLst>
                                      </p:cBhvr>
                                      <p:to>
                                        <p:strVal val="visible"/>
                                      </p:to>
                                    </p:set>
                                    <p:animEffect transition="in" filter="blinds(horizontal)">
                                      <p:cBhvr>
                                        <p:cTn id="24" dur="75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2095" y="1711127"/>
            <a:ext cx="12190413" cy="3312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4" name="矩形 3"/>
          <p:cNvSpPr/>
          <p:nvPr/>
        </p:nvSpPr>
        <p:spPr>
          <a:xfrm>
            <a:off x="377999" y="1958400"/>
            <a:ext cx="11412000" cy="26265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本例巧借等腰梯形的对称性建系使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定点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画图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简便易行</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在画水平放置的平面图形的直观图时，选取适当的直角坐标系是关键，一般要使平面多边形尽可能多的顶点在坐标轴上，以便于画点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原图中不平行于坐标轴的线段可以通过作平行于坐标轴的线段来完成</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pSp>
        <p:nvGrpSpPr>
          <p:cNvPr id="5" name="组合 4"/>
          <p:cNvGrpSpPr/>
          <p:nvPr/>
        </p:nvGrpSpPr>
        <p:grpSpPr>
          <a:xfrm>
            <a:off x="9834779" y="-26590"/>
            <a:ext cx="2256178" cy="880109"/>
            <a:chOff x="7918" y="920823"/>
            <a:chExt cx="1721438" cy="733424"/>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7" name="TextBox 6"/>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9259219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3189</TotalTime>
  <Words>1161</Words>
  <Application>Microsoft Office PowerPoint</Application>
  <PresentationFormat>自定义</PresentationFormat>
  <Paragraphs>202</Paragraphs>
  <Slides>39</Slides>
  <Notes>0</Notes>
  <HiddenSlides>18</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39</vt:i4>
      </vt:variant>
    </vt:vector>
  </HeadingPairs>
  <TitlesOfParts>
    <vt:vector size="41" baseType="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2085</cp:revision>
  <dcterms:created xsi:type="dcterms:W3CDTF">2014-10-15T07:25:01Z</dcterms:created>
  <dcterms:modified xsi:type="dcterms:W3CDTF">2016-07-21T06:32:26Z</dcterms:modified>
</cp:coreProperties>
</file>