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12" r:id="rId6"/>
    <p:sldId id="532" r:id="rId7"/>
    <p:sldId id="533" r:id="rId8"/>
    <p:sldId id="514" r:id="rId9"/>
    <p:sldId id="278" r:id="rId10"/>
    <p:sldId id="503" r:id="rId11"/>
    <p:sldId id="309" r:id="rId12"/>
    <p:sldId id="457" r:id="rId13"/>
    <p:sldId id="459" r:id="rId14"/>
    <p:sldId id="534" r:id="rId15"/>
    <p:sldId id="461" r:id="rId16"/>
    <p:sldId id="462" r:id="rId17"/>
    <p:sldId id="523" r:id="rId18"/>
    <p:sldId id="504" r:id="rId19"/>
    <p:sldId id="536" r:id="rId20"/>
    <p:sldId id="535" r:id="rId21"/>
    <p:sldId id="524" r:id="rId22"/>
    <p:sldId id="465" r:id="rId23"/>
    <p:sldId id="466" r:id="rId24"/>
    <p:sldId id="468" r:id="rId25"/>
    <p:sldId id="538" r:id="rId26"/>
    <p:sldId id="539" r:id="rId27"/>
    <p:sldId id="537" r:id="rId28"/>
    <p:sldId id="482" r:id="rId29"/>
    <p:sldId id="361" r:id="rId30"/>
    <p:sldId id="424" r:id="rId31"/>
    <p:sldId id="447" r:id="rId32"/>
    <p:sldId id="448" r:id="rId33"/>
    <p:sldId id="540" r:id="rId34"/>
    <p:sldId id="423" r:id="rId35"/>
    <p:sldId id="475" r:id="rId36"/>
    <p:sldId id="451" r:id="rId37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1092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2.bin"/><Relationship Id="rId7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25.xml"/><Relationship Id="rId5" Type="http://schemas.openxmlformats.org/officeDocument/2006/relationships/image" Target="../media/image19.emf"/><Relationship Id="rId10" Type="http://schemas.openxmlformats.org/officeDocument/2006/relationships/image" Target="../media/image20.emf"/><Relationship Id="rId4" Type="http://schemas.openxmlformats.org/officeDocument/2006/relationships/package" Target="../embeddings/Microsoft_Word___2.docx"/><Relationship Id="rId9" Type="http://schemas.openxmlformats.org/officeDocument/2006/relationships/package" Target="../embeddings/Microsoft_Word___3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23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21.emf"/><Relationship Id="rId1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.bin"/><Relationship Id="rId1" Type="http://schemas.openxmlformats.org/officeDocument/2006/relationships/vmlDrawing" Target="../drawings/vmlDrawing3.vml"/><Relationship Id="rId6" Type="http://schemas.openxmlformats.org/officeDocument/2006/relationships/slide" Target="slide26.xml"/><Relationship Id="rId11" Type="http://schemas.openxmlformats.org/officeDocument/2006/relationships/package" Target="../embeddings/Microsoft_Word___6.docx"/><Relationship Id="rId5" Type="http://schemas.openxmlformats.org/officeDocument/2006/relationships/image" Target="../media/image19.emf"/><Relationship Id="rId15" Type="http://schemas.openxmlformats.org/officeDocument/2006/relationships/image" Target="../media/image22.e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24.png"/><Relationship Id="rId4" Type="http://schemas.openxmlformats.org/officeDocument/2006/relationships/package" Target="../embeddings/Microsoft_Word___4.docx"/><Relationship Id="rId9" Type="http://schemas.openxmlformats.org/officeDocument/2006/relationships/image" Target="../media/image20.emf"/><Relationship Id="rId14" Type="http://schemas.openxmlformats.org/officeDocument/2006/relationships/package" Target="../embeddings/Microsoft_Word___7.doc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" Target="slide30.xml"/><Relationship Id="rId7" Type="http://schemas.openxmlformats.org/officeDocument/2006/relationships/image" Target="../media/image27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9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33.xml"/><Relationship Id="rId7" Type="http://schemas.openxmlformats.org/officeDocument/2006/relationships/image" Target="../media/image30.emf"/><Relationship Id="rId12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9.docx"/><Relationship Id="rId11" Type="http://schemas.openxmlformats.org/officeDocument/2006/relationships/slide" Target="slide32.xml"/><Relationship Id="rId5" Type="http://schemas.openxmlformats.org/officeDocument/2006/relationships/oleObject" Target="../embeddings/oleObject9.bin"/><Relationship Id="rId10" Type="http://schemas.openxmlformats.org/officeDocument/2006/relationships/slide" Target="slide31.xml"/><Relationship Id="rId4" Type="http://schemas.openxmlformats.org/officeDocument/2006/relationships/image" Target="../media/image31.png"/><Relationship Id="rId9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image" Target="../media/image33.emf"/><Relationship Id="rId3" Type="http://schemas.openxmlformats.org/officeDocument/2006/relationships/oleObject" Target="../embeddings/oleObject10.bin"/><Relationship Id="rId7" Type="http://schemas.openxmlformats.org/officeDocument/2006/relationships/slide" Target="slide30.xml"/><Relationship Id="rId12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29.xml"/><Relationship Id="rId11" Type="http://schemas.openxmlformats.org/officeDocument/2006/relationships/oleObject" Target="../embeddings/oleObject11.bin"/><Relationship Id="rId5" Type="http://schemas.openxmlformats.org/officeDocument/2006/relationships/image" Target="../media/image32.emf"/><Relationship Id="rId10" Type="http://schemas.openxmlformats.org/officeDocument/2006/relationships/slide" Target="slide34.xml"/><Relationship Id="rId4" Type="http://schemas.openxmlformats.org/officeDocument/2006/relationships/package" Target="../embeddings/Microsoft_Word___10.docx"/><Relationship Id="rId9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" Target="slide29.xml"/><Relationship Id="rId7" Type="http://schemas.openxmlformats.org/officeDocument/2006/relationships/slide" Target="slide34.xml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32.xml"/><Relationship Id="rId11" Type="http://schemas.openxmlformats.org/officeDocument/2006/relationships/image" Target="../media/image35.png"/><Relationship Id="rId5" Type="http://schemas.openxmlformats.org/officeDocument/2006/relationships/slide" Target="slide31.xml"/><Relationship Id="rId10" Type="http://schemas.openxmlformats.org/officeDocument/2006/relationships/image" Target="../media/image34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12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19241" y="1773610"/>
            <a:ext cx="55967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§1.2</a:t>
            </a:r>
            <a:r>
              <a:rPr lang="zh-CN" altLang="en-US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空间几何体的三视图和直观图</a:t>
            </a:r>
            <a:endParaRPr lang="zh-CN" altLang="en-US" sz="1600" i="1" dirty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18026" y="2178775"/>
            <a:ext cx="10259896" cy="262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7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1.2.1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中心投影与平行投影</a:t>
            </a:r>
          </a:p>
          <a:p>
            <a:pPr>
              <a:lnSpc>
                <a:spcPct val="137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1.2.2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空间几何体的三视图</a:t>
            </a:r>
          </a:p>
        </p:txBody>
      </p:sp>
      <p:pic>
        <p:nvPicPr>
          <p:cNvPr id="10" name="Picture 2" descr="C:\Users\Administrator\Desktop\创新图片\数学创新 2-1\2771897_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297" y="5518025"/>
            <a:ext cx="3799116" cy="1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10" name="矩形 9"/>
          <p:cNvSpPr/>
          <p:nvPr/>
        </p:nvSpPr>
        <p:spPr>
          <a:xfrm>
            <a:off x="381363" y="11742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由平行投影和中心投影的定义可知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空间图形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经过中心投影后，直线可能变成直线，也可能变成一个点，如当投影中心在直线上时，投影为点；平行线有可能变成相交线，如照片中由近到远物体之间的距离越来越近，最后相交于一点，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条相交直线的平行投影是两条相交直线或一条直线，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9333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2088605"/>
            <a:ext cx="12190413" cy="20612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999" y="232635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判断一个几何体的投影是什么图形，先分清楚是平行投影还是中心投影，投影面的位置如何，再根据平行投影或中心投影的性质来判断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，选定的投影面与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所在平面平行，则经过中心投影后所得的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不相似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以上都不对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75346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本题主要考查对中心投影的理解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根据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题意画出图形，如图所示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84055"/>
              </p:ext>
            </p:extLst>
          </p:nvPr>
        </p:nvGraphicFramePr>
        <p:xfrm>
          <a:off x="504825" y="4276725"/>
          <a:ext cx="6810375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56" name="文档" r:id="rId4" imgW="6817565" imgH="2171463" progId="Word.Document.12">
                  <p:embed/>
                </p:oleObj>
              </mc:Choice>
              <mc:Fallback>
                <p:oleObj name="文档" r:id="rId4" imgW="6817565" imgH="21714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4276725"/>
                        <a:ext cx="6810375" cy="217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 descr="F:\2016赵瑊\同步\数学\创新 人A必修2\word\RJ1-68.TIF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350" y="3056577"/>
            <a:ext cx="4398649" cy="238944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7050360" y="95283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画空间几何体的三视图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如图是按不同方式放置的同一个圆柱，阴影面为正面，画出其三视图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F:\2016赵瑊\同步\数学\创新 人A必修2\word\RJ1-69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606" y="2205658"/>
            <a:ext cx="7711169" cy="34698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13" name="矩形 12"/>
          <p:cNvSpPr/>
          <p:nvPr/>
        </p:nvSpPr>
        <p:spPr>
          <a:xfrm>
            <a:off x="382191" y="122040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三视图分别如图所示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 descr="F:\2016赵瑊\同步\数学\创新 人A必修2\word\RJ1-70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655" y="1000572"/>
            <a:ext cx="4650051" cy="457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 descr="F:\2016赵瑊\同步\数学\创新 人A必修2\word\RJ1-71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803" y="1114887"/>
            <a:ext cx="4104456" cy="4363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875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118309"/>
            <a:ext cx="12190413" cy="4496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325597"/>
            <a:ext cx="11305256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画三视图应遵循的原则和注意事项：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务必做到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长对正，高平齐，宽相等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三视图的排列方法是正视图与侧视图在同一水平位置，且正视图在左，侧视图在右，俯视图在正视图的正下方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在三视图中，要注意实、虚线的画法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画完三视图草图后，要再对照实物图来验证其正确性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螺栓是棱柱和圆柱构成的组合体，如图，画出它的三视图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5" name="图片 4" descr="F:\2016赵瑊\同步\数学\创新 人A必修2\word\RJ1-72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572" y="1097146"/>
            <a:ext cx="3793268" cy="4276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-2207"/>
            <a:ext cx="11412000" cy="225283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该物体是由一个正六棱柱和一个圆柱组合而成的，正视图反映正六棱柱的三个侧面和圆柱侧面，侧视图反映正六棱柱的两个侧面和圆柱侧面，俯视图反映该物体投影后是一个正六边形和一个圆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中心重合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三视图如图所示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 descr="F:\2016赵瑊\同步\数学\创新 人A必修2\word\RJ1-73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966" y="1711127"/>
            <a:ext cx="5760640" cy="50125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00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-21257"/>
            <a:ext cx="11412000" cy="12369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由三视图还原空间几何体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根据以下三视图想象物体原形，并画出物体的实物草图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326672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" name="图片 10" descr="F:\2016赵瑊\同步\数学\创新 人A必修2\word\RJ1-74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032" y="1260029"/>
            <a:ext cx="5575080" cy="2709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F:\2016赵瑊\同步\数学\创新 人A必修2\word\RJ1-75.TIF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930" y="3958233"/>
            <a:ext cx="2246244" cy="25938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98215" y="117426"/>
            <a:ext cx="10969599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此几何体上面可以为圆柱，下面可以为圆台，所以实物草图可以如图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6赵瑊\同步\数学\创新 人A必修2\word\RJ1-78.TIF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" t="13878" r="62073"/>
          <a:stretch/>
        </p:blipFill>
        <p:spPr bwMode="auto">
          <a:xfrm>
            <a:off x="4916201" y="1701602"/>
            <a:ext cx="2333625" cy="38511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189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了解中心投影和平行投影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能画出简单空间图形的三视图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能识别三视图所表示的立体模型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91" y="295821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6赵瑊\同步\数学\创新 人A必修2\word\RJ1-76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126" y="45633"/>
            <a:ext cx="6120680" cy="3556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 descr="F:\2016赵瑊\同步\数学\创新 人A必修2\word\RJ1-77.T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376" y="3565675"/>
            <a:ext cx="6120680" cy="3032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20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7" name="矩形 6"/>
          <p:cNvSpPr/>
          <p:nvPr/>
        </p:nvSpPr>
        <p:spPr>
          <a:xfrm>
            <a:off x="598215" y="117426"/>
            <a:ext cx="10969599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此几何体上面可以为圆锥，下面可以为圆柱，所以实物草图可以如图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RJ1-78.T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2238" r="1812"/>
          <a:stretch/>
        </p:blipFill>
        <p:spPr bwMode="auto">
          <a:xfrm>
            <a:off x="4640027" y="1290416"/>
            <a:ext cx="2914878" cy="4371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426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808931"/>
            <a:ext cx="12204000" cy="565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149" y="837506"/>
            <a:ext cx="11305256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由三视图还原空间几何体的步骤：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" name="图片 10" descr="F:\2016赵瑊\同步\数学\创新 人A必修2\word\RJ1-79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22" y="1616559"/>
            <a:ext cx="10297144" cy="4664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已知如下三视图，试分析该几何体结构特征并画出物体的实物草图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RJ1-80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19" y="1648645"/>
            <a:ext cx="3633403" cy="351999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382191" y="5273427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由三视图可知该几何体为四棱锥，对应空间几何体如图：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 descr="F:\2016赵瑊\同步\数学\创新 人A必修2\word\RJ1-81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358" y="2080692"/>
            <a:ext cx="3024336" cy="2686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8637" y="157160"/>
            <a:ext cx="10645756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数形结合思想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84000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数学思想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935667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某几何体的一条棱长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spc="-5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在该几何体的正视图中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这条棱的投影是长为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的线段，在该几何体的侧视图与俯视图中，这条棱的投影分别是长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的线段，求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721921"/>
              </p:ext>
            </p:extLst>
          </p:nvPr>
        </p:nvGraphicFramePr>
        <p:xfrm>
          <a:off x="4962128" y="1088761"/>
          <a:ext cx="6381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6" name="文档" r:id="rId4" imgW="645168" imgH="647663" progId="Word.Document.12">
                  <p:embed/>
                </p:oleObj>
              </mc:Choice>
              <mc:Fallback>
                <p:oleObj name="文档" r:id="rId4" imgW="645168" imgH="647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2128" y="1088761"/>
                        <a:ext cx="6381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212290"/>
              </p:ext>
            </p:extLst>
          </p:nvPr>
        </p:nvGraphicFramePr>
        <p:xfrm>
          <a:off x="1602507" y="2356777"/>
          <a:ext cx="6381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7" name="文档" r:id="rId9" imgW="645168" imgH="647663" progId="Word.Document.12">
                  <p:embed/>
                </p:oleObj>
              </mc:Choice>
              <mc:Fallback>
                <p:oleObj name="文档" r:id="rId9" imgW="645168" imgH="647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2507" y="2356777"/>
                        <a:ext cx="6381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783135"/>
            <a:ext cx="11412000" cy="130366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如图所示，设长方体的长、宽、高分别为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，体对角线长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体对角线在三个相邻面上的投影长分别为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182268"/>
              </p:ext>
            </p:extLst>
          </p:nvPr>
        </p:nvGraphicFramePr>
        <p:xfrm>
          <a:off x="876722" y="2484537"/>
          <a:ext cx="6381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4" name="文档" r:id="rId4" imgW="645168" imgH="647663" progId="Word.Document.12">
                  <p:embed/>
                </p:oleObj>
              </mc:Choice>
              <mc:Fallback>
                <p:oleObj name="文档" r:id="rId4" imgW="645168" imgH="647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722" y="2484537"/>
                        <a:ext cx="6381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12113"/>
              </p:ext>
            </p:extLst>
          </p:nvPr>
        </p:nvGraphicFramePr>
        <p:xfrm>
          <a:off x="8442895" y="2489870"/>
          <a:ext cx="6381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5" name="文档" r:id="rId8" imgW="645168" imgH="647663" progId="Word.Document.12">
                  <p:embed/>
                </p:oleObj>
              </mc:Choice>
              <mc:Fallback>
                <p:oleObj name="文档" r:id="rId8" imgW="645168" imgH="647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2895" y="2489870"/>
                        <a:ext cx="6381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82191" y="11510"/>
            <a:ext cx="11412000" cy="182618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本题考查某几何体的一条棱长和它在三视图中的投影长的关系，这种关系比较抽象，不易理解，我们可以结合长方体的体对角线在三个面上的投影来理解这个问题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881217"/>
              </p:ext>
            </p:extLst>
          </p:nvPr>
        </p:nvGraphicFramePr>
        <p:xfrm>
          <a:off x="504825" y="3189387"/>
          <a:ext cx="11210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6" name="文档" r:id="rId11" imgW="11212766" imgH="581513" progId="Word.Document.12">
                  <p:embed/>
                </p:oleObj>
              </mc:Choice>
              <mc:Fallback>
                <p:oleObj name="文档" r:id="rId11" imgW="11212766" imgH="581513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189387"/>
                        <a:ext cx="11210925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016386"/>
              </p:ext>
            </p:extLst>
          </p:nvPr>
        </p:nvGraphicFramePr>
        <p:xfrm>
          <a:off x="504825" y="3962425"/>
          <a:ext cx="11210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7" name="文档" r:id="rId14" imgW="11212766" imgH="581873" progId="Word.Document.12">
                  <p:embed/>
                </p:oleObj>
              </mc:Choice>
              <mc:Fallback>
                <p:oleObj name="文档" r:id="rId14" imgW="11212766" imgH="5818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962425"/>
                        <a:ext cx="11210925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571310"/>
              </p:ext>
            </p:extLst>
          </p:nvPr>
        </p:nvGraphicFramePr>
        <p:xfrm>
          <a:off x="504825" y="4692030"/>
          <a:ext cx="112109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8" name="文档" r:id="rId17" imgW="11212766" imgH="1225394" progId="Word.Document.12">
                  <p:embed/>
                </p:oleObj>
              </mc:Choice>
              <mc:Fallback>
                <p:oleObj name="文档" r:id="rId17" imgW="11212766" imgH="122539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692030"/>
                        <a:ext cx="112109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382191" y="583853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5" name="图片 14" descr="F:\2016赵瑊\同步\数学\创新 人A必修2\word\RJ1-82.TIF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3170337"/>
            <a:ext cx="4114809" cy="26645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976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2133874"/>
            <a:ext cx="12190413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2368552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本题主要是根据题意利用数形结合思想构造一个长方体，通过长方体把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集中在方程中求解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03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85857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画出如图所示物体的三视图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圆角矩形 2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49177" y="157160"/>
            <a:ext cx="10645756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画出所给几何体的三视图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F:\2016赵瑊\同步\数学\创新 人A必修2\word\RJ1-83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763" y="1038672"/>
            <a:ext cx="3317414" cy="119556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382191" y="2205658"/>
            <a:ext cx="11412000" cy="198128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首先正视图与侧视图的高要相等，其次侧视图的宽与俯视图的宽一致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该几何体的三视图如图所示：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" name="图片 15" descr="F:\2016赵瑊\同步\数学\创新 人A必修2\word\RJ1-84.T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1" y="3037269"/>
            <a:ext cx="5482960" cy="3479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20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5" y="2133874"/>
            <a:ext cx="12190413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25624" y="2368328"/>
            <a:ext cx="1130525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本例的侧视图中有一条看不到的棱，在绘图时应用虚线，常见错误是将此虚线误绘成实线，这一点在绘制三视图时尤其要重视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6092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一条直线在平面上的平行投影是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直线、射线或点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191" y="2650713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当直线与投影线平行时，投影是一个点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直线与投影线垂直时，投影是一条直线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直线与投影线相交，但不垂直时，投影是一条射线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70240" y="85655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uiExpand="1" build="allAtOnce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594962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若一个几何体的正视图和侧视图都是等腰三角形，俯视图是带圆心的圆，则这个几何体可能是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圆柱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三棱柱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圆锥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球体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23692" y="145167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2584748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由圆锥的三视图可知这个几何体可能是圆锥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933926"/>
            <a:ext cx="7884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将长方体截去一个四棱锥，得到的几何体如图所示，则该几何体的侧视图为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2191" y="506724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从左往右看，主体的轮廓是一个长方形，长方体的对角线可以看见，且该对角线是从左下角往右上角倾斜的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53297" y="176933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dirty="0"/>
          </a:p>
        </p:txBody>
      </p:sp>
      <p:pic>
        <p:nvPicPr>
          <p:cNvPr id="17" name="图片 16" descr="F:\2016赵瑊\同步\数学\创新 人A必修2\word\RJ1-85.TI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2" y="658043"/>
            <a:ext cx="3359993" cy="1710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 descr="F:\2016赵瑊\同步\数学\创新 人A必修2\word\RJ1-86.TIF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3"/>
          <a:stretch/>
        </p:blipFill>
        <p:spPr bwMode="auto">
          <a:xfrm>
            <a:off x="3294042" y="2496612"/>
            <a:ext cx="2613715" cy="2589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 descr="F:\2016赵瑊\同步\数学\创新 人A必修2\word\RJ1-87.TIF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57"/>
          <a:stretch/>
        </p:blipFill>
        <p:spPr bwMode="auto">
          <a:xfrm>
            <a:off x="9152755" y="2500106"/>
            <a:ext cx="2606700" cy="2565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 descr="F:\2016赵瑊\同步\数学\创新 人A必修2\word\RJ1-86.TIF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51"/>
          <a:stretch/>
        </p:blipFill>
        <p:spPr bwMode="auto">
          <a:xfrm>
            <a:off x="416099" y="2496612"/>
            <a:ext cx="2513453" cy="2589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 descr="F:\2016赵瑊\同步\数学\创新 人A必修2\word\RJ1-87.TIF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4"/>
          <a:stretch/>
        </p:blipFill>
        <p:spPr bwMode="auto">
          <a:xfrm>
            <a:off x="6279677" y="2500106"/>
            <a:ext cx="2517925" cy="25654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2" grpId="0" build="allAtOnce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191" y="496516"/>
            <a:ext cx="11412000" cy="12358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如图所示，正三棱柱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底面是正三角形的直三棱柱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的正视图是边长为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的正方形，则此正三棱柱的侧视图的面积为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23" name="图片 22" descr="F:\2016赵瑊\同步\数学\创新 人A必修2\word\RJ1-88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380" y="1836092"/>
            <a:ext cx="7525622" cy="40514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540025"/>
              </p:ext>
            </p:extLst>
          </p:nvPr>
        </p:nvGraphicFramePr>
        <p:xfrm>
          <a:off x="504825" y="5997699"/>
          <a:ext cx="90201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0" name="文档" r:id="rId6" imgW="9022821" imgH="505444" progId="Word.Document.12">
                  <p:embed/>
                </p:oleObj>
              </mc:Choice>
              <mc:Fallback>
                <p:oleObj name="文档" r:id="rId6" imgW="9022821" imgH="505444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997699"/>
                        <a:ext cx="90201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82191" y="59067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由正视图可知三棱柱的高为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，底面边长为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883138"/>
              </p:ext>
            </p:extLst>
          </p:nvPr>
        </p:nvGraphicFramePr>
        <p:xfrm>
          <a:off x="504825" y="1504628"/>
          <a:ext cx="90201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18" name="文档" r:id="rId4" imgW="9022821" imgH="505444" progId="Word.Document.12">
                  <p:embed/>
                </p:oleObj>
              </mc:Choice>
              <mc:Fallback>
                <p:oleObj name="文档" r:id="rId4" imgW="9022821" imgH="5054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504628"/>
                        <a:ext cx="90201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500036"/>
              </p:ext>
            </p:extLst>
          </p:nvPr>
        </p:nvGraphicFramePr>
        <p:xfrm>
          <a:off x="504825" y="2257550"/>
          <a:ext cx="90201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19" name="文档" r:id="rId12" imgW="9022821" imgH="505444" progId="Word.Document.12">
                  <p:embed/>
                </p:oleObj>
              </mc:Choice>
              <mc:Fallback>
                <p:oleObj name="文档" r:id="rId12" imgW="9022821" imgH="5054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257550"/>
                        <a:ext cx="90201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82191" y="285127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7850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59067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有一个正三棱柱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俯视图为正三角形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的三视图如图所示，则这个三棱柱的高和底面边长分别为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714539"/>
              </p:ext>
            </p:extLst>
          </p:nvPr>
        </p:nvGraphicFramePr>
        <p:xfrm>
          <a:off x="504825" y="2038350"/>
          <a:ext cx="4657725" cy="267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5" name="文档" r:id="rId9" imgW="4565501" imgH="2623774" progId="Word.Document.12">
                  <p:embed/>
                </p:oleObj>
              </mc:Choice>
              <mc:Fallback>
                <p:oleObj name="文档" r:id="rId9" imgW="4565501" imgH="26237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038350"/>
                        <a:ext cx="4657725" cy="2676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图片 19" descr="F:\2016赵瑊\同步\数学\创新 人A必修2\word\RJ1-89.TIF"/>
          <p:cNvPicPr/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658" y="1485578"/>
            <a:ext cx="6337533" cy="21911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 descr="F:\2016赵瑊\同步\数学\创新 人A必修2\word\RJ1-90.TIF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658" y="3861842"/>
            <a:ext cx="6337533" cy="22131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4515748" y="1207071"/>
            <a:ext cx="90281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516" y="837506"/>
            <a:ext cx="11556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理解平行投影和中心投影的概念时，可以从一束光线去照射一个物体所形成的影子，研究两者的不同之处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另外应注意平行投影的性质，尤其注意图形中的直线或线段不平行于投影线的情况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空间几何体的三视图可以使我们很好地把握空间几何体的性质，由空间几何体可画出它的三视图，同样由三视图可以想象出空间几何体的形状，两者之间的相互转化，可以培养我们的几何直观能力和空间想象能力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Administrator\Desktop\创新图片\数学创新 2-1\2771897_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297" y="5518025"/>
            <a:ext cx="3799116" cy="1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57445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投影的概念及分类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投影的定义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由于光的照射，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物体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后面的屏幕上可以留下这个物体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这种现象叫做投影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其中，我们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投影线，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屏幕叫做投影面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65257" y="2681025"/>
            <a:ext cx="2756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留下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物体影子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3054" y="20234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不透明</a:t>
            </a:r>
          </a:p>
        </p:txBody>
      </p:sp>
      <p:sp>
        <p:nvSpPr>
          <p:cNvPr id="7" name="矩形 6"/>
          <p:cNvSpPr/>
          <p:nvPr/>
        </p:nvSpPr>
        <p:spPr>
          <a:xfrm>
            <a:off x="10479710" y="20329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影子</a:t>
            </a:r>
          </a:p>
        </p:txBody>
      </p:sp>
      <p:sp>
        <p:nvSpPr>
          <p:cNvPr id="8" name="矩形 7"/>
          <p:cNvSpPr/>
          <p:nvPr/>
        </p:nvSpPr>
        <p:spPr>
          <a:xfrm>
            <a:off x="5533385" y="26715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光线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512490" y="1093674"/>
            <a:ext cx="11137472" cy="2924209"/>
            <a:chOff x="512490" y="1093674"/>
            <a:chExt cx="11137472" cy="2924209"/>
          </a:xfrm>
        </p:grpSpPr>
        <p:sp>
          <p:nvSpPr>
            <p:cNvPr id="9" name="矩形 8"/>
            <p:cNvSpPr/>
            <p:nvPr/>
          </p:nvSpPr>
          <p:spPr>
            <a:xfrm>
              <a:off x="512490" y="1730177"/>
              <a:ext cx="902811" cy="738664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投影</a:t>
              </a:r>
              <a:endParaRPr lang="zh-CN" altLang="zh-CN" sz="2800" kern="100" dirty="0">
                <a:solidFill>
                  <a:prstClr val="black"/>
                </a:solidFill>
                <a:latin typeface="宋体"/>
                <a:ea typeface="华文细黑" pitchFamily="2" charset="-122"/>
                <a:cs typeface="Courier New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46584" y="1093674"/>
              <a:ext cx="6732000" cy="52322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中心投影：光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由</a:t>
              </a:r>
              <a:r>
                <a:rPr lang="en-US" altLang="zh-CN" sz="2800" u="sng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         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向</a:t>
              </a:r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外散射形成的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投影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944231" y="1986558"/>
              <a:ext cx="2787630" cy="2031325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tabLst>
                  <a:tab pos="2070735" algn="l"/>
                </a:tabLst>
              </a:pPr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平行投影：在一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束</a:t>
              </a:r>
              <a:r>
                <a:rPr lang="en-US" altLang="zh-CN" sz="2800" u="sng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              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照射</a:t>
              </a:r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下形成的投影</a:t>
              </a:r>
              <a:endParaRPr lang="zh-CN" altLang="zh-CN" sz="2800" kern="100" dirty="0">
                <a:solidFill>
                  <a:prstClr val="black"/>
                </a:solidFill>
                <a:latin typeface="宋体"/>
                <a:ea typeface="华文细黑" pitchFamily="2" charset="-122"/>
                <a:cs typeface="Courier New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277962" y="2274590"/>
              <a:ext cx="6372000" cy="52322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正投影：投影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线</a:t>
              </a:r>
              <a:r>
                <a:rPr lang="en-US" altLang="zh-CN" sz="2800" u="sng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                         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时</a:t>
              </a:r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的投影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5277960" y="3172480"/>
              <a:ext cx="6372000" cy="52322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斜投影：投影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线</a:t>
              </a:r>
              <a:r>
                <a:rPr lang="en-US" altLang="zh-CN" sz="2800" u="sng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                         </a:t>
              </a:r>
              <a:r>
                <a:rPr lang="zh-CN" altLang="zh-CN" sz="2800" kern="100" dirty="0" smtClean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时</a:t>
              </a:r>
              <a:r>
                <a:rPr lang="zh-CN" altLang="zh-CN" sz="2800" kern="100" dirty="0">
                  <a:solidFill>
                    <a:prstClr val="black"/>
                  </a:solidFill>
                  <a:latin typeface="Times New Roman"/>
                  <a:ea typeface="华文细黑" pitchFamily="2" charset="-122"/>
                  <a:cs typeface="Times New Roman"/>
                </a:rPr>
                <a:t>的投影</a:t>
              </a:r>
              <a:endParaRPr lang="zh-CN" altLang="en-US" dirty="0"/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684283" y="1351201"/>
              <a:ext cx="0" cy="1656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684283" y="3009414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684283" y="1355284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424826" y="2094513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投影的分类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010368" y="2536200"/>
            <a:ext cx="0" cy="8978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010368" y="3434090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5010368" y="2536200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750911" y="3002220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472493" y="10440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itchFamily="2" charset="-122"/>
                <a:cs typeface="Times New Roman"/>
              </a:rPr>
              <a:t>一点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01691" y="3124855"/>
            <a:ext cx="26642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 pitchFamily="2" charset="-122"/>
                <a:cs typeface="Times New Roman"/>
              </a:rPr>
              <a:t>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itchFamily="2" charset="-122"/>
                <a:cs typeface="Times New Roman"/>
              </a:rPr>
              <a:t>对着投影面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46072" y="27066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itchFamily="2" charset="-122"/>
                <a:cs typeface="Times New Roman"/>
              </a:rPr>
              <a:t>平行光线</a:t>
            </a:r>
          </a:p>
        </p:txBody>
      </p:sp>
      <p:sp>
        <p:nvSpPr>
          <p:cNvPr id="18" name="矩形 17"/>
          <p:cNvSpPr/>
          <p:nvPr/>
        </p:nvSpPr>
        <p:spPr>
          <a:xfrm>
            <a:off x="7804963" y="220246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itchFamily="2" charset="-122"/>
                <a:cs typeface="Times New Roman"/>
              </a:rPr>
              <a:t>正对着投影面</a:t>
            </a:r>
          </a:p>
        </p:txBody>
      </p:sp>
    </p:spTree>
    <p:extLst>
      <p:ext uri="{BB962C8B-B14F-4D97-AF65-F5344CB8AC3E}">
        <p14:creationId xmlns:p14="http://schemas.microsoft.com/office/powerpoint/2010/main" val="28433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当图形中的直线或线段不平行于投影线时，平行投影都具有下述性质：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直线或线段的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平行投影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平行直线的平行投影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平行于投影面的线段，它的投影与这条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线段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与投影面平行的平面图形，它的投影与这个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图形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在同一直线或平行直线上，两条线段平行投影的比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7632" y="4058816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比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5143" y="85644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仍是直线或线段</a:t>
            </a:r>
          </a:p>
        </p:txBody>
      </p:sp>
      <p:sp>
        <p:nvSpPr>
          <p:cNvPr id="4" name="矩形 3"/>
          <p:cNvSpPr/>
          <p:nvPr/>
        </p:nvSpPr>
        <p:spPr>
          <a:xfrm>
            <a:off x="4396586" y="14855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平行或重合的直线</a:t>
            </a:r>
          </a:p>
        </p:txBody>
      </p:sp>
      <p:sp>
        <p:nvSpPr>
          <p:cNvPr id="5" name="矩形 4"/>
          <p:cNvSpPr/>
          <p:nvPr/>
        </p:nvSpPr>
        <p:spPr>
          <a:xfrm>
            <a:off x="7607374" y="21335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平行且等长</a:t>
            </a:r>
          </a:p>
        </p:txBody>
      </p:sp>
      <p:sp>
        <p:nvSpPr>
          <p:cNvPr id="6" name="矩形 5"/>
          <p:cNvSpPr/>
          <p:nvPr/>
        </p:nvSpPr>
        <p:spPr>
          <a:xfrm>
            <a:off x="8308404" y="27721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全等</a:t>
            </a:r>
          </a:p>
        </p:txBody>
      </p:sp>
      <p:sp>
        <p:nvSpPr>
          <p:cNvPr id="7" name="矩形 6"/>
          <p:cNvSpPr/>
          <p:nvPr/>
        </p:nvSpPr>
        <p:spPr>
          <a:xfrm>
            <a:off x="9421542" y="34296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这两条线段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146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三视图的概念及特征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定义：光线从几何体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面向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正投影，得到投影图，这种投影图叫做几何体的正视图；光线从几何体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面向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正投影，得到投影图，这种投影图叫做几何体的侧视图；光线从几何体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面向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正投影，得到投影图，这种投影图叫做几何体的俯视图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几何体的正视图、侧视图和俯视图统称为几何体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三视图是正投影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5114" y="3419366"/>
            <a:ext cx="1671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三视图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5006" y="8565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</a:t>
            </a:r>
          </a:p>
        </p:txBody>
      </p:sp>
      <p:sp>
        <p:nvSpPr>
          <p:cNvPr id="10" name="矩形 9"/>
          <p:cNvSpPr/>
          <p:nvPr/>
        </p:nvSpPr>
        <p:spPr>
          <a:xfrm>
            <a:off x="5479459" y="8660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</a:t>
            </a:r>
          </a:p>
        </p:txBody>
      </p:sp>
      <p:sp>
        <p:nvSpPr>
          <p:cNvPr id="11" name="矩形 10"/>
          <p:cNvSpPr/>
          <p:nvPr/>
        </p:nvSpPr>
        <p:spPr>
          <a:xfrm>
            <a:off x="6478046" y="15194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左</a:t>
            </a:r>
          </a:p>
        </p:txBody>
      </p:sp>
      <p:sp>
        <p:nvSpPr>
          <p:cNvPr id="13" name="矩形 12"/>
          <p:cNvSpPr/>
          <p:nvPr/>
        </p:nvSpPr>
        <p:spPr>
          <a:xfrm>
            <a:off x="7626424" y="15193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右</a:t>
            </a:r>
          </a:p>
        </p:txBody>
      </p:sp>
      <p:sp>
        <p:nvSpPr>
          <p:cNvPr id="14" name="矩形 13"/>
          <p:cNvSpPr/>
          <p:nvPr/>
        </p:nvSpPr>
        <p:spPr>
          <a:xfrm>
            <a:off x="8255446" y="215791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上</a:t>
            </a:r>
          </a:p>
        </p:txBody>
      </p:sp>
      <p:sp>
        <p:nvSpPr>
          <p:cNvPr id="15" name="矩形 14"/>
          <p:cNvSpPr/>
          <p:nvPr/>
        </p:nvSpPr>
        <p:spPr>
          <a:xfrm>
            <a:off x="9378999" y="21336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下</a:t>
            </a:r>
          </a:p>
        </p:txBody>
      </p:sp>
    </p:spTree>
    <p:extLst>
      <p:ext uri="{BB962C8B-B14F-4D97-AF65-F5344CB8AC3E}">
        <p14:creationId xmlns:p14="http://schemas.microsoft.com/office/powerpoint/2010/main" val="303515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7318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基本特征：一个几何体的侧视图和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正视图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，俯视图与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正视图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，侧视图与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俯视图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一样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画三视图时一定要求光线与投影面垂直吗？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5775029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由画三视图的规则要求可知光线与投影面垂直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 descr="F:\2016赵瑊\同步\数学\创新 人A必修2\word\RJ1-67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059" y="1495103"/>
            <a:ext cx="6884813" cy="37449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5623545" y="755973"/>
            <a:ext cx="152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宽度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0152" y="982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高度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348" y="7463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长度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40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allAtOnce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21482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中心投影与平行投影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下列说法中：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平行投影的投影线互相平行，中心投影的投影线相交于一点；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空间图形经过中心投影后，直线还是直线，但平行线可能变成了相交的直线；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两条相交直线的平行投影是两条相交直线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D.3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</TotalTime>
  <Words>917</Words>
  <Application>Microsoft Office PowerPoint</Application>
  <PresentationFormat>自定义</PresentationFormat>
  <Paragraphs>204</Paragraphs>
  <Slides>36</Slides>
  <Notes>0</Notes>
  <HiddenSlides>12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1903</cp:revision>
  <dcterms:created xsi:type="dcterms:W3CDTF">2014-10-15T07:25:01Z</dcterms:created>
  <dcterms:modified xsi:type="dcterms:W3CDTF">2016-07-21T06:29:10Z</dcterms:modified>
</cp:coreProperties>
</file>