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512" r:id="rId6"/>
    <p:sldId id="532" r:id="rId7"/>
    <p:sldId id="533" r:id="rId8"/>
    <p:sldId id="535" r:id="rId9"/>
    <p:sldId id="514" r:id="rId10"/>
    <p:sldId id="278" r:id="rId11"/>
    <p:sldId id="503" r:id="rId12"/>
    <p:sldId id="309" r:id="rId13"/>
    <p:sldId id="457" r:id="rId14"/>
    <p:sldId id="522" r:id="rId15"/>
    <p:sldId id="459" r:id="rId16"/>
    <p:sldId id="461" r:id="rId17"/>
    <p:sldId id="462" r:id="rId18"/>
    <p:sldId id="523" r:id="rId19"/>
    <p:sldId id="504" r:id="rId20"/>
    <p:sldId id="524" r:id="rId21"/>
    <p:sldId id="465" r:id="rId22"/>
    <p:sldId id="466" r:id="rId23"/>
    <p:sldId id="525" r:id="rId24"/>
    <p:sldId id="468" r:id="rId25"/>
    <p:sldId id="526" r:id="rId26"/>
    <p:sldId id="527" r:id="rId27"/>
    <p:sldId id="482" r:id="rId28"/>
    <p:sldId id="361" r:id="rId29"/>
    <p:sldId id="528" r:id="rId30"/>
    <p:sldId id="424" r:id="rId31"/>
    <p:sldId id="447" r:id="rId32"/>
    <p:sldId id="448" r:id="rId33"/>
    <p:sldId id="423" r:id="rId34"/>
    <p:sldId id="475" r:id="rId35"/>
    <p:sldId id="508" r:id="rId36"/>
    <p:sldId id="529" r:id="rId37"/>
    <p:sldId id="531" r:id="rId38"/>
    <p:sldId id="451" r:id="rId39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96" autoAdjust="0"/>
    <p:restoredTop sz="94861" autoAdjust="0"/>
  </p:normalViewPr>
  <p:slideViewPr>
    <p:cSldViewPr>
      <p:cViewPr>
        <p:scale>
          <a:sx n="100" d="100"/>
          <a:sy n="100" d="100"/>
        </p:scale>
        <p:origin x="-588" y="-23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" Target="slide25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slide" Target="slide27.xml"/><Relationship Id="rId9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26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emf"/><Relationship Id="rId5" Type="http://schemas.openxmlformats.org/officeDocument/2006/relationships/package" Target="../embeddings/Microsoft_Word___2.docx"/><Relationship Id="rId4" Type="http://schemas.openxmlformats.org/officeDocument/2006/relationships/oleObject" Target="../embeddings/oleObject2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emf"/><Relationship Id="rId5" Type="http://schemas.openxmlformats.org/officeDocument/2006/relationships/package" Target="../embeddings/Microsoft_Word___3.docx"/><Relationship Id="rId4" Type="http://schemas.openxmlformats.org/officeDocument/2006/relationships/oleObject" Target="../embeddings/oleObject3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slide" Target="slide33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slide" Target="slide33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image" Target="../media/image22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" Target="slide30.xml"/><Relationship Id="rId7" Type="http://schemas.openxmlformats.org/officeDocument/2006/relationships/image" Target="../media/image23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image" Target="../media/image25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8.png"/><Relationship Id="rId5" Type="http://schemas.openxmlformats.org/officeDocument/2006/relationships/image" Target="../media/image27.emf"/><Relationship Id="rId4" Type="http://schemas.openxmlformats.org/officeDocument/2006/relationships/package" Target="../embeddings/Microsoft_Word___4.docx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69640" y="2277666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第一章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§1.1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空间几何体的结构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9641" y="2711406"/>
            <a:ext cx="1156781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</a:t>
            </a:r>
            <a:r>
              <a:rPr lang="en-US" altLang="zh-CN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课时　棱柱</a:t>
            </a:r>
            <a:r>
              <a:rPr lang="zh-CN" altLang="en-US" sz="5000" b="1" spc="-900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棱锥</a:t>
            </a:r>
            <a:r>
              <a:rPr lang="zh-CN" altLang="en-US" sz="5000" b="1" spc="-900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棱台的结构特征</a:t>
            </a:r>
          </a:p>
        </p:txBody>
      </p:sp>
      <p:pic>
        <p:nvPicPr>
          <p:cNvPr id="8" name="Picture 2" descr="C:\Users\Administrator\Desktop\创新图片\数学创新 2-1\2771897_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1" r="1681" b="8097"/>
          <a:stretch/>
        </p:blipFill>
        <p:spPr bwMode="auto">
          <a:xfrm>
            <a:off x="8913813" y="4362053"/>
            <a:ext cx="3277691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999" y="621482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棱柱的结构特征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下列说法中，正确的是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棱柱中所有的侧棱都相交于一点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棱柱中互相平行的两个面叫做棱柱的底面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棱柱的侧面是平行四边形，而底面不是平行四边形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棱柱的侧棱相等，侧面是平行四边形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</a:p>
        </p:txBody>
      </p:sp>
      <p:sp>
        <p:nvSpPr>
          <p:cNvPr id="10" name="矩形 9"/>
          <p:cNvSpPr/>
          <p:nvPr/>
        </p:nvSpPr>
        <p:spPr>
          <a:xfrm>
            <a:off x="325041" y="7318"/>
            <a:ext cx="11520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选项不符合棱柱的特点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选项中，如图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，构造四棱柱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，令四边形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是梯形，可知平面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ABB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DCC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，但这两个面不能作为棱柱的底面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选项中，如图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，底面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可以是平行四边形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选项是棱柱的特点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12" name="图片 11" descr="F:\2016赵瑊\同步\数学\创新 人A必修2\word\RJ1-6.TIF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33" r="58660"/>
          <a:stretch/>
        </p:blipFill>
        <p:spPr bwMode="auto">
          <a:xfrm>
            <a:off x="3646934" y="3333749"/>
            <a:ext cx="2917304" cy="3169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图片 15" descr="F:\2016赵瑊\同步\数学\创新 人A必修2\word\RJ1-6.TIF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1157"/>
          <a:stretch/>
        </p:blipFill>
        <p:spPr bwMode="auto">
          <a:xfrm>
            <a:off x="7751390" y="2781723"/>
            <a:ext cx="3446726" cy="3721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333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95" y="1296517"/>
            <a:ext cx="12190413" cy="39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999" y="1515214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棱柱的结构特征：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两个面互相平行；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其余各面是四边形；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每相邻两个四边形的公共边互相平行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求解时，首先看是否有两个平行的面作为底面，再看是否满足其他特征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999" y="117426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下列关于棱柱的说法错误的是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所有的棱柱两个底面都平行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所有的棱柱一定有两个面互相平行，其余各面每相邻面的公共边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互相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平行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有两个面互相平行，其余各面都是四边形的几何体一定是棱柱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棱柱至少有五个面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01258" y="466899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    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77999" y="117426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，显然是正确的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对于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，棱柱的定义是这样的：有两个面互相平行，其余各面都是四边形，并且每相邻两个四边形的公共边都互相平行，由这些面围成的几何体叫做棱柱，显然题中漏掉了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并且每相邻两个四边形的公共边都互相平行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这一条件，因此所围成的几何体不一定是棱柱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如图所示的几何体就不是棱柱，所以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7" name="图片 6" descr="RJ1-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302" y="3592860"/>
            <a:ext cx="2880320" cy="26264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8371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117426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棱锥、棱台的结构特征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下列关于棱锥、棱台的说法：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棱台的侧面一定不会是平行四边形；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由四个平面围成的封闭图形只能是三棱锥；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棱锥被平面截成的两部分不可能都是棱锥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其中正确说法的序号是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圆角矩形 14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191" y="4022771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正确，棱台的侧面一定是梯形，而不是平行四边形；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正确，由四个平面围成的封闭图形只能是三棱锥；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错误，如图所示四棱锥被平面截成的两部分都是棱锥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88507" y="341873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①②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21" name="图片 20" descr="RJ1-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7653" y="3676151"/>
            <a:ext cx="1666538" cy="23287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3" grpId="0" uiExpand="1" build="allAtOnce"/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805894"/>
            <a:ext cx="12190413" cy="58166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818456"/>
            <a:ext cx="11305256" cy="308870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判断棱锥、棱台形状的两个方法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举反例法：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结合棱锥、棱台的定义举反例直接判断关于棱锥、棱台结构特征的某些说法不正确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直接法：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575843"/>
              </p:ext>
            </p:extLst>
          </p:nvPr>
        </p:nvGraphicFramePr>
        <p:xfrm>
          <a:off x="585574" y="4015383"/>
          <a:ext cx="10980023" cy="2338324"/>
        </p:xfrm>
        <a:graphic>
          <a:graphicData uri="http://schemas.openxmlformats.org/drawingml/2006/table">
            <a:tbl>
              <a:tblPr/>
              <a:tblGrid>
                <a:gridCol w="1381760"/>
                <a:gridCol w="4660503"/>
                <a:gridCol w="493776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棱锥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棱台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定底面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只有一个面是多边形，此面即为底面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两个互相平行的面，即为底面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看侧棱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相交于一点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延长后相交于一点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117426"/>
            <a:ext cx="1141200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下列说法中，正确的是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棱锥的各个侧面都是三角形；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有一个面是多边形，其余各面都是三角形，由这些面围成的几何体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棱锥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四面体的任何一个面都可以作为棱锥的底面；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棱锥的各侧棱长相等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②④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2191" y="117426"/>
            <a:ext cx="11412000" cy="456661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由棱锥的定义，知棱锥的各侧面都是三角形，故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有一个面是多边形，其余各面都是三角形，如果这些三角形没有一个公共顶点，那么这个几何体就不是棱锥，故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四面体就是由四个三角形所围成的几何体，因此四面体的任何一个面作底面的几何体都是三棱锥，故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棱锥的侧棱长可以相等，也可以不相等，故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1100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117426"/>
            <a:ext cx="1141200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多面体的表面展开图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画出如图所示的几何体的表面展开图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9" name="图片 8" descr="F:\2016赵瑊\同步\数学\创新 人A必修2\word\RJ1-9.TIF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224" y="1557979"/>
            <a:ext cx="8565934" cy="41855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026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2055" y="1639119"/>
            <a:ext cx="10440000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通过对实物模型的观察，归纳认知简单多面体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棱柱、棱锥、棱台的结构特征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能运用棱柱、棱锥、棱台的结构特征来判断、描述现实生活中的实物模型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</a:p>
        </p:txBody>
      </p:sp>
      <p:sp>
        <p:nvSpPr>
          <p:cNvPr id="10" name="矩形 9"/>
          <p:cNvSpPr/>
          <p:nvPr/>
        </p:nvSpPr>
        <p:spPr>
          <a:xfrm>
            <a:off x="382191" y="11742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表面展开图如图所示：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1" name="图片 10" descr="F:\2016赵瑊\同步\数学\创新 人A必修2\word\RJ1-10.TIF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470" y="1082485"/>
            <a:ext cx="8791991" cy="41326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426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94" y="808931"/>
            <a:ext cx="12204000" cy="565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954294"/>
            <a:ext cx="11305256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多面体表面展开图问题的解题策略：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绘制展开图：绘制多面体的表面展开图要结合多面体的几何特征，发挥空间想象能力或者是亲手制作多面体模型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在解题过程中，常常给多面体的顶点标上字母，先把多面体的底面画出来，然后依次画出各侧面，便可得到其表面展开图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已知展开图：若是给出多面体的表面展开图，来判断是由哪一个多面体展开的，则可把上述过程逆推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同一个几何体的表面展开图可能是不一样的，也就是说，一个多面体可有多个表面展开图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11742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如图是三个几何体的侧面展开图，请问各是什么几何体？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7" name="图片 6" descr="F:\2016赵瑊\同步\数学\创新 人A必修2\word\RJ1-11.T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615" y="1029147"/>
            <a:ext cx="10369152" cy="40343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2191" y="45418"/>
            <a:ext cx="11412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由几何体的侧面展开图的特点，结合棱柱、棱锥、棱台的定义，可把侧面展开图还原为原几何体，如图所示：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9" name="图片 8" descr="F:\2016赵瑊\同步\数学\创新 人A必修2\word\RJ1-12.TIF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490" y="1500436"/>
            <a:ext cx="9443401" cy="307305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382191" y="4646175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为五棱柱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为五棱锥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为三棱台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90980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2" y="261442"/>
            <a:ext cx="1703343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8637" y="157160"/>
            <a:ext cx="10645756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截面周长最小问题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58400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解题技巧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0052544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8703442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  <p:sp>
        <p:nvSpPr>
          <p:cNvPr id="9" name="矩形 8"/>
          <p:cNvSpPr/>
          <p:nvPr/>
        </p:nvSpPr>
        <p:spPr>
          <a:xfrm>
            <a:off x="382191" y="847031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如图所示</a:t>
            </a:r>
            <a:r>
              <a:rPr lang="zh-CN" altLang="zh-CN" sz="2800" kern="100" spc="-3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在侧棱长为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正三棱锥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V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zh-CN" altLang="zh-CN" sz="2800" kern="100" spc="-3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AVB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BVC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CVA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作截面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AEF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VB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VC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，求截面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AEF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周长的最小值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074722"/>
              </p:ext>
            </p:extLst>
          </p:nvPr>
        </p:nvGraphicFramePr>
        <p:xfrm>
          <a:off x="5106144" y="971997"/>
          <a:ext cx="63817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31" name="文档" r:id="rId6" imgW="645168" imgH="647663" progId="Word.Document.12">
                  <p:embed/>
                </p:oleObj>
              </mc:Choice>
              <mc:Fallback>
                <p:oleObj name="文档" r:id="rId6" imgW="645168" imgH="64766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6144" y="971997"/>
                        <a:ext cx="638175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图片 19" descr="F:\2016赵瑊\同步\数学\创新 人A必修2\word\RJ1-13.TIF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336" y="2791248"/>
            <a:ext cx="3942259" cy="3616632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圆角矩形 20">
            <a:hlinkClick r:id="rId9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06484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191" y="1845618"/>
            <a:ext cx="8521327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将三棱锥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V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沿侧棱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VA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剪开，将其侧面展开图平铺在一个平面上，如图所示，则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AEF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的周长＝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所以线段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四点共线时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的长即为所求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AEF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周长的最小值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VD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，垂足为点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301574"/>
              </p:ext>
            </p:extLst>
          </p:nvPr>
        </p:nvGraphicFramePr>
        <p:xfrm>
          <a:off x="504825" y="323850"/>
          <a:ext cx="11210925" cy="176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39" name="文档" r:id="rId5" imgW="11212766" imgH="1764366" progId="Word.Document.12">
                  <p:embed/>
                </p:oleObj>
              </mc:Choice>
              <mc:Fallback>
                <p:oleObj name="文档" r:id="rId5" imgW="11212766" imgH="176436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23850"/>
                        <a:ext cx="11210925" cy="176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图片 13" descr="F:\2016赵瑊\同步\数学\创新 人A必修2\word\RJ1-14.TIF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0" r="5603"/>
          <a:stretch/>
        </p:blipFill>
        <p:spPr bwMode="auto">
          <a:xfrm>
            <a:off x="8972550" y="1646514"/>
            <a:ext cx="2821641" cy="4692707"/>
          </a:xfrm>
          <a:prstGeom prst="rect">
            <a:avLst/>
          </a:prstGeom>
          <a:noFill/>
        </p:spPr>
      </p:pic>
      <p:sp>
        <p:nvSpPr>
          <p:cNvPr id="19" name="圆角矩形 18">
            <a:hlinkClick r:id="rId8" action="ppaction://hlinksldjump"/>
          </p:cNvPr>
          <p:cNvSpPr/>
          <p:nvPr/>
        </p:nvSpPr>
        <p:spPr>
          <a:xfrm>
            <a:off x="971574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</p:spTree>
    <p:extLst>
      <p:ext uri="{BB962C8B-B14F-4D97-AF65-F5344CB8AC3E}">
        <p14:creationId xmlns:p14="http://schemas.microsoft.com/office/powerpoint/2010/main" val="3169240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06484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解后反思</a:t>
            </a:r>
          </a:p>
        </p:txBody>
      </p:sp>
      <p:sp>
        <p:nvSpPr>
          <p:cNvPr id="9" name="矩形 8"/>
          <p:cNvSpPr/>
          <p:nvPr/>
        </p:nvSpPr>
        <p:spPr>
          <a:xfrm>
            <a:off x="382191" y="117426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VA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VA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由已知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AVB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BVC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CVA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AVD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5227414"/>
              </p:ext>
            </p:extLst>
          </p:nvPr>
        </p:nvGraphicFramePr>
        <p:xfrm>
          <a:off x="504825" y="2234233"/>
          <a:ext cx="11210925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59" name="文档" r:id="rId5" imgW="11212766" imgH="1163386" progId="Word.Document.12">
                  <p:embed/>
                </p:oleObj>
              </mc:Choice>
              <mc:Fallback>
                <p:oleObj name="文档" r:id="rId5" imgW="11212766" imgH="116338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234233"/>
                        <a:ext cx="11210925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82191" y="3141762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AA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所以截面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AEF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周长的最小值是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8634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157834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解后反思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2095" y="1663502"/>
            <a:ext cx="12190413" cy="32403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624" y="1898180"/>
            <a:ext cx="11305256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求几何体表面上两点间的最小距离的步骤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将几何体沿着某棱剪开后展开，画出其侧面展开图；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将所求曲线问题转化为平面上的线段问题；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结合已知条件求得结果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302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2191" y="660927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下列命题中，真命题是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顶点在底面上的投影到底面各顶点的距离相等的三棱锥是正三棱锥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底面是正三角形，各侧面是等腰三角形的三棱锥是正三棱锥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顶点在底面上的投影为底面三角形的垂心的三棱锥是正三棱锥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底面是正三角形，并且侧棱都相等的三棱锥是正三棱锥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2191" y="535757"/>
            <a:ext cx="11412000" cy="621180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对于选项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，到三角形各顶点距离相等的点为三角形外心，该三角形不一定为正三角形，故该命题是假命题；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于选项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如图所示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为正三角形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spc="-100" dirty="0" smtClean="0">
                <a:latin typeface="Times New Roman"/>
                <a:ea typeface="华文细黑"/>
                <a:cs typeface="Courier New"/>
              </a:rPr>
              <a:t>PA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spc="-100" dirty="0" err="1" smtClean="0">
                <a:latin typeface="Times New Roman"/>
                <a:ea typeface="华文细黑"/>
                <a:cs typeface="Courier New"/>
              </a:rPr>
              <a:t>PB</a:t>
            </a:r>
            <a:endParaRPr lang="en-US" altLang="zh-CN" sz="2800" i="1" kern="100" spc="-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PC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PAB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PBC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PAC</a:t>
            </a:r>
            <a:r>
              <a:rPr lang="zh-CN" altLang="zh-CN" sz="2800" kern="100" spc="-50" dirty="0" smtClean="0">
                <a:latin typeface="Times New Roman"/>
                <a:ea typeface="华文细黑"/>
                <a:cs typeface="Times New Roman"/>
              </a:rPr>
              <a:t>都是等</a:t>
            </a:r>
            <a:endParaRPr lang="en-US" altLang="zh-CN" sz="2800" kern="100" spc="-5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腰三角形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但它不是正三棱锥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故该命题是假命题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spc="-700" dirty="0">
              <a:latin typeface="宋体"/>
              <a:cs typeface="Courier New"/>
            </a:endParaRPr>
          </a:p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对于选项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，顶点在底面上的投影为底面三角形的垂心，底面为任意三角形皆可，故该命题是假命题；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对于选项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，顶点在底面上的正投影是底面三角形的外心，又因为底面三角形为正三角形，所以外心即为中心，故该命题是真命题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15" name="图片 14" descr="F:\2016赵瑊\同步\数学\创新 人A必修2\word\RJ1-15.TIF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5486" y="1322512"/>
            <a:ext cx="3178705" cy="2299063"/>
          </a:xfrm>
          <a:prstGeom prst="rect">
            <a:avLst/>
          </a:prstGeom>
          <a:noFill/>
        </p:spPr>
      </p:pic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6504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75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75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75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75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494683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493392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494683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43857" y="269302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43857" y="3817493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443857" y="4941962"/>
            <a:ext cx="514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2191" y="7318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下列三个命题：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用一个平面去截棱锥，棱锥底面和截面之间的部分是棱台；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两个底面平行且相似，其余各面都是菱形的多面体是棱台；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有两个面互相平行，其余四个面都是等腰梯形的六面体是棱台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其中，正确的有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6490" y="274350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191" y="3867175"/>
            <a:ext cx="7873256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中的平面不一定平行于底面，故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中侧面是菱形，所以侧棱互相平行，延长后无交点，故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用反例验证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7" name="图片 16" descr="F:\2016赵瑊\同步\数学\创新 人A必修2\word\RJ1-16.TIF"/>
          <p:cNvPicPr/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"/>
          <a:stretch/>
        </p:blipFill>
        <p:spPr bwMode="auto">
          <a:xfrm>
            <a:off x="8327454" y="3915921"/>
            <a:ext cx="3460920" cy="253530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6" grpId="0" uiExpand="1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2191" y="592907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如图所示，不是正四面体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各棱长都相等的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三棱锥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的展开图的是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20" name="图片 19" descr="F:\2016赵瑊\同步\数学\创新 人A必修2\word\RJ1-17.TIF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23"/>
          <a:stretch/>
        </p:blipFill>
        <p:spPr bwMode="auto">
          <a:xfrm>
            <a:off x="1596856" y="1404045"/>
            <a:ext cx="8982669" cy="232975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矩形 20"/>
          <p:cNvSpPr/>
          <p:nvPr/>
        </p:nvSpPr>
        <p:spPr>
          <a:xfrm>
            <a:off x="382191" y="3807485"/>
            <a:ext cx="11412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2191" y="4510227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可选择阴影三角形作为底面进行折叠，发现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可折成正四面体，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不论选哪一个三角形作底面折叠都不能折成正四面体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811047" y="78024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2" grpId="0" build="allAtOnce"/>
      <p:bldP spid="3" grpId="0"/>
      <p:bldP spid="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382191" y="592907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下列几何体中，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是棱柱，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是棱锥，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是棱台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仅填相应序号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1" name="图片 10" descr="F:\2016赵瑊\同步\数学\创新 人A必修2\word\RJ1-18.TIF"/>
          <p:cNvPicPr/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23" r="1395"/>
          <a:stretch/>
        </p:blipFill>
        <p:spPr bwMode="auto">
          <a:xfrm>
            <a:off x="4725895" y="2071167"/>
            <a:ext cx="1443789" cy="2505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 descr="F:\2016赵瑊\同步\数学\创新 人A必修2\word\RJ1-19.TIF"/>
          <p:cNvPicPr/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57"/>
          <a:stretch/>
        </p:blipFill>
        <p:spPr bwMode="auto">
          <a:xfrm>
            <a:off x="10111074" y="2110219"/>
            <a:ext cx="1634664" cy="244107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矩形 12"/>
          <p:cNvSpPr/>
          <p:nvPr/>
        </p:nvSpPr>
        <p:spPr>
          <a:xfrm>
            <a:off x="382191" y="4653930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结合棱柱、棱锥和棱台的定义可知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①③④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是棱柱，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是棱锥，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是棱台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34519" y="70457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①③④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18589" y="70301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⑥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69304" y="7045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⑤</a:t>
            </a:r>
            <a:endParaRPr lang="zh-CN" altLang="en-US" dirty="0"/>
          </a:p>
        </p:txBody>
      </p:sp>
      <p:pic>
        <p:nvPicPr>
          <p:cNvPr id="19" name="图片 18" descr="F:\2016赵瑊\同步\数学\创新 人A必修2\word\RJ1-18.TIF"/>
          <p:cNvPicPr/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48"/>
          <a:stretch/>
        </p:blipFill>
        <p:spPr bwMode="auto">
          <a:xfrm>
            <a:off x="447144" y="2071166"/>
            <a:ext cx="2372775" cy="25051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图片 19" descr="F:\2016赵瑊\同步\数学\创新 人A必修2\word\RJ1-18.TIF"/>
          <p:cNvPicPr/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39" r="36934"/>
          <a:stretch/>
        </p:blipFill>
        <p:spPr bwMode="auto">
          <a:xfrm>
            <a:off x="2921065" y="2071166"/>
            <a:ext cx="1693018" cy="25051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图片 20" descr="F:\2016赵瑊\同步\数学\创新 人A必修2\word\RJ1-19.TIF"/>
          <p:cNvPicPr/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3" r="76797"/>
          <a:stretch/>
        </p:blipFill>
        <p:spPr bwMode="auto">
          <a:xfrm>
            <a:off x="6323225" y="2110219"/>
            <a:ext cx="1349121" cy="2441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图片 21" descr="F:\2016赵瑊\同步\数学\创新 人A必修2\word\RJ1-19.TIF"/>
          <p:cNvPicPr/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89" r="35429"/>
          <a:stretch/>
        </p:blipFill>
        <p:spPr bwMode="auto">
          <a:xfrm>
            <a:off x="7782435" y="2110219"/>
            <a:ext cx="2196224" cy="24410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 build="allAtOnce"/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2191" y="587574"/>
            <a:ext cx="9097391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如图，将装有水的长方体水槽固定底面一边后将水槽倾斜一个小角度，则倾斜后水槽中的水形成的几何体的形状是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191" y="2565698"/>
            <a:ext cx="9097391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由于倾斜角度较小，所以倾斜后水槽中水形成的几何体的形状应为四棱柱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61145" y="19610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四棱柱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18" name="图片 17" descr="F:\2016赵瑊\同步\数学\创新 人A必修2\word\RJ1-20.TIF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5607" y="851058"/>
            <a:ext cx="2098584" cy="25395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 build="allAtOnce"/>
      <p:bldP spid="2" grpId="0"/>
      <p:bldP spid="2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1001937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992164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363" y="837506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棱柱、棱锥、棱台的关系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在运动变化的观点下，棱柱、棱锥、棱台之间的关系可以用下图表示出来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以三棱柱、三棱锥、三棱台为例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8" name="图片 7" descr="F:\2016赵瑊\同步\数学\创新 人A必修2\word\RJ1-21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17" y="3048345"/>
            <a:ext cx="11267491" cy="26136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2191" y="-2207"/>
            <a:ext cx="11412000" cy="12351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各种棱柱之间的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关系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37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棱柱的分类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7777775"/>
              </p:ext>
            </p:extLst>
          </p:nvPr>
        </p:nvGraphicFramePr>
        <p:xfrm>
          <a:off x="504825" y="1246312"/>
          <a:ext cx="5448300" cy="193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76" name="文档" r:id="rId4" imgW="5455636" imgH="1933509" progId="Word.Document.12">
                  <p:embed/>
                </p:oleObj>
              </mc:Choice>
              <mc:Fallback>
                <p:oleObj name="文档" r:id="rId4" imgW="5455636" imgH="193350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246312"/>
                        <a:ext cx="5448300" cy="193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382191" y="2969171"/>
            <a:ext cx="11412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常见的几种四棱柱之间的转化关系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6" name="图片 5" descr="F:\2016赵瑊\同步\数学\创新 人A必修2\word\RJ1-22.TIF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01" y="3660675"/>
            <a:ext cx="8683979" cy="31140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782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2191" y="11742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棱柱、棱锥、棱台在结构上既有区别又有联系，具体见下表：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425553"/>
              </p:ext>
            </p:extLst>
          </p:nvPr>
        </p:nvGraphicFramePr>
        <p:xfrm>
          <a:off x="531540" y="1034480"/>
          <a:ext cx="11113010" cy="5120640"/>
        </p:xfrm>
        <a:graphic>
          <a:graphicData uri="http://schemas.openxmlformats.org/drawingml/2006/table">
            <a:tbl>
              <a:tblPr/>
              <a:tblGrid>
                <a:gridCol w="523106"/>
                <a:gridCol w="1381760"/>
                <a:gridCol w="2434664"/>
                <a:gridCol w="1296144"/>
                <a:gridCol w="2448272"/>
                <a:gridCol w="936104"/>
                <a:gridCol w="2092960"/>
              </a:tblGrid>
              <a:tr h="187273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名称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底面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侧面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侧棱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高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平行于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底面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截面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909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棱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柱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斜棱柱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平行且全等的两个多边形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平行四边形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平行且相等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与底面全等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90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直棱柱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平行且全等的两个多边形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矩形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平行、相等且垂直于底面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等于侧棱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与底面全等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90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正棱柱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平行且全等的两个正多边形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全等的矩形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平行、相等且垂直于底面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等于侧棱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与底面全等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587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369798"/>
              </p:ext>
            </p:extLst>
          </p:nvPr>
        </p:nvGraphicFramePr>
        <p:xfrm>
          <a:off x="526207" y="406911"/>
          <a:ext cx="11120888" cy="5120640"/>
        </p:xfrm>
        <a:graphic>
          <a:graphicData uri="http://schemas.openxmlformats.org/drawingml/2006/table">
            <a:tbl>
              <a:tblPr/>
              <a:tblGrid>
                <a:gridCol w="670560"/>
                <a:gridCol w="1737360"/>
                <a:gridCol w="2344608"/>
                <a:gridCol w="1697008"/>
                <a:gridCol w="1935048"/>
                <a:gridCol w="1440160"/>
                <a:gridCol w="1296144"/>
              </a:tblGrid>
              <a:tr h="25608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棱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锥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正棱锥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一个正多边形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全等的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等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腰三角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形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有一个公共顶点且相等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过底面中心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与底面相似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其他棱锥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一个多边形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三角形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有一个公共顶点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与底面相似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08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棱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台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正棱台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平行且相似的两个正多边形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全等的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等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腰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梯形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相等且延长后交于一点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与底面相似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其他棱台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平行且相似的两个多边形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梯形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延长后交于一点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与底面相似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064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30751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49599" y="3338736"/>
            <a:ext cx="7488832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C:\Users\Administrator\Desktop\创新图片\数学创新 2-1\2771897_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1" r="1681" b="8097"/>
          <a:stretch/>
        </p:blipFill>
        <p:spPr bwMode="auto">
          <a:xfrm>
            <a:off x="8913813" y="4362053"/>
            <a:ext cx="3277691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91" y="657445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空间几何体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概念：如果只考虑物体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而不考虑其他因素，那么由这些物体抽象出来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叫做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空间几何体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75509" y="2042478"/>
            <a:ext cx="22924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空间图形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07389" y="139440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形状</a:t>
            </a:r>
          </a:p>
        </p:txBody>
      </p:sp>
      <p:sp>
        <p:nvSpPr>
          <p:cNvPr id="5" name="矩形 4"/>
          <p:cNvSpPr/>
          <p:nvPr/>
        </p:nvSpPr>
        <p:spPr>
          <a:xfrm>
            <a:off x="6075541" y="139440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大小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-26590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多面体与旋转体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456171"/>
              </p:ext>
            </p:extLst>
          </p:nvPr>
        </p:nvGraphicFramePr>
        <p:xfrm>
          <a:off x="507157" y="727398"/>
          <a:ext cx="11089232" cy="5707682"/>
        </p:xfrm>
        <a:graphic>
          <a:graphicData uri="http://schemas.openxmlformats.org/drawingml/2006/table">
            <a:tbl>
              <a:tblPr/>
              <a:tblGrid>
                <a:gridCol w="1381760"/>
                <a:gridCol w="6078497"/>
                <a:gridCol w="362897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类别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定义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图示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2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多面体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由若干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个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围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成的几何体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73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旋转体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由一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个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绕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它所在平面内的一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条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旋转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所形成的封闭几何体，其中定直线叫做旋转体的轴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9092" name="图片 31" descr="说明: F:\2016赵瑊\同步\数学\创新 人A必修2\word\RJ1-1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241" y="1476053"/>
            <a:ext cx="2328026" cy="2013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1" name="图片 30" descr="说明: F:\2016赵瑊\同步\数学\创新 人A必修2\word\RJ1-2.T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5134" y="3679726"/>
            <a:ext cx="2160240" cy="268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3584451" y="221518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平面多边形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31740" y="4735463"/>
            <a:ext cx="1656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定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直线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24564" y="407786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平面图形</a:t>
            </a:r>
          </a:p>
        </p:txBody>
      </p:sp>
    </p:spTree>
    <p:extLst>
      <p:ext uri="{BB962C8B-B14F-4D97-AF65-F5344CB8AC3E}">
        <p14:creationId xmlns:p14="http://schemas.microsoft.com/office/powerpoint/2010/main" val="284333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61975" y="11742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棱柱、棱锥、棱台的结构特征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14696"/>
              </p:ext>
            </p:extLst>
          </p:nvPr>
        </p:nvGraphicFramePr>
        <p:xfrm>
          <a:off x="286941" y="981408"/>
          <a:ext cx="11612338" cy="5120640"/>
        </p:xfrm>
        <a:graphic>
          <a:graphicData uri="http://schemas.openxmlformats.org/drawingml/2006/table">
            <a:tbl>
              <a:tblPr/>
              <a:tblGrid>
                <a:gridCol w="1171178"/>
                <a:gridCol w="3096344"/>
                <a:gridCol w="3096344"/>
                <a:gridCol w="2880320"/>
                <a:gridCol w="1368152"/>
              </a:tblGrid>
              <a:tr h="12465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多面体</a:t>
                      </a:r>
                      <a:endParaRPr lang="zh-CN" sz="2800" kern="100" spc="-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定义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图形及表示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相关概念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分类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6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棱柱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有两个面</a:t>
                      </a:r>
                      <a:r>
                        <a:rPr lang="zh-CN" sz="2800" kern="100" spc="-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互相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</a:t>
                      </a:r>
                      <a:r>
                        <a:rPr lang="zh-CN" sz="2800" kern="100" spc="-1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其余各面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都是</a:t>
                      </a:r>
                      <a:r>
                        <a:rPr lang="en-US" altLang="zh-CN" sz="2800" u="none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并且每相邻两个四边形的公共边都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互相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由这些面所围成的多面体叫做棱柱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.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 smtClean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 smtClean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 smtClean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如图可记作：棱柱</a:t>
                      </a:r>
                      <a:r>
                        <a:rPr lang="en-US" sz="2800" i="1" kern="100" dirty="0" err="1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ABCDEF</a:t>
                      </a:r>
                      <a:r>
                        <a:rPr lang="zh-CN" altLang="zh-CN" sz="2800" kern="100" dirty="0" smtClean="0"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i="1" kern="100" dirty="0" err="1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spc="-900" baseline="0" dirty="0" err="1" smtClean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′</a:t>
                      </a:r>
                      <a:r>
                        <a:rPr lang="en-US" sz="2800" i="1" kern="100" dirty="0" err="1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 spc="-900" baseline="0" dirty="0" err="1" smtClean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′</a:t>
                      </a:r>
                      <a:r>
                        <a:rPr lang="en-US" sz="2800" i="1" kern="100" dirty="0" err="1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 spc="-900" baseline="0" dirty="0" err="1" smtClean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′</a:t>
                      </a:r>
                      <a:r>
                        <a:rPr lang="en-US" sz="2800" i="1" kern="100" dirty="0" err="1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D</a:t>
                      </a:r>
                      <a:r>
                        <a:rPr lang="en-US" sz="2800" kern="100" spc="-900" baseline="0" dirty="0" err="1" smtClean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′</a:t>
                      </a:r>
                      <a:r>
                        <a:rPr lang="en-US" sz="2800" i="1" kern="100" dirty="0" err="1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E</a:t>
                      </a:r>
                      <a:r>
                        <a:rPr lang="en-US" sz="2800" kern="100" spc="-900" baseline="0" dirty="0" err="1" smtClean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′</a:t>
                      </a:r>
                      <a:r>
                        <a:rPr lang="en-US" sz="2800" i="1" kern="100" dirty="0" err="1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F</a:t>
                      </a:r>
                      <a:r>
                        <a:rPr lang="en-US" sz="2800" kern="100" spc="-1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′</a:t>
                      </a:r>
                      <a:endParaRPr lang="zh-CN" sz="2800" kern="100" spc="-1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底面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底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)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：两个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互相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面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.</a:t>
                      </a:r>
                      <a:endParaRPr lang="zh-CN" sz="28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侧面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：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    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.</a:t>
                      </a:r>
                      <a:endParaRPr lang="zh-CN" sz="28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侧棱：相邻侧面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.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顶点：侧面与底面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    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.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按底面多边形的边数分：三棱柱、四棱柱、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……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1138" name="图片 29" descr="说明: F:\2016赵瑊\同步\数学\创新 人A必修2\word\rj1-3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716" y="1817043"/>
            <a:ext cx="301799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2538239" y="4221882"/>
            <a:ext cx="13137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平行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46504" y="5508501"/>
            <a:ext cx="19381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公共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顶点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93393" y="165386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平行</a:t>
            </a:r>
          </a:p>
        </p:txBody>
      </p:sp>
      <p:sp>
        <p:nvSpPr>
          <p:cNvPr id="2" name="矩形 1"/>
          <p:cNvSpPr/>
          <p:nvPr/>
        </p:nvSpPr>
        <p:spPr>
          <a:xfrm>
            <a:off x="3555876" y="232098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四边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477169" y="294467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kern="10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76939" y="229241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平行</a:t>
            </a:r>
          </a:p>
        </p:txBody>
      </p:sp>
      <p:sp>
        <p:nvSpPr>
          <p:cNvPr id="5" name="矩形 4"/>
          <p:cNvSpPr/>
          <p:nvPr/>
        </p:nvSpPr>
        <p:spPr>
          <a:xfrm>
            <a:off x="8716069" y="293514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其余各面</a:t>
            </a:r>
          </a:p>
        </p:txBody>
      </p:sp>
      <p:sp>
        <p:nvSpPr>
          <p:cNvPr id="6" name="矩形 5"/>
          <p:cNvSpPr/>
          <p:nvPr/>
        </p:nvSpPr>
        <p:spPr>
          <a:xfrm>
            <a:off x="8002513" y="420805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公共边</a:t>
            </a:r>
          </a:p>
        </p:txBody>
      </p:sp>
    </p:spTree>
    <p:extLst>
      <p:ext uri="{BB962C8B-B14F-4D97-AF65-F5344CB8AC3E}">
        <p14:creationId xmlns:p14="http://schemas.microsoft.com/office/powerpoint/2010/main" val="33791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571696"/>
              </p:ext>
            </p:extLst>
          </p:nvPr>
        </p:nvGraphicFramePr>
        <p:xfrm>
          <a:off x="262558" y="352500"/>
          <a:ext cx="11665296" cy="5760720"/>
        </p:xfrm>
        <a:graphic>
          <a:graphicData uri="http://schemas.openxmlformats.org/drawingml/2006/table">
            <a:tbl>
              <a:tblPr/>
              <a:tblGrid>
                <a:gridCol w="936104"/>
                <a:gridCol w="2448272"/>
                <a:gridCol w="4464496"/>
                <a:gridCol w="2448272"/>
                <a:gridCol w="1368152"/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棱锥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有一个面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是</a:t>
                      </a:r>
                      <a:r>
                        <a:rPr lang="en-US" altLang="zh-CN" sz="2800" u="none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其余各面都是有一个公共顶点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r>
                        <a:rPr lang="en-US" altLang="zh-CN" sz="2800" u="none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由这些面所围成的多面体叫做棱锥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.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 smtClean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 smtClean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 smtClean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 smtClean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如图可记作</a:t>
                      </a:r>
                      <a:r>
                        <a:rPr lang="zh-CN" sz="2800" kern="100" spc="-7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棱锥</a:t>
                      </a:r>
                      <a:r>
                        <a:rPr lang="en-US" sz="2800" i="1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</a:t>
                      </a:r>
                      <a:r>
                        <a:rPr kumimoji="0" lang="zh-CN" altLang="zh-CN" sz="28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i="1" kern="100" dirty="0" err="1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ABCD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底面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底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)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：</a:t>
                      </a:r>
                      <a:r>
                        <a:rPr lang="en-US" altLang="zh-CN" sz="2800" u="none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面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.</a:t>
                      </a:r>
                      <a:endParaRPr lang="zh-CN" sz="28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侧面：有公共</a:t>
                      </a: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顶点的</a:t>
                      </a:r>
                      <a:r>
                        <a:rPr lang="zh-CN" sz="2800" kern="100" spc="-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各个</a:t>
                      </a:r>
                      <a:r>
                        <a:rPr lang="en-US" altLang="zh-CN" sz="2800" u="none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.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侧棱：相邻侧面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.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顶点：各侧面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    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.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按底面多边形的边数分：三棱锥、</a:t>
                      </a: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四棱锥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……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9090" name="图片 28" descr="说明: F:\2016赵瑊\同步\数学\创新 人A必修2\word\rj1-4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899" y="737714"/>
            <a:ext cx="4224089" cy="3713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1189137" y="3592860"/>
            <a:ext cx="10637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角形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471470" y="5527437"/>
            <a:ext cx="21294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公共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顶点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55429" y="106305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多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183804" y="168255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边形</a:t>
            </a:r>
          </a:p>
        </p:txBody>
      </p:sp>
      <p:sp>
        <p:nvSpPr>
          <p:cNvPr id="18" name="矩形 17"/>
          <p:cNvSpPr/>
          <p:nvPr/>
        </p:nvSpPr>
        <p:spPr>
          <a:xfrm>
            <a:off x="2964954" y="298810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三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9799939" y="41486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多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8120955" y="10344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边形</a:t>
            </a:r>
          </a:p>
        </p:txBody>
      </p:sp>
      <p:sp>
        <p:nvSpPr>
          <p:cNvPr id="23" name="矩形 22"/>
          <p:cNvSpPr/>
          <p:nvPr/>
        </p:nvSpPr>
        <p:spPr>
          <a:xfrm>
            <a:off x="9871947" y="234956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三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8120955" y="293526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角形面</a:t>
            </a:r>
          </a:p>
        </p:txBody>
      </p:sp>
      <p:sp>
        <p:nvSpPr>
          <p:cNvPr id="25" name="矩形 24"/>
          <p:cNvSpPr/>
          <p:nvPr/>
        </p:nvSpPr>
        <p:spPr>
          <a:xfrm>
            <a:off x="8833955" y="423140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公共边</a:t>
            </a:r>
          </a:p>
        </p:txBody>
      </p:sp>
    </p:spTree>
    <p:extLst>
      <p:ext uri="{BB962C8B-B14F-4D97-AF65-F5344CB8AC3E}">
        <p14:creationId xmlns:p14="http://schemas.microsoft.com/office/powerpoint/2010/main" val="86190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747463"/>
              </p:ext>
            </p:extLst>
          </p:nvPr>
        </p:nvGraphicFramePr>
        <p:xfrm>
          <a:off x="358949" y="352500"/>
          <a:ext cx="11458797" cy="5760720"/>
        </p:xfrm>
        <a:graphic>
          <a:graphicData uri="http://schemas.openxmlformats.org/drawingml/2006/table">
            <a:tbl>
              <a:tblPr/>
              <a:tblGrid>
                <a:gridCol w="864096"/>
                <a:gridCol w="2016224"/>
                <a:gridCol w="3681933"/>
                <a:gridCol w="3168352"/>
                <a:gridCol w="1728192"/>
              </a:tblGrid>
              <a:tr h="9361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棱台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用一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个</a:t>
                      </a:r>
                      <a:r>
                        <a:rPr lang="en-US" altLang="zh-CN" sz="2800" u="none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u="none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__________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平面去截棱锥，底面与截面之间的部分叫做棱台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.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8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 smtClean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  <a:p>
                      <a:pPr algn="ctr">
                        <a:lnSpc>
                          <a:spcPct val="18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 smtClean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  <a:p>
                      <a:pPr algn="ctr">
                        <a:lnSpc>
                          <a:spcPct val="18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 smtClean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  <a:p>
                      <a:pPr algn="ctr">
                        <a:lnSpc>
                          <a:spcPct val="187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如图可记作：棱台</a:t>
                      </a:r>
                      <a:r>
                        <a:rPr lang="en-US" sz="2800" i="1" kern="100" dirty="0" err="1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ABCD</a:t>
                      </a:r>
                      <a:r>
                        <a:rPr kumimoji="0" lang="zh-CN" altLang="zh-CN" sz="28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i="1" kern="100" dirty="0" err="1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spc="-700" baseline="0" dirty="0" err="1" smtClean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′</a:t>
                      </a:r>
                      <a:r>
                        <a:rPr lang="en-US" sz="2800" i="1" kern="100" dirty="0" err="1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 spc="-700" baseline="0" dirty="0" err="1" smtClean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′</a:t>
                      </a:r>
                      <a:r>
                        <a:rPr lang="en-US" sz="2800" i="1" kern="100" dirty="0" err="1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 spc="-700" baseline="0" dirty="0" err="1" smtClean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′</a:t>
                      </a:r>
                      <a:r>
                        <a:rPr lang="en-US" sz="2800" i="1" kern="100" dirty="0" err="1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D</a:t>
                      </a:r>
                      <a:r>
                        <a:rPr lang="en-US" sz="2800" kern="100" spc="-7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′</a:t>
                      </a:r>
                      <a:endParaRPr lang="zh-CN" sz="2800" kern="100" spc="-7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上底面：原棱锥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r>
                        <a:rPr lang="en-US" altLang="zh-CN" sz="2800" u="none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_____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.</a:t>
                      </a:r>
                      <a:endParaRPr lang="zh-CN" sz="28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下底面：原棱锥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r>
                        <a:rPr lang="en-US" altLang="zh-CN" sz="2800" u="none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_____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.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侧面：其余各面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.</a:t>
                      </a:r>
                      <a:endParaRPr lang="zh-CN" sz="28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侧棱：相邻侧面的公共边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.</a:t>
                      </a:r>
                      <a:endParaRPr lang="zh-CN" sz="28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顶点：</a:t>
                      </a: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侧面与上</a:t>
                      </a:r>
                      <a:r>
                        <a:rPr lang="en-US" sz="2800" kern="100" spc="-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下</a:t>
                      </a:r>
                      <a:r>
                        <a:rPr lang="en-US" sz="2800" kern="100" spc="-100" baseline="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底面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的公共顶点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.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由三棱锥、四棱锥、五棱锥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…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截得的棱台分别叫做三棱台、四棱台、五棱台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……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0114" name="图片 27" descr="说明: F:\2016赵瑊\同步\数学\创新 人A必修2\word\rj1-5.TIF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9" r="3074"/>
          <a:stretch/>
        </p:blipFill>
        <p:spPr bwMode="auto">
          <a:xfrm>
            <a:off x="3311277" y="812444"/>
            <a:ext cx="3537917" cy="3385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203995" y="169196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棱锥底面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30702" y="2330510"/>
            <a:ext cx="12051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底面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60258" y="105341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平行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930702" y="10535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截面</a:t>
            </a:r>
          </a:p>
        </p:txBody>
      </p:sp>
    </p:spTree>
    <p:extLst>
      <p:ext uri="{BB962C8B-B14F-4D97-AF65-F5344CB8AC3E}">
        <p14:creationId xmlns:p14="http://schemas.microsoft.com/office/powerpoint/2010/main" val="259384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2191" y="117426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棱柱的侧面一定是平行四边形吗？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191" y="815577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根据棱柱的概念侧棱平行、底面平行可知，棱柱的侧面一定是平行四边形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2191" y="216541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棱台的上下底面互相平行，各侧棱延长线一定相交于一点吗？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191" y="2863567"/>
            <a:ext cx="1141200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根据棱台的定义可知其侧棱延长线一定交于一点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072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2655</TotalTime>
  <Words>1458</Words>
  <Application>Microsoft Office PowerPoint</Application>
  <PresentationFormat>自定义</PresentationFormat>
  <Paragraphs>359</Paragraphs>
  <Slides>38</Slides>
  <Notes>0</Notes>
  <HiddenSlides>12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1684</cp:revision>
  <dcterms:created xsi:type="dcterms:W3CDTF">2014-10-15T07:25:01Z</dcterms:created>
  <dcterms:modified xsi:type="dcterms:W3CDTF">2016-07-21T06:24:40Z</dcterms:modified>
</cp:coreProperties>
</file>