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257" r:id="rId3"/>
    <p:sldId id="258" r:id="rId4"/>
    <p:sldId id="278" r:id="rId5"/>
    <p:sldId id="526" r:id="rId6"/>
    <p:sldId id="539" r:id="rId7"/>
    <p:sldId id="540" r:id="rId8"/>
    <p:sldId id="457" r:id="rId9"/>
    <p:sldId id="361" r:id="rId10"/>
    <p:sldId id="541" r:id="rId11"/>
    <p:sldId id="424" r:id="rId12"/>
    <p:sldId id="529" r:id="rId13"/>
    <p:sldId id="542" r:id="rId14"/>
    <p:sldId id="515" r:id="rId15"/>
    <p:sldId id="533" r:id="rId16"/>
    <p:sldId id="516" r:id="rId17"/>
    <p:sldId id="531" r:id="rId18"/>
    <p:sldId id="534" r:id="rId19"/>
    <p:sldId id="532" r:id="rId20"/>
    <p:sldId id="543" r:id="rId21"/>
    <p:sldId id="544" r:id="rId22"/>
    <p:sldId id="496" r:id="rId23"/>
    <p:sldId id="545" r:id="rId24"/>
    <p:sldId id="546" r:id="rId25"/>
    <p:sldId id="547" r:id="rId26"/>
    <p:sldId id="538" r:id="rId27"/>
    <p:sldId id="537" r:id="rId28"/>
    <p:sldId id="548" r:id="rId29"/>
    <p:sldId id="513" r:id="rId30"/>
    <p:sldId id="451" r:id="rId31"/>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9" autoAdjust="0"/>
    <p:restoredTop sz="94861" autoAdjust="0"/>
  </p:normalViewPr>
  <p:slideViewPr>
    <p:cSldViewPr>
      <p:cViewPr>
        <p:scale>
          <a:sx n="100" d="100"/>
          <a:sy n="100" d="100"/>
        </p:scale>
        <p:origin x="-1092" y="-23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image" Target="../media/image42.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wmf"/><Relationship Id="rId1" Type="http://schemas.openxmlformats.org/officeDocument/2006/relationships/image" Target="../media/image45.emf"/><Relationship Id="rId6" Type="http://schemas.openxmlformats.org/officeDocument/2006/relationships/image" Target="../media/image43.wmf"/><Relationship Id="rId5" Type="http://schemas.openxmlformats.org/officeDocument/2006/relationships/image" Target="../media/image48.emf"/><Relationship Id="rId4" Type="http://schemas.openxmlformats.org/officeDocument/2006/relationships/image" Target="../media/image42.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image" Target="../media/image50.wmf"/><Relationship Id="rId1" Type="http://schemas.openxmlformats.org/officeDocument/2006/relationships/image" Target="../media/image49.wmf"/><Relationship Id="rId4" Type="http://schemas.openxmlformats.org/officeDocument/2006/relationships/image" Target="../media/image5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image" Target="../media/image5.emf"/><Relationship Id="rId4"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image" Target="../media/image17.emf"/><Relationship Id="rId5" Type="http://schemas.openxmlformats.org/officeDocument/2006/relationships/image" Target="../media/image21.emf"/><Relationship Id="rId4" Type="http://schemas.openxmlformats.org/officeDocument/2006/relationships/image" Target="../media/image20.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image" Target="../media/image24.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emf"/><Relationship Id="rId1" Type="http://schemas.openxmlformats.org/officeDocument/2006/relationships/image" Target="../media/image29.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image" Target="../media/image3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6.emf"/><Relationship Id="rId13" Type="http://schemas.openxmlformats.org/officeDocument/2006/relationships/package" Target="../embeddings/Microsoft_Word___6.docx"/><Relationship Id="rId3" Type="http://schemas.openxmlformats.org/officeDocument/2006/relationships/oleObject" Target="../embeddings/oleObject3.bin"/><Relationship Id="rId7" Type="http://schemas.openxmlformats.org/officeDocument/2006/relationships/package" Target="../embeddings/Microsoft_Word___4.docx"/><Relationship Id="rId12" Type="http://schemas.openxmlformats.org/officeDocument/2006/relationships/oleObject" Target="../embeddings/oleObject6.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4.bin"/><Relationship Id="rId11" Type="http://schemas.openxmlformats.org/officeDocument/2006/relationships/image" Target="../media/image7.emf"/><Relationship Id="rId5" Type="http://schemas.openxmlformats.org/officeDocument/2006/relationships/image" Target="../media/image5.emf"/><Relationship Id="rId15" Type="http://schemas.openxmlformats.org/officeDocument/2006/relationships/image" Target="../media/image9.png"/><Relationship Id="rId10" Type="http://schemas.openxmlformats.org/officeDocument/2006/relationships/package" Target="../embeddings/Microsoft_Word___5.docx"/><Relationship Id="rId4" Type="http://schemas.openxmlformats.org/officeDocument/2006/relationships/package" Target="../embeddings/Microsoft_Word___3.docx"/><Relationship Id="rId9" Type="http://schemas.openxmlformats.org/officeDocument/2006/relationships/oleObject" Target="../embeddings/oleObject5.bin"/><Relationship Id="rId14" Type="http://schemas.openxmlformats.org/officeDocument/2006/relationships/image" Target="../media/image8.emf"/></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1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16.xml"/><Relationship Id="rId1" Type="http://schemas.openxmlformats.org/officeDocument/2006/relationships/slideLayout" Target="../slideLayouts/slideLayout1.xml"/><Relationship Id="rId4" Type="http://schemas.openxmlformats.org/officeDocument/2006/relationships/image" Target="file:///F:\2016&#36213;&#29770;\&#21516;&#27493;\&#25968;&#23398;\&#21019;&#26032;%20&#20154;A&#24517;&#20462;2\word\RJ1-187.TIF"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oleObject" Target="../embeddings/oleObject7.bin"/><Relationship Id="rId7" Type="http://schemas.openxmlformats.org/officeDocument/2006/relationships/package" Target="../embeddings/Microsoft_Word___8.docx"/><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8.bin"/><Relationship Id="rId11" Type="http://schemas.openxmlformats.org/officeDocument/2006/relationships/image" Target="../media/image16.emf"/><Relationship Id="rId5" Type="http://schemas.openxmlformats.org/officeDocument/2006/relationships/image" Target="../media/image14.emf"/><Relationship Id="rId10" Type="http://schemas.openxmlformats.org/officeDocument/2006/relationships/package" Target="../embeddings/Microsoft_Word___9.docx"/><Relationship Id="rId4" Type="http://schemas.openxmlformats.org/officeDocument/2006/relationships/package" Target="../embeddings/Microsoft_Word___7.docx"/><Relationship Id="rId9" Type="http://schemas.openxmlformats.org/officeDocument/2006/relationships/oleObject" Target="../embeddings/oleObject9.bin"/></Relationships>
</file>

<file path=ppt/slides/_rels/slide17.xml.rels><?xml version="1.0" encoding="UTF-8" standalone="yes"?>
<Relationships xmlns="http://schemas.openxmlformats.org/package/2006/relationships"><Relationship Id="rId8" Type="http://schemas.openxmlformats.org/officeDocument/2006/relationships/image" Target="../media/image18.emf"/><Relationship Id="rId13" Type="http://schemas.openxmlformats.org/officeDocument/2006/relationships/package" Target="../embeddings/Microsoft_Word___13.docx"/><Relationship Id="rId18" Type="http://schemas.openxmlformats.org/officeDocument/2006/relationships/image" Target="../media/image22.png"/><Relationship Id="rId3" Type="http://schemas.openxmlformats.org/officeDocument/2006/relationships/oleObject" Target="../embeddings/oleObject10.bin"/><Relationship Id="rId21" Type="http://schemas.openxmlformats.org/officeDocument/2006/relationships/image" Target="file:///F:\2016&#36213;&#29770;\&#21516;&#27493;\&#25968;&#23398;\&#21019;&#26032;%20&#20154;A&#24517;&#20462;2\word\9a.TIF" TargetMode="External"/><Relationship Id="rId7" Type="http://schemas.openxmlformats.org/officeDocument/2006/relationships/package" Target="../embeddings/Microsoft_Word___11.docx"/><Relationship Id="rId12" Type="http://schemas.openxmlformats.org/officeDocument/2006/relationships/oleObject" Target="../embeddings/oleObject13.bin"/><Relationship Id="rId17" Type="http://schemas.openxmlformats.org/officeDocument/2006/relationships/image" Target="../media/image21.emf"/><Relationship Id="rId2" Type="http://schemas.openxmlformats.org/officeDocument/2006/relationships/slideLayout" Target="../slideLayouts/slideLayout1.xml"/><Relationship Id="rId16" Type="http://schemas.openxmlformats.org/officeDocument/2006/relationships/package" Target="../embeddings/Microsoft_Word___14.docx"/><Relationship Id="rId20" Type="http://schemas.openxmlformats.org/officeDocument/2006/relationships/image" Target="../media/image23.png"/><Relationship Id="rId1" Type="http://schemas.openxmlformats.org/officeDocument/2006/relationships/vmlDrawing" Target="../drawings/vmlDrawing5.vml"/><Relationship Id="rId6" Type="http://schemas.openxmlformats.org/officeDocument/2006/relationships/oleObject" Target="../embeddings/oleObject11.bin"/><Relationship Id="rId11" Type="http://schemas.openxmlformats.org/officeDocument/2006/relationships/image" Target="../media/image19.emf"/><Relationship Id="rId5" Type="http://schemas.openxmlformats.org/officeDocument/2006/relationships/image" Target="../media/image17.emf"/><Relationship Id="rId15" Type="http://schemas.openxmlformats.org/officeDocument/2006/relationships/oleObject" Target="../embeddings/oleObject14.bin"/><Relationship Id="rId10" Type="http://schemas.openxmlformats.org/officeDocument/2006/relationships/package" Target="../embeddings/Microsoft_Word___12.docx"/><Relationship Id="rId19" Type="http://schemas.openxmlformats.org/officeDocument/2006/relationships/image" Target="file:///F:\2016&#36213;&#29770;\&#21516;&#27493;\&#25968;&#23398;\&#21019;&#26032;%20&#20154;A&#24517;&#20462;2\word\8a.TIF" TargetMode="External"/><Relationship Id="rId4" Type="http://schemas.openxmlformats.org/officeDocument/2006/relationships/package" Target="../embeddings/Microsoft_Word___10.docx"/><Relationship Id="rId9" Type="http://schemas.openxmlformats.org/officeDocument/2006/relationships/oleObject" Target="../embeddings/oleObject12.bin"/><Relationship Id="rId14" Type="http://schemas.openxmlformats.org/officeDocument/2006/relationships/image" Target="../media/image20.emf"/></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16.bin"/><Relationship Id="rId13" Type="http://schemas.openxmlformats.org/officeDocument/2006/relationships/image" Target="../media/image26.emf"/><Relationship Id="rId3" Type="http://schemas.openxmlformats.org/officeDocument/2006/relationships/oleObject" Target="../embeddings/oleObject15.bin"/><Relationship Id="rId7" Type="http://schemas.openxmlformats.org/officeDocument/2006/relationships/image" Target="file:///F:\2016&#36213;&#29770;\&#21516;&#27493;\&#25968;&#23398;\&#21019;&#26032;%20&#20154;A&#24517;&#20462;2\word\10a.TIF" TargetMode="External"/><Relationship Id="rId12" Type="http://schemas.openxmlformats.org/officeDocument/2006/relationships/package" Target="../embeddings/Microsoft_Word___17.docx"/><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27.png"/><Relationship Id="rId11" Type="http://schemas.openxmlformats.org/officeDocument/2006/relationships/oleObject" Target="../embeddings/oleObject17.bin"/><Relationship Id="rId5" Type="http://schemas.openxmlformats.org/officeDocument/2006/relationships/image" Target="../media/image24.emf"/><Relationship Id="rId10" Type="http://schemas.openxmlformats.org/officeDocument/2006/relationships/image" Target="../media/image25.emf"/><Relationship Id="rId4" Type="http://schemas.openxmlformats.org/officeDocument/2006/relationships/package" Target="../embeddings/Microsoft_Word___15.docx"/><Relationship Id="rId9" Type="http://schemas.openxmlformats.org/officeDocument/2006/relationships/package" Target="../embeddings/Microsoft_Word___16.docx"/></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 Target="slide20.xml"/><Relationship Id="rId1" Type="http://schemas.openxmlformats.org/officeDocument/2006/relationships/slideLayout" Target="../slideLayouts/slideLayout1.xml"/><Relationship Id="rId4" Type="http://schemas.openxmlformats.org/officeDocument/2006/relationships/image" Target="file:///F:\2016&#36213;&#29770;\&#21516;&#27493;\&#25968;&#23398;\&#21019;&#26032;%20&#20154;A&#24517;&#20462;2\word\H155.TIF" TargetMode="Externa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1.xml"/><Relationship Id="rId4" Type="http://schemas.openxmlformats.org/officeDocument/2006/relationships/slide" Target="slide9.xml"/></Relationships>
</file>

<file path=ppt/slides/_rels/slide20.xml.rels><?xml version="1.0" encoding="UTF-8" standalone="yes"?>
<Relationships xmlns="http://schemas.openxmlformats.org/package/2006/relationships"><Relationship Id="rId8" Type="http://schemas.openxmlformats.org/officeDocument/2006/relationships/image" Target="file:///F:\2016&#36213;&#29770;\&#21516;&#27493;\&#25968;&#23398;\&#21019;&#26032;%20&#20154;A&#24517;&#20462;2\word\H156.TIF" TargetMode="External"/><Relationship Id="rId13" Type="http://schemas.openxmlformats.org/officeDocument/2006/relationships/image" Target="../media/image31.wmf"/><Relationship Id="rId3" Type="http://schemas.openxmlformats.org/officeDocument/2006/relationships/slide" Target="slide21.xml"/><Relationship Id="rId7" Type="http://schemas.openxmlformats.org/officeDocument/2006/relationships/image" Target="../media/image32.png"/><Relationship Id="rId12" Type="http://schemas.openxmlformats.org/officeDocument/2006/relationships/oleObject" Target="../embeddings/oleObject20.bin"/><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29.emf"/><Relationship Id="rId11" Type="http://schemas.openxmlformats.org/officeDocument/2006/relationships/image" Target="../media/image30.emf"/><Relationship Id="rId5" Type="http://schemas.openxmlformats.org/officeDocument/2006/relationships/package" Target="../embeddings/Microsoft_Word___18.docx"/><Relationship Id="rId10" Type="http://schemas.openxmlformats.org/officeDocument/2006/relationships/package" Target="../embeddings/Microsoft_Word___19.docx"/><Relationship Id="rId4" Type="http://schemas.openxmlformats.org/officeDocument/2006/relationships/oleObject" Target="../embeddings/oleObject18.bin"/><Relationship Id="rId9" Type="http://schemas.openxmlformats.org/officeDocument/2006/relationships/oleObject" Target="../embeddings/oleObject19.bin"/></Relationships>
</file>

<file path=ppt/slides/_rels/slide21.xml.rels><?xml version="1.0" encoding="UTF-8" standalone="yes"?>
<Relationships xmlns="http://schemas.openxmlformats.org/package/2006/relationships"><Relationship Id="rId8" Type="http://schemas.openxmlformats.org/officeDocument/2006/relationships/image" Target="../media/image34.emf"/><Relationship Id="rId3" Type="http://schemas.openxmlformats.org/officeDocument/2006/relationships/oleObject" Target="../embeddings/oleObject21.bin"/><Relationship Id="rId7" Type="http://schemas.openxmlformats.org/officeDocument/2006/relationships/package" Target="../embeddings/Microsoft_Word___21.docx"/><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oleObject" Target="../embeddings/oleObject22.bin"/><Relationship Id="rId11" Type="http://schemas.openxmlformats.org/officeDocument/2006/relationships/image" Target="../media/image35.emf"/><Relationship Id="rId5" Type="http://schemas.openxmlformats.org/officeDocument/2006/relationships/image" Target="../media/image33.emf"/><Relationship Id="rId10" Type="http://schemas.openxmlformats.org/officeDocument/2006/relationships/package" Target="../embeddings/Microsoft_Word___22.docx"/><Relationship Id="rId4" Type="http://schemas.openxmlformats.org/officeDocument/2006/relationships/package" Target="../embeddings/Microsoft_Word___20.docx"/><Relationship Id="rId9" Type="http://schemas.openxmlformats.org/officeDocument/2006/relationships/oleObject" Target="../embeddings/oleObject23.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image" Target="file:///F:\2016&#36213;&#29770;\&#21516;&#27493;\&#25968;&#23398;\&#21019;&#26032;%20&#20154;A&#24517;&#20462;2\word\RJ1-194.TIF" TargetMode="External"/><Relationship Id="rId3" Type="http://schemas.openxmlformats.org/officeDocument/2006/relationships/slide" Target="slide24.xml"/><Relationship Id="rId7" Type="http://schemas.openxmlformats.org/officeDocument/2006/relationships/image" Target="../media/image37.png"/><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image" Target="../media/image36.emf"/><Relationship Id="rId5" Type="http://schemas.openxmlformats.org/officeDocument/2006/relationships/package" Target="../embeddings/Microsoft_Word___23.docx"/><Relationship Id="rId4" Type="http://schemas.openxmlformats.org/officeDocument/2006/relationships/oleObject" Target="../embeddings/oleObject24.bin"/></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Word___25.docx"/><Relationship Id="rId3" Type="http://schemas.openxmlformats.org/officeDocument/2006/relationships/slide" Target="slide25.xml"/><Relationship Id="rId7" Type="http://schemas.openxmlformats.org/officeDocument/2006/relationships/oleObject" Target="../embeddings/oleObject26.bin"/><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image" Target="../media/image38.emf"/><Relationship Id="rId5" Type="http://schemas.openxmlformats.org/officeDocument/2006/relationships/package" Target="../embeddings/Microsoft_Word___24.docx"/><Relationship Id="rId10" Type="http://schemas.openxmlformats.org/officeDocument/2006/relationships/image" Target="../media/image40.png"/><Relationship Id="rId4" Type="http://schemas.openxmlformats.org/officeDocument/2006/relationships/oleObject" Target="../embeddings/oleObject25.bin"/><Relationship Id="rId9" Type="http://schemas.openxmlformats.org/officeDocument/2006/relationships/image" Target="../media/image39.e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1.xml"/><Relationship Id="rId1" Type="http://schemas.openxmlformats.org/officeDocument/2006/relationships/vmlDrawing" Target="../drawings/vmlDrawing11.vml"/><Relationship Id="rId5" Type="http://schemas.openxmlformats.org/officeDocument/2006/relationships/image" Target="../media/image41.emf"/><Relationship Id="rId4" Type="http://schemas.openxmlformats.org/officeDocument/2006/relationships/package" Target="../embeddings/Microsoft_Word___26.docx"/></Relationships>
</file>

<file path=ppt/slides/_rels/slide2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slide" Target="slide27.xml"/><Relationship Id="rId7" Type="http://schemas.openxmlformats.org/officeDocument/2006/relationships/image" Target="../media/image43.wmf"/><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oleObject" Target="../embeddings/oleObject29.bin"/><Relationship Id="rId5" Type="http://schemas.openxmlformats.org/officeDocument/2006/relationships/image" Target="../media/image42.wmf"/><Relationship Id="rId4" Type="http://schemas.openxmlformats.org/officeDocument/2006/relationships/oleObject" Target="../embeddings/oleObject28.bin"/></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32.bin"/><Relationship Id="rId13" Type="http://schemas.openxmlformats.org/officeDocument/2006/relationships/oleObject" Target="../embeddings/oleObject34.bin"/><Relationship Id="rId18" Type="http://schemas.openxmlformats.org/officeDocument/2006/relationships/slide" Target="slide28.xml"/><Relationship Id="rId3" Type="http://schemas.openxmlformats.org/officeDocument/2006/relationships/oleObject" Target="../embeddings/oleObject30.bin"/><Relationship Id="rId7" Type="http://schemas.openxmlformats.org/officeDocument/2006/relationships/image" Target="../media/image46.wmf"/><Relationship Id="rId12" Type="http://schemas.openxmlformats.org/officeDocument/2006/relationships/image" Target="../media/image42.wmf"/><Relationship Id="rId17" Type="http://schemas.openxmlformats.org/officeDocument/2006/relationships/image" Target="../media/image43.wmf"/><Relationship Id="rId2" Type="http://schemas.openxmlformats.org/officeDocument/2006/relationships/slideLayout" Target="../slideLayouts/slideLayout1.xml"/><Relationship Id="rId16" Type="http://schemas.openxmlformats.org/officeDocument/2006/relationships/oleObject" Target="../embeddings/oleObject35.bin"/><Relationship Id="rId1" Type="http://schemas.openxmlformats.org/officeDocument/2006/relationships/vmlDrawing" Target="../drawings/vmlDrawing13.vml"/><Relationship Id="rId6" Type="http://schemas.openxmlformats.org/officeDocument/2006/relationships/oleObject" Target="../embeddings/oleObject31.bin"/><Relationship Id="rId11" Type="http://schemas.openxmlformats.org/officeDocument/2006/relationships/oleObject" Target="../embeddings/oleObject33.bin"/><Relationship Id="rId5" Type="http://schemas.openxmlformats.org/officeDocument/2006/relationships/image" Target="../media/image45.emf"/><Relationship Id="rId15" Type="http://schemas.openxmlformats.org/officeDocument/2006/relationships/image" Target="../media/image48.emf"/><Relationship Id="rId10" Type="http://schemas.openxmlformats.org/officeDocument/2006/relationships/image" Target="../media/image47.emf"/><Relationship Id="rId4" Type="http://schemas.openxmlformats.org/officeDocument/2006/relationships/package" Target="../embeddings/Microsoft_Word___27.docx"/><Relationship Id="rId9" Type="http://schemas.openxmlformats.org/officeDocument/2006/relationships/package" Target="../embeddings/Microsoft_Word___28.docx"/><Relationship Id="rId14" Type="http://schemas.openxmlformats.org/officeDocument/2006/relationships/package" Target="../embeddings/Microsoft_Word___29.docx"/></Relationships>
</file>

<file path=ppt/slides/_rels/slide28.xml.rels><?xml version="1.0" encoding="UTF-8" standalone="yes"?>
<Relationships xmlns="http://schemas.openxmlformats.org/package/2006/relationships"><Relationship Id="rId8" Type="http://schemas.openxmlformats.org/officeDocument/2006/relationships/image" Target="../media/image51.wmf"/><Relationship Id="rId3" Type="http://schemas.openxmlformats.org/officeDocument/2006/relationships/oleObject" Target="../embeddings/oleObject36.bin"/><Relationship Id="rId7" Type="http://schemas.openxmlformats.org/officeDocument/2006/relationships/oleObject" Target="../embeddings/oleObject38.bin"/><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image" Target="../media/image50.wmf"/><Relationship Id="rId5" Type="http://schemas.openxmlformats.org/officeDocument/2006/relationships/oleObject" Target="../embeddings/oleObject37.bin"/><Relationship Id="rId10" Type="http://schemas.openxmlformats.org/officeDocument/2006/relationships/image" Target="../media/image52.wmf"/><Relationship Id="rId4" Type="http://schemas.openxmlformats.org/officeDocument/2006/relationships/image" Target="../media/image49.wmf"/><Relationship Id="rId9" Type="http://schemas.openxmlformats.org/officeDocument/2006/relationships/oleObject" Target="../embeddings/oleObject39.bin"/></Relationships>
</file>

<file path=ppt/slides/_rels/slide2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package" Target="../embeddings/Microsoft_Word___1.docx"/></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4.emf"/><Relationship Id="rId5" Type="http://schemas.openxmlformats.org/officeDocument/2006/relationships/package" Target="../embeddings/Microsoft_Word___2.docx"/><Relationship Id="rId4"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3704084" y="2277666"/>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Times New Roman" pitchFamily="18" charset="0"/>
                <a:ea typeface="微软雅黑" pitchFamily="34" charset="-122"/>
                <a:cs typeface="Times New Roman" pitchFamily="18" charset="0"/>
              </a:rPr>
              <a:t>第一章　空间几何体</a:t>
            </a:r>
            <a:endParaRPr lang="zh-CN" altLang="en-US" sz="1600" i="1" dirty="0">
              <a:solidFill>
                <a:schemeClr val="accent6">
                  <a:lumMod val="75000"/>
                </a:schemeClr>
              </a:solidFill>
              <a:latin typeface="Times New Roman" pitchFamily="18" charset="0"/>
              <a:cs typeface="Times New Roman" pitchFamily="18" charset="0"/>
            </a:endParaRPr>
          </a:p>
        </p:txBody>
      </p:sp>
      <p:sp>
        <p:nvSpPr>
          <p:cNvPr id="7" name="TextBox 6"/>
          <p:cNvSpPr txBox="1"/>
          <p:nvPr/>
        </p:nvSpPr>
        <p:spPr>
          <a:xfrm>
            <a:off x="3704084" y="2711406"/>
            <a:ext cx="5271442"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章末复习提升</a:t>
            </a:r>
            <a:endPar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5" name="Picture 2" descr="C:\Users\Administrator\Desktop\创新图片\数学创新 2-1\9109795_21.jpg"/>
          <p:cNvPicPr>
            <a:picLocks noChangeAspect="1" noChangeArrowheads="1"/>
          </p:cNvPicPr>
          <p:nvPr/>
        </p:nvPicPr>
        <p:blipFill rotWithShape="1">
          <a:blip r:embed="rId2">
            <a:lum bright="70000" contrast="-70000"/>
            <a:extLst>
              <a:ext uri="{28A0092B-C50C-407E-A947-70E740481C1C}">
                <a14:useLocalDpi xmlns:a14="http://schemas.microsoft.com/office/drawing/2010/main" val="0"/>
              </a:ext>
            </a:extLst>
          </a:blip>
          <a:srcRect t="6303" b="4543"/>
          <a:stretch/>
        </p:blipFill>
        <p:spPr bwMode="auto">
          <a:xfrm>
            <a:off x="9213662" y="3324225"/>
            <a:ext cx="2974022" cy="3535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2191" y="84044"/>
            <a:ext cx="11412000" cy="650457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在旋转体的三视图中，一般有两个视图是相同的，并且这两个相同的视图中包含这个旋转体的轴截面</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斜二测画法的画图规则可以简要说成：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竖直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z</a:t>
            </a:r>
            <a:r>
              <a:rPr lang="zh-CN" altLang="zh-CN" sz="2800" kern="100" dirty="0">
                <a:latin typeface="Times New Roman"/>
                <a:ea typeface="华文细黑"/>
                <a:cs typeface="Times New Roman"/>
              </a:rPr>
              <a:t>轴平行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或水平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轴平行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放置的线段画出时，长度、方向都不变；前后方向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轴平行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放置的线段画出时，与水平方向成</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135°)</a:t>
            </a:r>
            <a:r>
              <a:rPr lang="zh-CN" altLang="zh-CN" sz="2800" kern="100" dirty="0">
                <a:latin typeface="Times New Roman"/>
                <a:ea typeface="华文细黑"/>
                <a:cs typeface="Times New Roman"/>
              </a:rPr>
              <a:t>角，长度画成原长度的一半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仍表示原长度</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在画直观图时，首先应该画出图形中决定其形状、位置和大小的一些关键点</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对三视图的考查是高考命题的热点，每年都有涉及，主要以选择题和填空题两种形式考查，难度一般不大</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1246392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214294890"/>
              </p:ext>
            </p:extLst>
          </p:nvPr>
        </p:nvGraphicFramePr>
        <p:xfrm>
          <a:off x="504825" y="1598340"/>
          <a:ext cx="8658225" cy="885825"/>
        </p:xfrm>
        <a:graphic>
          <a:graphicData uri="http://schemas.openxmlformats.org/presentationml/2006/ole">
            <mc:AlternateContent xmlns:mc="http://schemas.openxmlformats.org/markup-compatibility/2006">
              <mc:Choice xmlns:v="urn:schemas-microsoft-com:vml" Requires="v">
                <p:oleObj spid="_x0000_s66732" name="文档" r:id="rId4" imgW="8661188" imgH="886870" progId="Word.Document.12">
                  <p:embed/>
                </p:oleObj>
              </mc:Choice>
              <mc:Fallback>
                <p:oleObj name="文档" r:id="rId4" imgW="8661188" imgH="886870" progId="Word.Document.12">
                  <p:embed/>
                  <p:pic>
                    <p:nvPicPr>
                      <p:cNvPr id="0" name=""/>
                      <p:cNvPicPr>
                        <a:picLocks noChangeAspect="1" noChangeArrowheads="1"/>
                      </p:cNvPicPr>
                      <p:nvPr/>
                    </p:nvPicPr>
                    <p:blipFill>
                      <a:blip r:embed="rId5"/>
                      <a:srcRect/>
                      <a:stretch>
                        <a:fillRect/>
                      </a:stretch>
                    </p:blipFill>
                    <p:spPr bwMode="auto">
                      <a:xfrm>
                        <a:off x="504825" y="1598340"/>
                        <a:ext cx="86582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382191" y="126951"/>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kern="100" dirty="0">
                <a:latin typeface="Times New Roman"/>
                <a:ea typeface="华文细黑"/>
                <a:cs typeface="Times New Roman"/>
              </a:rPr>
              <a:t>　一个四棱锥的侧棱长都相等，底面是正方形，其正视图如图所示，则该四棱锥的侧面积和体积分别是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387825691"/>
              </p:ext>
            </p:extLst>
          </p:nvPr>
        </p:nvGraphicFramePr>
        <p:xfrm>
          <a:off x="504825" y="3307257"/>
          <a:ext cx="11249025" cy="885825"/>
        </p:xfrm>
        <a:graphic>
          <a:graphicData uri="http://schemas.openxmlformats.org/presentationml/2006/ole">
            <mc:AlternateContent xmlns:mc="http://schemas.openxmlformats.org/markup-compatibility/2006">
              <mc:Choice xmlns:v="urn:schemas-microsoft-com:vml" Requires="v">
                <p:oleObj spid="_x0000_s66733" name="文档" r:id="rId7" imgW="11250909" imgH="886870" progId="Word.Document.12">
                  <p:embed/>
                </p:oleObj>
              </mc:Choice>
              <mc:Fallback>
                <p:oleObj name="文档" r:id="rId7" imgW="11250909" imgH="886870" progId="Word.Document.12">
                  <p:embed/>
                  <p:pic>
                    <p:nvPicPr>
                      <p:cNvPr id="0" name=""/>
                      <p:cNvPicPr>
                        <a:picLocks noChangeAspect="1" noChangeArrowheads="1"/>
                      </p:cNvPicPr>
                      <p:nvPr/>
                    </p:nvPicPr>
                    <p:blipFill>
                      <a:blip r:embed="rId8"/>
                      <a:srcRect/>
                      <a:stretch>
                        <a:fillRect/>
                      </a:stretch>
                    </p:blipFill>
                    <p:spPr bwMode="auto">
                      <a:xfrm>
                        <a:off x="504825" y="3307257"/>
                        <a:ext cx="112490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171609764"/>
              </p:ext>
            </p:extLst>
          </p:nvPr>
        </p:nvGraphicFramePr>
        <p:xfrm>
          <a:off x="504825" y="4317504"/>
          <a:ext cx="11249025" cy="561975"/>
        </p:xfrm>
        <a:graphic>
          <a:graphicData uri="http://schemas.openxmlformats.org/presentationml/2006/ole">
            <mc:AlternateContent xmlns:mc="http://schemas.openxmlformats.org/markup-compatibility/2006">
              <mc:Choice xmlns:v="urn:schemas-microsoft-com:vml" Requires="v">
                <p:oleObj spid="_x0000_s66734" name="文档" r:id="rId10" imgW="11250909" imgH="562766" progId="Word.Document.12">
                  <p:embed/>
                </p:oleObj>
              </mc:Choice>
              <mc:Fallback>
                <p:oleObj name="文档" r:id="rId10" imgW="11250909" imgH="562766" progId="Word.Document.12">
                  <p:embed/>
                  <p:pic>
                    <p:nvPicPr>
                      <p:cNvPr id="0" name=""/>
                      <p:cNvPicPr>
                        <a:picLocks noChangeAspect="1" noChangeArrowheads="1"/>
                      </p:cNvPicPr>
                      <p:nvPr/>
                    </p:nvPicPr>
                    <p:blipFill>
                      <a:blip r:embed="rId11"/>
                      <a:srcRect/>
                      <a:stretch>
                        <a:fillRect/>
                      </a:stretch>
                    </p:blipFill>
                    <p:spPr bwMode="auto">
                      <a:xfrm>
                        <a:off x="504825" y="4317504"/>
                        <a:ext cx="112490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2760368502"/>
              </p:ext>
            </p:extLst>
          </p:nvPr>
        </p:nvGraphicFramePr>
        <p:xfrm>
          <a:off x="504825" y="5026149"/>
          <a:ext cx="11249025" cy="885825"/>
        </p:xfrm>
        <a:graphic>
          <a:graphicData uri="http://schemas.openxmlformats.org/presentationml/2006/ole">
            <mc:AlternateContent xmlns:mc="http://schemas.openxmlformats.org/markup-compatibility/2006">
              <mc:Choice xmlns:v="urn:schemas-microsoft-com:vml" Requires="v">
                <p:oleObj spid="_x0000_s66735" name="文档" r:id="rId13" imgW="11250909" imgH="888672" progId="Word.Document.12">
                  <p:embed/>
                </p:oleObj>
              </mc:Choice>
              <mc:Fallback>
                <p:oleObj name="文档" r:id="rId13" imgW="11250909" imgH="888672" progId="Word.Document.12">
                  <p:embed/>
                  <p:pic>
                    <p:nvPicPr>
                      <p:cNvPr id="0" name=""/>
                      <p:cNvPicPr>
                        <a:picLocks noChangeAspect="1" noChangeArrowheads="1"/>
                      </p:cNvPicPr>
                      <p:nvPr/>
                    </p:nvPicPr>
                    <p:blipFill>
                      <a:blip r:embed="rId14"/>
                      <a:srcRect/>
                      <a:stretch>
                        <a:fillRect/>
                      </a:stretch>
                    </p:blipFill>
                    <p:spPr bwMode="auto">
                      <a:xfrm>
                        <a:off x="504825" y="5026149"/>
                        <a:ext cx="112490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矩形 2"/>
          <p:cNvSpPr/>
          <p:nvPr/>
        </p:nvSpPr>
        <p:spPr>
          <a:xfrm>
            <a:off x="6065640" y="962358"/>
            <a:ext cx="423514" cy="523220"/>
          </a:xfrm>
          <a:prstGeom prst="rect">
            <a:avLst/>
          </a:prstGeom>
        </p:spPr>
        <p:txBody>
          <a:bodyPr wrap="none">
            <a:spAutoFit/>
          </a:bodyPr>
          <a:lstStyle/>
          <a:p>
            <a:r>
              <a:rPr lang="en-US" altLang="zh-CN" sz="2800" b="1" dirty="0" smtClean="0">
                <a:solidFill>
                  <a:srgbClr val="C00000"/>
                </a:solidFill>
                <a:latin typeface="Times New Roman"/>
                <a:ea typeface="华文细黑"/>
              </a:rPr>
              <a:t>B</a:t>
            </a:r>
            <a:endParaRPr lang="zh-CN" altLang="en-US" sz="2800" b="1" dirty="0">
              <a:solidFill>
                <a:srgbClr val="C00000"/>
              </a:solidFill>
            </a:endParaRPr>
          </a:p>
        </p:txBody>
      </p:sp>
      <p:pic>
        <p:nvPicPr>
          <p:cNvPr id="13" name="图片 12" descr="RJ1-184"/>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75527" y="1003682"/>
            <a:ext cx="2818664" cy="2716784"/>
          </a:xfrm>
          <a:prstGeom prst="rect">
            <a:avLst/>
          </a:prstGeom>
          <a:noFill/>
          <a:ln>
            <a:noFill/>
          </a:ln>
        </p:spPr>
      </p:pic>
      <p:sp>
        <p:nvSpPr>
          <p:cNvPr id="15" name="矩形 14"/>
          <p:cNvSpPr/>
          <p:nvPr/>
        </p:nvSpPr>
        <p:spPr>
          <a:xfrm>
            <a:off x="382191" y="2431207"/>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由正视图，知四棱锥的底面是边长为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的正方形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4"/>
                                        </p:tgtEl>
                                      </p:cBhvr>
                                    </p:animEffect>
                                    <p:set>
                                      <p:cBhvr>
                                        <p:cTn id="41" dur="1" fill="hold">
                                          <p:stCondLst>
                                            <p:cond delay="499"/>
                                          </p:stCondLst>
                                        </p:cTn>
                                        <p:tgtEl>
                                          <p:spTgt spid="14"/>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3"/>
                                        </p:tgtEl>
                                      </p:cBhvr>
                                    </p:animEffect>
                                    <p:set>
                                      <p:cBhvr>
                                        <p:cTn id="44"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3" grpId="0"/>
      <p:bldP spid="3" grpId="1"/>
      <p:bldP spid="15" grpId="0"/>
      <p:bldP spid="1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3" name="矩形 12"/>
          <p:cNvSpPr/>
          <p:nvPr/>
        </p:nvSpPr>
        <p:spPr>
          <a:xfrm>
            <a:off x="382191" y="126951"/>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kern="100" dirty="0">
                <a:latin typeface="Times New Roman"/>
                <a:ea typeface="华文细黑"/>
                <a:cs typeface="Times New Roman"/>
              </a:rPr>
              <a:t>　若某几何体的三视图如图所示，则这个几何体的直观图可以是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14" name="图片 13" descr="5a"/>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2135" y="1619898"/>
            <a:ext cx="3438470" cy="3934162"/>
          </a:xfrm>
          <a:prstGeom prst="rect">
            <a:avLst/>
          </a:prstGeom>
          <a:noFill/>
          <a:ln>
            <a:noFill/>
          </a:ln>
        </p:spPr>
      </p:pic>
      <p:pic>
        <p:nvPicPr>
          <p:cNvPr id="15" name="图片 14" descr="6a"/>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78454" y="1671407"/>
            <a:ext cx="4540705" cy="4494691"/>
          </a:xfrm>
          <a:prstGeom prst="rect">
            <a:avLst/>
          </a:prstGeom>
          <a:noFill/>
          <a:ln>
            <a:noFill/>
          </a:ln>
        </p:spPr>
      </p:pic>
    </p:spTree>
    <p:extLst>
      <p:ext uri="{BB962C8B-B14F-4D97-AF65-F5344CB8AC3E}">
        <p14:creationId xmlns:p14="http://schemas.microsoft.com/office/powerpoint/2010/main" val="18966231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矩形 12"/>
          <p:cNvSpPr/>
          <p:nvPr/>
        </p:nvSpPr>
        <p:spPr>
          <a:xfrm>
            <a:off x="382191" y="126951"/>
            <a:ext cx="11412000" cy="262761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项的正视图如图</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项的正视图如图</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，故均不符合题意；</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项的俯视图如图</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，也不符合题意，故选</a:t>
            </a:r>
            <a:r>
              <a:rPr lang="en-US" altLang="zh-CN" sz="2800" kern="100" dirty="0">
                <a:latin typeface="Times New Roman"/>
                <a:ea typeface="华文细黑"/>
                <a:cs typeface="Courier New"/>
              </a:rPr>
              <a:t>D.</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答案　</a:t>
            </a:r>
            <a:r>
              <a:rPr lang="en-US" altLang="zh-CN" sz="2800" b="1" kern="100" dirty="0">
                <a:solidFill>
                  <a:srgbClr val="C00000"/>
                </a:solidFill>
                <a:latin typeface="Times New Roman"/>
                <a:ea typeface="华文细黑"/>
                <a:cs typeface="Courier New"/>
              </a:rPr>
              <a:t>D</a:t>
            </a:r>
            <a:endParaRPr lang="zh-CN" altLang="zh-CN" sz="2800" kern="100" dirty="0">
              <a:effectLst/>
              <a:latin typeface="宋体"/>
              <a:cs typeface="Courier New"/>
            </a:endParaRPr>
          </a:p>
        </p:txBody>
      </p:sp>
      <p:pic>
        <p:nvPicPr>
          <p:cNvPr id="7" name="图片 6" descr="7a"/>
          <p:cNvPicPr/>
          <p:nvPr/>
        </p:nvPicPr>
        <p:blipFill rotWithShape="1">
          <a:blip r:embed="rId2" cstate="print">
            <a:extLst>
              <a:ext uri="{28A0092B-C50C-407E-A947-70E740481C1C}">
                <a14:useLocalDpi xmlns:a14="http://schemas.microsoft.com/office/drawing/2010/main" val="0"/>
              </a:ext>
            </a:extLst>
          </a:blip>
          <a:srcRect r="69509"/>
          <a:stretch/>
        </p:blipFill>
        <p:spPr bwMode="auto">
          <a:xfrm>
            <a:off x="3474343" y="2710069"/>
            <a:ext cx="1471041" cy="1818895"/>
          </a:xfrm>
          <a:prstGeom prst="rect">
            <a:avLst/>
          </a:prstGeom>
          <a:noFill/>
          <a:ln>
            <a:noFill/>
          </a:ln>
        </p:spPr>
      </p:pic>
      <p:pic>
        <p:nvPicPr>
          <p:cNvPr id="11" name="图片 10" descr="7a"/>
          <p:cNvPicPr/>
          <p:nvPr/>
        </p:nvPicPr>
        <p:blipFill rotWithShape="1">
          <a:blip r:embed="rId2" cstate="print">
            <a:extLst>
              <a:ext uri="{28A0092B-C50C-407E-A947-70E740481C1C}">
                <a14:useLocalDpi xmlns:a14="http://schemas.microsoft.com/office/drawing/2010/main" val="0"/>
              </a:ext>
            </a:extLst>
          </a:blip>
          <a:srcRect l="35013" r="34780"/>
          <a:stretch/>
        </p:blipFill>
        <p:spPr bwMode="auto">
          <a:xfrm>
            <a:off x="5377011" y="2710069"/>
            <a:ext cx="1457350" cy="1818895"/>
          </a:xfrm>
          <a:prstGeom prst="rect">
            <a:avLst/>
          </a:prstGeom>
          <a:noFill/>
          <a:ln>
            <a:noFill/>
          </a:ln>
        </p:spPr>
      </p:pic>
      <p:pic>
        <p:nvPicPr>
          <p:cNvPr id="12" name="图片 11" descr="7a"/>
          <p:cNvPicPr/>
          <p:nvPr/>
        </p:nvPicPr>
        <p:blipFill rotWithShape="1">
          <a:blip r:embed="rId2" cstate="print">
            <a:extLst>
              <a:ext uri="{28A0092B-C50C-407E-A947-70E740481C1C}">
                <a14:useLocalDpi xmlns:a14="http://schemas.microsoft.com/office/drawing/2010/main" val="0"/>
              </a:ext>
            </a:extLst>
          </a:blip>
          <a:srcRect l="69098" r="1485"/>
          <a:stretch/>
        </p:blipFill>
        <p:spPr bwMode="auto">
          <a:xfrm>
            <a:off x="7258743" y="2710069"/>
            <a:ext cx="1419225" cy="1818895"/>
          </a:xfrm>
          <a:prstGeom prst="rect">
            <a:avLst/>
          </a:prstGeom>
          <a:noFill/>
          <a:ln>
            <a:noFill/>
          </a:ln>
        </p:spPr>
      </p:pic>
    </p:spTree>
    <p:extLst>
      <p:ext uri="{BB962C8B-B14F-4D97-AF65-F5344CB8AC3E}">
        <p14:creationId xmlns:p14="http://schemas.microsoft.com/office/powerpoint/2010/main" val="9654802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750"/>
                                        <p:tgtEl>
                                          <p:spTgt spid="1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750"/>
                                        <p:tgtEl>
                                          <p:spTgt spid="7"/>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13">
                                            <p:txEl>
                                              <p:pRg st="1" end="1"/>
                                            </p:txEl>
                                          </p:spTgt>
                                        </p:tgtEl>
                                        <p:attrNameLst>
                                          <p:attrName>style.visibility</p:attrName>
                                        </p:attrNameLst>
                                      </p:cBhvr>
                                      <p:to>
                                        <p:strVal val="visible"/>
                                      </p:to>
                                    </p:set>
                                    <p:animEffect transition="in" filter="blinds(horizontal)">
                                      <p:cBhvr>
                                        <p:cTn id="14" dur="750"/>
                                        <p:tgtEl>
                                          <p:spTgt spid="13">
                                            <p:txEl>
                                              <p:pRg st="1" end="1"/>
                                            </p:txEl>
                                          </p:spTgt>
                                        </p:tgtEl>
                                      </p:cBhvr>
                                    </p:animEffect>
                                  </p:childTnLst>
                                </p:cTn>
                              </p:par>
                              <p:par>
                                <p:cTn id="15" presetID="3" presetClass="entr" presetSubtype="1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750"/>
                                        <p:tgtEl>
                                          <p:spTgt spid="11"/>
                                        </p:tgtEl>
                                      </p:cBhvr>
                                    </p:animEffect>
                                  </p:childTnLst>
                                </p:cTn>
                              </p:par>
                            </p:childTnLst>
                          </p:cTn>
                        </p:par>
                        <p:par>
                          <p:cTn id="18" fill="hold">
                            <p:stCondLst>
                              <p:cond delay="1500"/>
                            </p:stCondLst>
                            <p:childTnLst>
                              <p:par>
                                <p:cTn id="19" presetID="3" presetClass="entr" presetSubtype="10" fill="hold" nodeType="afterEffect">
                                  <p:stCondLst>
                                    <p:cond delay="0"/>
                                  </p:stCondLst>
                                  <p:childTnLst>
                                    <p:set>
                                      <p:cBhvr>
                                        <p:cTn id="20" dur="1" fill="hold">
                                          <p:stCondLst>
                                            <p:cond delay="0"/>
                                          </p:stCondLst>
                                        </p:cTn>
                                        <p:tgtEl>
                                          <p:spTgt spid="13">
                                            <p:txEl>
                                              <p:pRg st="2" end="2"/>
                                            </p:txEl>
                                          </p:spTgt>
                                        </p:tgtEl>
                                        <p:attrNameLst>
                                          <p:attrName>style.visibility</p:attrName>
                                        </p:attrNameLst>
                                      </p:cBhvr>
                                      <p:to>
                                        <p:strVal val="visible"/>
                                      </p:to>
                                    </p:set>
                                    <p:animEffect transition="in" filter="blinds(horizontal)">
                                      <p:cBhvr>
                                        <p:cTn id="21" dur="750"/>
                                        <p:tgtEl>
                                          <p:spTgt spid="13">
                                            <p:txEl>
                                              <p:pRg st="2" end="2"/>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linds(horizontal)">
                                      <p:cBhvr>
                                        <p:cTn id="24" dur="750"/>
                                        <p:tgtEl>
                                          <p:spTgt spid="12"/>
                                        </p:tgtEl>
                                      </p:cBhvr>
                                    </p:animEffect>
                                  </p:childTnLst>
                                </p:cTn>
                              </p:par>
                            </p:childTnLst>
                          </p:cTn>
                        </p:par>
                        <p:par>
                          <p:cTn id="25" fill="hold">
                            <p:stCondLst>
                              <p:cond delay="2250"/>
                            </p:stCondLst>
                            <p:childTnLst>
                              <p:par>
                                <p:cTn id="26" presetID="3" presetClass="entr" presetSubtype="10" fill="hold" nodeType="afterEffect">
                                  <p:stCondLst>
                                    <p:cond delay="0"/>
                                  </p:stCondLst>
                                  <p:childTnLst>
                                    <p:set>
                                      <p:cBhvr>
                                        <p:cTn id="27" dur="1" fill="hold">
                                          <p:stCondLst>
                                            <p:cond delay="0"/>
                                          </p:stCondLst>
                                        </p:cTn>
                                        <p:tgtEl>
                                          <p:spTgt spid="13">
                                            <p:txEl>
                                              <p:pRg st="3" end="3"/>
                                            </p:txEl>
                                          </p:spTgt>
                                        </p:tgtEl>
                                        <p:attrNameLst>
                                          <p:attrName>style.visibility</p:attrName>
                                        </p:attrNameLst>
                                      </p:cBhvr>
                                      <p:to>
                                        <p:strVal val="visible"/>
                                      </p:to>
                                    </p:set>
                                    <p:animEffect transition="in" filter="blinds(horizontal)">
                                      <p:cBhvr>
                                        <p:cTn id="28" dur="75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82191" y="149906"/>
            <a:ext cx="11412000" cy="456558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题型二　几何体的表面积和体积</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几何体的表面积及体积的计算是现实生活中经常遇到的问题，如制作物体的下料问题、材料最省问题、相同材料容积最大问题等，都涉及表面积和体积的计算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里应注意各数量之间的关系及各元素之间的位置关系，特别是特殊的柱体、锥体、台体，在计算中要重视其中矩形、梯形及直角三角形等重要的平面图形的作用；对于圆柱、圆锥、圆台，要重视旋转轴所在的轴截面、底面圆的作用</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206687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82191" y="149906"/>
            <a:ext cx="7585223"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kern="100" dirty="0">
                <a:latin typeface="Times New Roman"/>
                <a:ea typeface="华文细黑"/>
                <a:cs typeface="Times New Roman"/>
              </a:rPr>
              <a:t>　如图所示，半径为</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的半圆</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的直径为直角梯形垂直于两底的腰，且分别切</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于点</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，将半圆</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与直角梯形</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分别绕</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所在直线旋转一周，得到一个球和一个圆台，且球的表面积与圆台的侧面积之比为</a:t>
            </a:r>
            <a:r>
              <a:rPr lang="en-US" altLang="zh-CN" sz="2800" kern="100" dirty="0">
                <a:latin typeface="Times New Roman"/>
                <a:ea typeface="华文细黑"/>
                <a:cs typeface="Courier New"/>
              </a:rPr>
              <a:t>3</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，求圆台的体积</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pic>
        <p:nvPicPr>
          <p:cNvPr id="9" name="图片 8" descr="F:\2016赵瑊\同步\数学\创新 人A必修2\word\RJ1-187.TIF"/>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8111430" y="323924"/>
            <a:ext cx="3682761" cy="5166447"/>
          </a:xfrm>
          <a:prstGeom prst="rect">
            <a:avLst/>
          </a:prstGeom>
          <a:noFill/>
          <a:ln>
            <a:noFill/>
          </a:ln>
        </p:spPr>
      </p:pic>
    </p:spTree>
    <p:extLst>
      <p:ext uri="{BB962C8B-B14F-4D97-AF65-F5344CB8AC3E}">
        <p14:creationId xmlns:p14="http://schemas.microsoft.com/office/powerpoint/2010/main" val="25073504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382191" y="-2207"/>
            <a:ext cx="11412000"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设圆台的上、下底面半径分别为</a:t>
            </a:r>
            <a:r>
              <a:rPr lang="en-US" altLang="zh-CN" sz="2800" i="1" kern="100" dirty="0" err="1">
                <a:latin typeface="Times New Roman"/>
                <a:ea typeface="华文细黑"/>
                <a:cs typeface="Courier New"/>
              </a:rPr>
              <a:t>r</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r</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，母线长为</a:t>
            </a:r>
            <a:r>
              <a:rPr lang="en-US" altLang="zh-CN" sz="2800" i="1" kern="100" dirty="0">
                <a:latin typeface="Times New Roman"/>
                <a:ea typeface="华文细黑"/>
                <a:cs typeface="Courier New"/>
              </a:rPr>
              <a:t>l</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则</a:t>
            </a:r>
            <a:r>
              <a:rPr lang="zh-CN" altLang="zh-CN" sz="2800" kern="100" dirty="0">
                <a:latin typeface="Times New Roman"/>
                <a:ea typeface="华文细黑"/>
                <a:cs typeface="Times New Roman"/>
              </a:rPr>
              <a:t>根据题意，得圆台的高</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R</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CE</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r</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BE</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r</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OE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BOC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OE</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r</a:t>
            </a:r>
            <a:r>
              <a:rPr lang="en-US" altLang="zh-CN" sz="2800" kern="100" baseline="-25000" dirty="0" err="1">
                <a:latin typeface="Times New Roman"/>
                <a:ea typeface="华文细黑"/>
                <a:cs typeface="Courier New"/>
              </a:rPr>
              <a:t>1</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r</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R</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r</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r</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又因为</a:t>
            </a:r>
            <a:r>
              <a:rPr lang="en-US" altLang="zh-CN" sz="2800" i="1" kern="100" dirty="0">
                <a:latin typeface="Times New Roman"/>
                <a:ea typeface="华文细黑"/>
                <a:cs typeface="Courier New"/>
              </a:rPr>
              <a:t>S</a:t>
            </a:r>
            <a:r>
              <a:rPr lang="zh-CN" altLang="zh-CN" sz="2800" kern="100" baseline="-25000" dirty="0">
                <a:latin typeface="Times New Roman"/>
                <a:ea typeface="华文细黑"/>
                <a:cs typeface="Times New Roman"/>
              </a:rPr>
              <a:t>球</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4π</a:t>
            </a:r>
            <a:r>
              <a:rPr lang="en-US" altLang="zh-CN" sz="2800" i="1" kern="100" dirty="0" err="1">
                <a:latin typeface="Times New Roman"/>
                <a:ea typeface="华文细黑"/>
                <a:cs typeface="Courier New"/>
              </a:rPr>
              <a:t>R</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S</a:t>
            </a:r>
            <a:r>
              <a:rPr lang="zh-CN" altLang="zh-CN" sz="2800" kern="100" baseline="-25000" dirty="0">
                <a:latin typeface="Times New Roman"/>
                <a:ea typeface="华文细黑"/>
                <a:cs typeface="Times New Roman"/>
              </a:rPr>
              <a:t>圆台侧</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π(</a:t>
            </a:r>
            <a:r>
              <a:rPr lang="en-US" altLang="zh-CN" sz="2800" i="1" kern="100" dirty="0" err="1">
                <a:latin typeface="Times New Roman"/>
                <a:ea typeface="华文细黑"/>
                <a:cs typeface="Courier New"/>
              </a:rPr>
              <a:t>r</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r</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S</a:t>
            </a:r>
            <a:r>
              <a:rPr lang="zh-CN" altLang="zh-CN" sz="2800" kern="100" baseline="-25000" dirty="0">
                <a:latin typeface="Times New Roman"/>
                <a:ea typeface="华文细黑"/>
                <a:cs typeface="Times New Roman"/>
              </a:rPr>
              <a:t>球</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S</a:t>
            </a:r>
            <a:r>
              <a:rPr lang="zh-CN" altLang="zh-CN" sz="2800" kern="100" baseline="-25000" dirty="0">
                <a:latin typeface="Times New Roman"/>
                <a:ea typeface="华文细黑"/>
                <a:cs typeface="Times New Roman"/>
              </a:rPr>
              <a:t>圆台侧</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912067622"/>
              </p:ext>
            </p:extLst>
          </p:nvPr>
        </p:nvGraphicFramePr>
        <p:xfrm>
          <a:off x="504825" y="4001666"/>
          <a:ext cx="11249025" cy="923925"/>
        </p:xfrm>
        <a:graphic>
          <a:graphicData uri="http://schemas.openxmlformats.org/presentationml/2006/ole">
            <mc:AlternateContent xmlns:mc="http://schemas.openxmlformats.org/markup-compatibility/2006">
              <mc:Choice xmlns:v="urn:schemas-microsoft-com:vml" Requires="v">
                <p:oleObj spid="_x0000_s53958" name="文档" r:id="rId4" imgW="11250909" imgH="925084" progId="Word.Document.12">
                  <p:embed/>
                </p:oleObj>
              </mc:Choice>
              <mc:Fallback>
                <p:oleObj name="文档" r:id="rId4" imgW="11250909" imgH="925084" progId="Word.Document.12">
                  <p:embed/>
                  <p:pic>
                    <p:nvPicPr>
                      <p:cNvPr id="0" name=""/>
                      <p:cNvPicPr>
                        <a:picLocks noChangeAspect="1" noChangeArrowheads="1"/>
                      </p:cNvPicPr>
                      <p:nvPr/>
                    </p:nvPicPr>
                    <p:blipFill>
                      <a:blip r:embed="rId5"/>
                      <a:srcRect/>
                      <a:stretch>
                        <a:fillRect/>
                      </a:stretch>
                    </p:blipFill>
                    <p:spPr bwMode="auto">
                      <a:xfrm>
                        <a:off x="504825" y="4001666"/>
                        <a:ext cx="112490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930969269"/>
              </p:ext>
            </p:extLst>
          </p:nvPr>
        </p:nvGraphicFramePr>
        <p:xfrm>
          <a:off x="504825" y="4894337"/>
          <a:ext cx="11477625" cy="914400"/>
        </p:xfrm>
        <a:graphic>
          <a:graphicData uri="http://schemas.openxmlformats.org/presentationml/2006/ole">
            <mc:AlternateContent xmlns:mc="http://schemas.openxmlformats.org/markup-compatibility/2006">
              <mc:Choice xmlns:v="urn:schemas-microsoft-com:vml" Requires="v">
                <p:oleObj spid="_x0000_s53959" name="文档" r:id="rId7" imgW="11479403" imgH="925084" progId="Word.Document.12">
                  <p:embed/>
                </p:oleObj>
              </mc:Choice>
              <mc:Fallback>
                <p:oleObj name="文档" r:id="rId7" imgW="11479403" imgH="925084" progId="Word.Document.12">
                  <p:embed/>
                  <p:pic>
                    <p:nvPicPr>
                      <p:cNvPr id="0" name=""/>
                      <p:cNvPicPr>
                        <a:picLocks noChangeAspect="1" noChangeArrowheads="1"/>
                      </p:cNvPicPr>
                      <p:nvPr/>
                    </p:nvPicPr>
                    <p:blipFill>
                      <a:blip r:embed="rId8"/>
                      <a:srcRect/>
                      <a:stretch>
                        <a:fillRect/>
                      </a:stretch>
                    </p:blipFill>
                    <p:spPr bwMode="auto">
                      <a:xfrm>
                        <a:off x="504825" y="4894337"/>
                        <a:ext cx="114776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4032844817"/>
              </p:ext>
            </p:extLst>
          </p:nvPr>
        </p:nvGraphicFramePr>
        <p:xfrm>
          <a:off x="504825" y="5859016"/>
          <a:ext cx="11249025" cy="876300"/>
        </p:xfrm>
        <a:graphic>
          <a:graphicData uri="http://schemas.openxmlformats.org/presentationml/2006/ole">
            <mc:AlternateContent xmlns:mc="http://schemas.openxmlformats.org/markup-compatibility/2006">
              <mc:Choice xmlns:v="urn:schemas-microsoft-com:vml" Requires="v">
                <p:oleObj spid="_x0000_s53960" name="文档" r:id="rId10" imgW="11250909" imgH="877496" progId="Word.Document.12">
                  <p:embed/>
                </p:oleObj>
              </mc:Choice>
              <mc:Fallback>
                <p:oleObj name="文档" r:id="rId10" imgW="11250909" imgH="877496" progId="Word.Document.12">
                  <p:embed/>
                  <p:pic>
                    <p:nvPicPr>
                      <p:cNvPr id="0" name=""/>
                      <p:cNvPicPr>
                        <a:picLocks noChangeAspect="1" noChangeArrowheads="1"/>
                      </p:cNvPicPr>
                      <p:nvPr/>
                    </p:nvPicPr>
                    <p:blipFill>
                      <a:blip r:embed="rId11"/>
                      <a:srcRect/>
                      <a:stretch>
                        <a:fillRect/>
                      </a:stretch>
                    </p:blipFill>
                    <p:spPr bwMode="auto">
                      <a:xfrm>
                        <a:off x="504825" y="5859016"/>
                        <a:ext cx="11249025"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0391905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blinds(horizontal)">
                                      <p:cBhvr>
                                        <p:cTn id="15" dur="750"/>
                                        <p:tgtEl>
                                          <p:spTgt spid="11">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animEffect transition="in" filter="blinds(horizontal)">
                                      <p:cBhvr>
                                        <p:cTn id="19" dur="750"/>
                                        <p:tgtEl>
                                          <p:spTgt spid="11">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blinds(horizontal)">
                                      <p:cBhvr>
                                        <p:cTn id="23" dur="750"/>
                                        <p:tgtEl>
                                          <p:spTgt spid="11">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750"/>
                                        <p:tgtEl>
                                          <p:spTgt spid="14"/>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750"/>
                                        <p:tgtEl>
                                          <p:spTgt spid="6"/>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linds(horizontal)">
                                      <p:cBhvr>
                                        <p:cTn id="35"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1" y="1464074"/>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spc="-100" dirty="0">
                <a:latin typeface="Times New Roman"/>
                <a:ea typeface="华文细黑"/>
                <a:cs typeface="Times New Roman"/>
              </a:rPr>
              <a:t>设圆锥的底面半径为</a:t>
            </a:r>
            <a:r>
              <a:rPr lang="en-US" altLang="zh-CN" sz="2800" i="1" kern="100" spc="-100" dirty="0">
                <a:latin typeface="Times New Roman"/>
                <a:ea typeface="华文细黑"/>
                <a:cs typeface="Courier New"/>
              </a:rPr>
              <a:t>R</a:t>
            </a:r>
            <a:r>
              <a:rPr lang="zh-CN" altLang="zh-CN" sz="2800" kern="100" spc="-500" dirty="0">
                <a:latin typeface="Times New Roman"/>
                <a:ea typeface="华文细黑"/>
                <a:cs typeface="Times New Roman"/>
              </a:rPr>
              <a:t>，</a:t>
            </a:r>
            <a:r>
              <a:rPr lang="zh-CN" altLang="zh-CN" sz="2800" kern="100" spc="-100" dirty="0">
                <a:latin typeface="Times New Roman"/>
                <a:ea typeface="华文细黑"/>
                <a:cs typeface="Times New Roman"/>
              </a:rPr>
              <a:t>圆柱的底面半径为</a:t>
            </a:r>
            <a:r>
              <a:rPr lang="en-US" altLang="zh-CN" sz="2800" i="1" kern="100" spc="-100" dirty="0">
                <a:latin typeface="Times New Roman"/>
                <a:ea typeface="华文细黑"/>
                <a:cs typeface="Courier New"/>
              </a:rPr>
              <a:t>r</a:t>
            </a:r>
            <a:r>
              <a:rPr lang="zh-CN" altLang="zh-CN" sz="2800" kern="100" spc="-500" dirty="0">
                <a:latin typeface="Times New Roman"/>
                <a:ea typeface="华文细黑"/>
                <a:cs typeface="Times New Roman"/>
              </a:rPr>
              <a:t>，</a:t>
            </a:r>
            <a:r>
              <a:rPr lang="zh-CN" altLang="zh-CN" sz="2800" kern="100" spc="-100" dirty="0">
                <a:latin typeface="Times New Roman"/>
                <a:ea typeface="华文细黑"/>
                <a:cs typeface="Times New Roman"/>
              </a:rPr>
              <a:t>表面积为</a:t>
            </a:r>
            <a:r>
              <a:rPr lang="en-US" altLang="zh-CN" sz="2800" i="1" kern="100" spc="-100" dirty="0">
                <a:latin typeface="Times New Roman"/>
                <a:ea typeface="华文细黑"/>
                <a:cs typeface="Courier New"/>
              </a:rPr>
              <a:t>S</a:t>
            </a:r>
            <a:r>
              <a:rPr lang="zh-CN" altLang="zh-CN" sz="2800" kern="100" spc="-500" dirty="0">
                <a:latin typeface="Times New Roman"/>
                <a:ea typeface="华文细黑"/>
                <a:cs typeface="Times New Roman"/>
              </a:rPr>
              <a:t>，</a:t>
            </a:r>
            <a:endParaRPr lang="zh-CN" altLang="zh-CN" sz="2800" kern="100" spc="-5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554669032"/>
              </p:ext>
            </p:extLst>
          </p:nvPr>
        </p:nvGraphicFramePr>
        <p:xfrm>
          <a:off x="504825" y="114300"/>
          <a:ext cx="11249025" cy="1381125"/>
        </p:xfrm>
        <a:graphic>
          <a:graphicData uri="http://schemas.openxmlformats.org/presentationml/2006/ole">
            <mc:AlternateContent xmlns:mc="http://schemas.openxmlformats.org/markup-compatibility/2006">
              <mc:Choice xmlns:v="urn:schemas-microsoft-com:vml" Requires="v">
                <p:oleObj spid="_x0000_s60814" name="文档" r:id="rId4" imgW="11250909" imgH="1388708" progId="Word.Document.12">
                  <p:embed/>
                </p:oleObj>
              </mc:Choice>
              <mc:Fallback>
                <p:oleObj name="文档" r:id="rId4" imgW="11250909" imgH="1388708" progId="Word.Document.12">
                  <p:embed/>
                  <p:pic>
                    <p:nvPicPr>
                      <p:cNvPr id="0" name="对象 13"/>
                      <p:cNvPicPr>
                        <a:picLocks noChangeAspect="1" noChangeArrowheads="1"/>
                      </p:cNvPicPr>
                      <p:nvPr/>
                    </p:nvPicPr>
                    <p:blipFill>
                      <a:blip r:embed="rId5"/>
                      <a:srcRect/>
                      <a:stretch>
                        <a:fillRect/>
                      </a:stretch>
                    </p:blipFill>
                    <p:spPr bwMode="auto">
                      <a:xfrm>
                        <a:off x="504825" y="114300"/>
                        <a:ext cx="11249025"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138033920"/>
              </p:ext>
            </p:extLst>
          </p:nvPr>
        </p:nvGraphicFramePr>
        <p:xfrm>
          <a:off x="504825" y="2397671"/>
          <a:ext cx="11249025" cy="581025"/>
        </p:xfrm>
        <a:graphic>
          <a:graphicData uri="http://schemas.openxmlformats.org/presentationml/2006/ole">
            <mc:AlternateContent xmlns:mc="http://schemas.openxmlformats.org/markup-compatibility/2006">
              <mc:Choice xmlns:v="urn:schemas-microsoft-com:vml" Requires="v">
                <p:oleObj spid="_x0000_s60815" name="文档" r:id="rId7" imgW="11250909" imgH="581513" progId="Word.Document.12">
                  <p:embed/>
                </p:oleObj>
              </mc:Choice>
              <mc:Fallback>
                <p:oleObj name="文档" r:id="rId7" imgW="11250909" imgH="581513" progId="Word.Document.12">
                  <p:embed/>
                  <p:pic>
                    <p:nvPicPr>
                      <p:cNvPr id="0" name=""/>
                      <p:cNvPicPr>
                        <a:picLocks noChangeAspect="1" noChangeArrowheads="1"/>
                      </p:cNvPicPr>
                      <p:nvPr/>
                    </p:nvPicPr>
                    <p:blipFill>
                      <a:blip r:embed="rId8"/>
                      <a:srcRect/>
                      <a:stretch>
                        <a:fillRect/>
                      </a:stretch>
                    </p:blipFill>
                    <p:spPr bwMode="auto">
                      <a:xfrm>
                        <a:off x="504825" y="2397671"/>
                        <a:ext cx="112490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矩形 6"/>
          <p:cNvSpPr/>
          <p:nvPr/>
        </p:nvSpPr>
        <p:spPr>
          <a:xfrm>
            <a:off x="382191" y="3120419"/>
            <a:ext cx="11412000" cy="553974"/>
          </a:xfrm>
          <a:prstGeom prst="rect">
            <a:avLst/>
          </a:prstGeom>
        </p:spPr>
        <p:txBody>
          <a:bodyPr wrap="square" lIns="121898" tIns="60948" rIns="121898" bIns="60948">
            <a:spAutoFit/>
          </a:bodyPr>
          <a:lstStyle/>
          <a:p>
            <a:pPr algn="just">
              <a:spcAft>
                <a:spcPts val="0"/>
              </a:spcAft>
              <a:tabLst>
                <a:tab pos="2070735" algn="l"/>
              </a:tabLst>
            </a:pPr>
            <a:r>
              <a:rPr lang="zh-CN" altLang="zh-CN" sz="2800" kern="100" dirty="0">
                <a:latin typeface="Times New Roman"/>
                <a:ea typeface="华文细黑"/>
                <a:cs typeface="Times New Roman"/>
              </a:rPr>
              <a:t>如图所示，易知</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AEB</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AOC</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921797063"/>
              </p:ext>
            </p:extLst>
          </p:nvPr>
        </p:nvGraphicFramePr>
        <p:xfrm>
          <a:off x="504825" y="3921646"/>
          <a:ext cx="11249025" cy="866775"/>
        </p:xfrm>
        <a:graphic>
          <a:graphicData uri="http://schemas.openxmlformats.org/presentationml/2006/ole">
            <mc:AlternateContent xmlns:mc="http://schemas.openxmlformats.org/markup-compatibility/2006">
              <mc:Choice xmlns:v="urn:schemas-microsoft-com:vml" Requires="v">
                <p:oleObj spid="_x0000_s60816" name="文档" r:id="rId10" imgW="11250909" imgH="877496" progId="Word.Document.12">
                  <p:embed/>
                </p:oleObj>
              </mc:Choice>
              <mc:Fallback>
                <p:oleObj name="文档" r:id="rId10" imgW="11250909" imgH="877496" progId="Word.Document.12">
                  <p:embed/>
                  <p:pic>
                    <p:nvPicPr>
                      <p:cNvPr id="0" name=""/>
                      <p:cNvPicPr>
                        <a:picLocks noChangeAspect="1" noChangeArrowheads="1"/>
                      </p:cNvPicPr>
                      <p:nvPr/>
                    </p:nvPicPr>
                    <p:blipFill>
                      <a:blip r:embed="rId11"/>
                      <a:srcRect/>
                      <a:stretch>
                        <a:fillRect/>
                      </a:stretch>
                    </p:blipFill>
                    <p:spPr bwMode="auto">
                      <a:xfrm>
                        <a:off x="504825" y="3921646"/>
                        <a:ext cx="112490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990011945"/>
              </p:ext>
            </p:extLst>
          </p:nvPr>
        </p:nvGraphicFramePr>
        <p:xfrm>
          <a:off x="504825" y="5052070"/>
          <a:ext cx="11249025" cy="581025"/>
        </p:xfrm>
        <a:graphic>
          <a:graphicData uri="http://schemas.openxmlformats.org/presentationml/2006/ole">
            <mc:AlternateContent xmlns:mc="http://schemas.openxmlformats.org/markup-compatibility/2006">
              <mc:Choice xmlns:v="urn:schemas-microsoft-com:vml" Requires="v">
                <p:oleObj spid="_x0000_s60817" name="文档" r:id="rId13" imgW="11250909" imgH="581873" progId="Word.Document.12">
                  <p:embed/>
                </p:oleObj>
              </mc:Choice>
              <mc:Fallback>
                <p:oleObj name="文档" r:id="rId13" imgW="11250909" imgH="581873" progId="Word.Document.12">
                  <p:embed/>
                  <p:pic>
                    <p:nvPicPr>
                      <p:cNvPr id="0" name=""/>
                      <p:cNvPicPr>
                        <a:picLocks noChangeAspect="1" noChangeArrowheads="1"/>
                      </p:cNvPicPr>
                      <p:nvPr/>
                    </p:nvPicPr>
                    <p:blipFill>
                      <a:blip r:embed="rId14"/>
                      <a:srcRect/>
                      <a:stretch>
                        <a:fillRect/>
                      </a:stretch>
                    </p:blipFill>
                    <p:spPr bwMode="auto">
                      <a:xfrm>
                        <a:off x="504825" y="5052070"/>
                        <a:ext cx="112490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362829454"/>
              </p:ext>
            </p:extLst>
          </p:nvPr>
        </p:nvGraphicFramePr>
        <p:xfrm>
          <a:off x="504825" y="5873105"/>
          <a:ext cx="11249025" cy="581025"/>
        </p:xfrm>
        <a:graphic>
          <a:graphicData uri="http://schemas.openxmlformats.org/presentationml/2006/ole">
            <mc:AlternateContent xmlns:mc="http://schemas.openxmlformats.org/markup-compatibility/2006">
              <mc:Choice xmlns:v="urn:schemas-microsoft-com:vml" Requires="v">
                <p:oleObj spid="_x0000_s60818" name="文档" r:id="rId16" imgW="11250909" imgH="581513" progId="Word.Document.12">
                  <p:embed/>
                </p:oleObj>
              </mc:Choice>
              <mc:Fallback>
                <p:oleObj name="文档" r:id="rId16" imgW="11250909" imgH="581513" progId="Word.Document.12">
                  <p:embed/>
                  <p:pic>
                    <p:nvPicPr>
                      <p:cNvPr id="0" name=""/>
                      <p:cNvPicPr>
                        <a:picLocks noChangeAspect="1" noChangeArrowheads="1"/>
                      </p:cNvPicPr>
                      <p:nvPr/>
                    </p:nvPicPr>
                    <p:blipFill>
                      <a:blip r:embed="rId17"/>
                      <a:srcRect/>
                      <a:stretch>
                        <a:fillRect/>
                      </a:stretch>
                    </p:blipFill>
                    <p:spPr bwMode="auto">
                      <a:xfrm>
                        <a:off x="504825" y="5873105"/>
                        <a:ext cx="112490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1" name="图片 10" descr="F:\2016赵瑊\同步\数学\创新 人A必修2\word\8a.TIF"/>
          <p:cNvPicPr/>
          <p:nvPr/>
        </p:nvPicPr>
        <p:blipFill rotWithShape="1">
          <a:blip r:embed="rId18" r:link="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t="9481"/>
          <a:stretch/>
        </p:blipFill>
        <p:spPr bwMode="auto">
          <a:xfrm>
            <a:off x="9551590" y="866775"/>
            <a:ext cx="2242601" cy="2614634"/>
          </a:xfrm>
          <a:prstGeom prst="rect">
            <a:avLst/>
          </a:prstGeom>
          <a:noFill/>
          <a:ln>
            <a:noFill/>
          </a:ln>
        </p:spPr>
      </p:pic>
      <p:pic>
        <p:nvPicPr>
          <p:cNvPr id="15" name="图片 14" descr="F:\2016赵瑊\同步\数学\创新 人A必修2\word\9a.TIF"/>
          <p:cNvPicPr/>
          <p:nvPr/>
        </p:nvPicPr>
        <p:blipFill>
          <a:blip r:embed="rId20" r:link="rId2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51590" y="3573810"/>
            <a:ext cx="2242601" cy="2888502"/>
          </a:xfrm>
          <a:prstGeom prst="rect">
            <a:avLst/>
          </a:prstGeom>
          <a:noFill/>
          <a:ln>
            <a:noFill/>
          </a:ln>
        </p:spPr>
      </p:pic>
    </p:spTree>
    <p:extLst>
      <p:ext uri="{BB962C8B-B14F-4D97-AF65-F5344CB8AC3E}">
        <p14:creationId xmlns:p14="http://schemas.microsoft.com/office/powerpoint/2010/main" val="1890089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par>
                                <p:cTn id="18" presetID="3" presetClass="entr" presetSubtype="1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linds(horizontal)">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linds(horizontal)">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5"/>
                                        </p:tgtEl>
                                      </p:cBhvr>
                                    </p:animEffect>
                                    <p:set>
                                      <p:cBhvr>
                                        <p:cTn id="49" dur="1" fill="hold">
                                          <p:stCondLst>
                                            <p:cond delay="499"/>
                                          </p:stCondLst>
                                        </p:cTn>
                                        <p:tgtEl>
                                          <p:spTgt spid="15"/>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9"/>
                                        </p:tgtEl>
                                      </p:cBhvr>
                                    </p:animEffect>
                                    <p:set>
                                      <p:cBhvr>
                                        <p:cTn id="55" dur="1" fill="hold">
                                          <p:stCondLst>
                                            <p:cond delay="499"/>
                                          </p:stCondLst>
                                        </p:cTn>
                                        <p:tgtEl>
                                          <p:spTgt spid="9"/>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10"/>
                                        </p:tgtEl>
                                      </p:cBhvr>
                                    </p:animEffect>
                                    <p:set>
                                      <p:cBhvr>
                                        <p:cTn id="58"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4" grpId="0"/>
      <p:bldP spid="14" grpId="1"/>
      <p:bldP spid="7" grpId="0"/>
      <p:bldP spid="7"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82191" y="150600"/>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题型三　转化与化归思想</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kern="100" dirty="0">
                <a:latin typeface="Times New Roman"/>
                <a:ea typeface="华文细黑"/>
                <a:cs typeface="Times New Roman"/>
              </a:rPr>
              <a:t>　边长为</a:t>
            </a:r>
            <a:r>
              <a:rPr lang="en-US" altLang="zh-CN" sz="2800" kern="100" dirty="0">
                <a:latin typeface="Times New Roman"/>
                <a:ea typeface="华文细黑"/>
                <a:cs typeface="Courier New"/>
              </a:rPr>
              <a:t>5 cm</a:t>
            </a:r>
            <a:r>
              <a:rPr lang="zh-CN" altLang="zh-CN" sz="2800" kern="100" dirty="0">
                <a:latin typeface="Times New Roman"/>
                <a:ea typeface="华文细黑"/>
                <a:cs typeface="Times New Roman"/>
              </a:rPr>
              <a:t>的正方形</a:t>
            </a:r>
            <a:r>
              <a:rPr lang="en-US" altLang="zh-CN" sz="2800" i="1" kern="100" dirty="0" err="1">
                <a:latin typeface="Times New Roman"/>
                <a:ea typeface="华文细黑"/>
                <a:cs typeface="Courier New"/>
              </a:rPr>
              <a:t>EFGH</a:t>
            </a:r>
            <a:r>
              <a:rPr lang="zh-CN" altLang="zh-CN" sz="2800" kern="100" dirty="0">
                <a:latin typeface="Times New Roman"/>
                <a:ea typeface="华文细黑"/>
                <a:cs typeface="Times New Roman"/>
              </a:rPr>
              <a:t>是圆柱的轴截面，则从</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点沿圆柱的侧面到相对顶点</a:t>
            </a:r>
            <a:r>
              <a:rPr lang="en-US" altLang="zh-CN" sz="2800" i="1" kern="100" dirty="0">
                <a:latin typeface="Times New Roman"/>
                <a:ea typeface="华文细黑"/>
                <a:cs typeface="Courier New"/>
              </a:rPr>
              <a:t>G</a:t>
            </a:r>
            <a:r>
              <a:rPr lang="zh-CN" altLang="zh-CN" sz="2800" kern="100" dirty="0">
                <a:latin typeface="Times New Roman"/>
                <a:ea typeface="华文细黑"/>
                <a:cs typeface="Times New Roman"/>
              </a:rPr>
              <a:t>的最短距离是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81286102"/>
              </p:ext>
            </p:extLst>
          </p:nvPr>
        </p:nvGraphicFramePr>
        <p:xfrm>
          <a:off x="504825" y="2352675"/>
          <a:ext cx="6743700" cy="1714500"/>
        </p:xfrm>
        <a:graphic>
          <a:graphicData uri="http://schemas.openxmlformats.org/presentationml/2006/ole">
            <mc:AlternateContent xmlns:mc="http://schemas.openxmlformats.org/markup-compatibility/2006">
              <mc:Choice xmlns:v="urn:schemas-microsoft-com:vml" Requires="v">
                <p:oleObj spid="_x0000_s51595" name="文档" r:id="rId4" imgW="6747722" imgH="1716075" progId="Word.Document.12">
                  <p:embed/>
                </p:oleObj>
              </mc:Choice>
              <mc:Fallback>
                <p:oleObj name="文档" r:id="rId4" imgW="6747722" imgH="1716075" progId="Word.Document.12">
                  <p:embed/>
                  <p:pic>
                    <p:nvPicPr>
                      <p:cNvPr id="0" name=""/>
                      <p:cNvPicPr/>
                      <p:nvPr/>
                    </p:nvPicPr>
                    <p:blipFill>
                      <a:blip r:embed="rId5"/>
                      <a:stretch>
                        <a:fillRect/>
                      </a:stretch>
                    </p:blipFill>
                    <p:spPr>
                      <a:xfrm>
                        <a:off x="504825" y="2352675"/>
                        <a:ext cx="6743700" cy="1714500"/>
                      </a:xfrm>
                      <a:prstGeom prst="rect">
                        <a:avLst/>
                      </a:prstGeom>
                    </p:spPr>
                  </p:pic>
                </p:oleObj>
              </mc:Fallback>
            </mc:AlternateContent>
          </a:graphicData>
        </a:graphic>
      </p:graphicFrame>
      <p:pic>
        <p:nvPicPr>
          <p:cNvPr id="9" name="图片 8" descr="F:\2016赵瑊\同步\数学\创新 人A必修2\word\10a.TIF"/>
          <p:cNvPicPr/>
          <p:nvPr/>
        </p:nvPicPr>
        <p:blipFill>
          <a:blip r:embed="rId6" r:link="rId7" cstate="print">
            <a:extLst>
              <a:ext uri="{28A0092B-C50C-407E-A947-70E740481C1C}">
                <a14:useLocalDpi xmlns:a14="http://schemas.microsoft.com/office/drawing/2010/main" val="0"/>
              </a:ext>
            </a:extLst>
          </a:blip>
          <a:srcRect/>
          <a:stretch>
            <a:fillRect/>
          </a:stretch>
        </p:blipFill>
        <p:spPr bwMode="auto">
          <a:xfrm>
            <a:off x="7175326" y="1993068"/>
            <a:ext cx="4618865" cy="1696183"/>
          </a:xfrm>
          <a:prstGeom prst="rect">
            <a:avLst/>
          </a:prstGeom>
          <a:noFill/>
          <a:ln>
            <a:noFill/>
          </a:ln>
        </p:spPr>
      </p:pic>
      <p:graphicFrame>
        <p:nvGraphicFramePr>
          <p:cNvPr id="10" name="对象 9"/>
          <p:cNvGraphicFramePr>
            <a:graphicFrameLocks noChangeAspect="1"/>
          </p:cNvGraphicFramePr>
          <p:nvPr>
            <p:extLst>
              <p:ext uri="{D42A27DB-BD31-4B8C-83A1-F6EECF244321}">
                <p14:modId xmlns:p14="http://schemas.microsoft.com/office/powerpoint/2010/main" val="1776834810"/>
              </p:ext>
            </p:extLst>
          </p:nvPr>
        </p:nvGraphicFramePr>
        <p:xfrm>
          <a:off x="504825" y="3976861"/>
          <a:ext cx="11087100" cy="895350"/>
        </p:xfrm>
        <a:graphic>
          <a:graphicData uri="http://schemas.openxmlformats.org/presentationml/2006/ole">
            <mc:AlternateContent xmlns:mc="http://schemas.openxmlformats.org/markup-compatibility/2006">
              <mc:Choice xmlns:v="urn:schemas-microsoft-com:vml" Requires="v">
                <p:oleObj spid="_x0000_s51596" name="文档" r:id="rId9" imgW="11085745" imgH="896604" progId="Word.Document.12">
                  <p:embed/>
                </p:oleObj>
              </mc:Choice>
              <mc:Fallback>
                <p:oleObj name="文档" r:id="rId9" imgW="11085745" imgH="896604" progId="Word.Document.12">
                  <p:embed/>
                  <p:pic>
                    <p:nvPicPr>
                      <p:cNvPr id="0" name=""/>
                      <p:cNvPicPr/>
                      <p:nvPr/>
                    </p:nvPicPr>
                    <p:blipFill>
                      <a:blip r:embed="rId10"/>
                      <a:stretch>
                        <a:fillRect/>
                      </a:stretch>
                    </p:blipFill>
                    <p:spPr>
                      <a:xfrm>
                        <a:off x="504825" y="3976861"/>
                        <a:ext cx="11087100" cy="895350"/>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1924125012"/>
              </p:ext>
            </p:extLst>
          </p:nvPr>
        </p:nvGraphicFramePr>
        <p:xfrm>
          <a:off x="504825" y="5148461"/>
          <a:ext cx="11087100" cy="895350"/>
        </p:xfrm>
        <a:graphic>
          <a:graphicData uri="http://schemas.openxmlformats.org/presentationml/2006/ole">
            <mc:AlternateContent xmlns:mc="http://schemas.openxmlformats.org/markup-compatibility/2006">
              <mc:Choice xmlns:v="urn:schemas-microsoft-com:vml" Requires="v">
                <p:oleObj spid="_x0000_s51597" name="文档" r:id="rId12" imgW="11085745" imgH="898046" progId="Word.Document.12">
                  <p:embed/>
                </p:oleObj>
              </mc:Choice>
              <mc:Fallback>
                <p:oleObj name="文档" r:id="rId12" imgW="11085745" imgH="898046" progId="Word.Document.12">
                  <p:embed/>
                  <p:pic>
                    <p:nvPicPr>
                      <p:cNvPr id="0" name=""/>
                      <p:cNvPicPr/>
                      <p:nvPr/>
                    </p:nvPicPr>
                    <p:blipFill>
                      <a:blip r:embed="rId13"/>
                      <a:stretch>
                        <a:fillRect/>
                      </a:stretch>
                    </p:blipFill>
                    <p:spPr>
                      <a:xfrm>
                        <a:off x="504825" y="5148461"/>
                        <a:ext cx="11087100" cy="895350"/>
                      </a:xfrm>
                      <a:prstGeom prst="rect">
                        <a:avLst/>
                      </a:prstGeom>
                    </p:spPr>
                  </p:pic>
                </p:oleObj>
              </mc:Fallback>
            </mc:AlternateContent>
          </a:graphicData>
        </a:graphic>
      </p:graphicFrame>
      <p:sp>
        <p:nvSpPr>
          <p:cNvPr id="4" name="矩形 3"/>
          <p:cNvSpPr/>
          <p:nvPr/>
        </p:nvSpPr>
        <p:spPr>
          <a:xfrm>
            <a:off x="5262239" y="1629594"/>
            <a:ext cx="444352" cy="523220"/>
          </a:xfrm>
          <a:prstGeom prst="rect">
            <a:avLst/>
          </a:prstGeom>
        </p:spPr>
        <p:txBody>
          <a:bodyPr wrap="none">
            <a:spAutoFit/>
          </a:bodyPr>
          <a:lstStyle/>
          <a:p>
            <a:r>
              <a:rPr lang="en-US" altLang="zh-CN" sz="2800" b="1" dirty="0">
                <a:solidFill>
                  <a:srgbClr val="C00000"/>
                </a:solidFill>
                <a:latin typeface="Times New Roman"/>
                <a:ea typeface="华文细黑"/>
              </a:rPr>
              <a:t>D</a:t>
            </a:r>
            <a:endParaRPr lang="zh-CN" altLang="en-US" sz="2800" b="1" dirty="0">
              <a:solidFill>
                <a:srgbClr val="C00000"/>
              </a:solidFill>
            </a:endParaRPr>
          </a:p>
        </p:txBody>
      </p:sp>
    </p:spTree>
    <p:extLst>
      <p:ext uri="{BB962C8B-B14F-4D97-AF65-F5344CB8AC3E}">
        <p14:creationId xmlns:p14="http://schemas.microsoft.com/office/powerpoint/2010/main" val="1755127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11"/>
                                        </p:tgtEl>
                                      </p:cBhvr>
                                    </p:animEffect>
                                    <p:set>
                                      <p:cBhvr>
                                        <p:cTn id="31" dur="1" fill="hold">
                                          <p:stCondLst>
                                            <p:cond delay="499"/>
                                          </p:stCondLst>
                                        </p:cTn>
                                        <p:tgtEl>
                                          <p:spTgt spid="11"/>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82191" y="150600"/>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kern="100" dirty="0">
                <a:latin typeface="Times New Roman"/>
                <a:ea typeface="华文细黑"/>
                <a:cs typeface="Times New Roman"/>
              </a:rPr>
              <a:t>　如图所示，圆台母线</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长为</a:t>
            </a:r>
            <a:r>
              <a:rPr lang="en-US" altLang="zh-CN" sz="2800" kern="100" dirty="0">
                <a:latin typeface="Times New Roman"/>
                <a:ea typeface="华文细黑"/>
                <a:cs typeface="Courier New"/>
              </a:rPr>
              <a:t>20 cm</a:t>
            </a:r>
            <a:r>
              <a:rPr lang="zh-CN" altLang="zh-CN" sz="2800" kern="100" dirty="0">
                <a:latin typeface="Times New Roman"/>
                <a:ea typeface="华文细黑"/>
                <a:cs typeface="Times New Roman"/>
              </a:rPr>
              <a:t>，上、下底面半径分别为</a:t>
            </a:r>
            <a:r>
              <a:rPr lang="en-US" altLang="zh-CN" sz="2800" kern="100" dirty="0">
                <a:latin typeface="Times New Roman"/>
                <a:ea typeface="华文细黑"/>
                <a:cs typeface="Courier New"/>
              </a:rPr>
              <a:t>5 cm</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10 cm</a:t>
            </a:r>
            <a:r>
              <a:rPr lang="zh-CN" altLang="zh-CN" sz="2800" kern="100" dirty="0">
                <a:latin typeface="Times New Roman"/>
                <a:ea typeface="华文细黑"/>
                <a:cs typeface="Times New Roman"/>
              </a:rPr>
              <a:t>，从母线</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的中点</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拉一条绳子绕圆台侧面转到</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点，求这条绳子长度的最小值</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7" name="图片 6" descr="F:\2016赵瑊\同步\数学\创新 人A必修2\word\H155.TIF"/>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4540019" y="2296716"/>
            <a:ext cx="3096344" cy="2445119"/>
          </a:xfrm>
          <a:prstGeom prst="rect">
            <a:avLst/>
          </a:prstGeom>
          <a:noFill/>
          <a:ln>
            <a:noFill/>
          </a:ln>
        </p:spPr>
      </p:pic>
    </p:spTree>
    <p:extLst>
      <p:ext uri="{BB962C8B-B14F-4D97-AF65-F5344CB8AC3E}">
        <p14:creationId xmlns:p14="http://schemas.microsoft.com/office/powerpoint/2010/main" val="15262791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nvCxnSpPr>
        <p:spPr>
          <a:xfrm>
            <a:off x="3443857" y="269302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4" name="直接连接符 13"/>
          <p:cNvCxnSpPr/>
          <p:nvPr/>
        </p:nvCxnSpPr>
        <p:spPr>
          <a:xfrm>
            <a:off x="3443857" y="381749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5" name="直接连接符 14"/>
          <p:cNvCxnSpPr/>
          <p:nvPr/>
        </p:nvCxnSpPr>
        <p:spPr>
          <a:xfrm>
            <a:off x="3443857" y="4941962"/>
            <a:ext cx="5148000" cy="0"/>
          </a:xfrm>
          <a:prstGeom prst="line">
            <a:avLst/>
          </a:prstGeom>
        </p:spPr>
        <p:style>
          <a:lnRef idx="1">
            <a:schemeClr val="accent6"/>
          </a:lnRef>
          <a:fillRef idx="0">
            <a:schemeClr val="accent6"/>
          </a:fillRef>
          <a:effectRef idx="0">
            <a:schemeClr val="accent6"/>
          </a:effectRef>
          <a:fontRef idx="minor">
            <a:schemeClr val="tx1"/>
          </a:fontRef>
        </p:style>
      </p:cxnSp>
      <p:sp>
        <p:nvSpPr>
          <p:cNvPr id="4" name="TextBox 3">
            <a:hlinkClick r:id="rId2" action="ppaction://hlinksldjump"/>
          </p:cNvPr>
          <p:cNvSpPr txBox="1"/>
          <p:nvPr/>
        </p:nvSpPr>
        <p:spPr>
          <a:xfrm>
            <a:off x="3494685"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知识网络               </a:t>
            </a:r>
            <a:r>
              <a:rPr lang="zh-CN" altLang="en-US" sz="2600" dirty="0" smtClean="0">
                <a:solidFill>
                  <a:schemeClr val="accent6">
                    <a:lumMod val="75000"/>
                  </a:schemeClr>
                </a:solidFill>
                <a:latin typeface="微软雅黑" pitchFamily="34" charset="-122"/>
                <a:ea typeface="微软雅黑" pitchFamily="34" charset="-122"/>
              </a:rPr>
              <a:t>整体构建</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493393" y="3174285"/>
            <a:ext cx="5150669"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要点归纳               </a:t>
            </a:r>
            <a:r>
              <a:rPr lang="zh-CN" altLang="en-US" sz="2600" dirty="0" smtClean="0">
                <a:solidFill>
                  <a:schemeClr val="accent6">
                    <a:lumMod val="75000"/>
                  </a:schemeClr>
                </a:solidFill>
                <a:latin typeface="微软雅黑" pitchFamily="34" charset="-122"/>
                <a:ea typeface="微软雅黑" pitchFamily="34" charset="-122"/>
              </a:rPr>
              <a:t>主干梳理</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494685"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1202417523"/>
              </p:ext>
            </p:extLst>
          </p:nvPr>
        </p:nvGraphicFramePr>
        <p:xfrm>
          <a:off x="504825" y="2899817"/>
          <a:ext cx="6715125" cy="981075"/>
        </p:xfrm>
        <a:graphic>
          <a:graphicData uri="http://schemas.openxmlformats.org/presentationml/2006/ole">
            <mc:AlternateContent xmlns:mc="http://schemas.openxmlformats.org/markup-compatibility/2006">
              <mc:Choice xmlns:v="urn:schemas-microsoft-com:vml" Requires="v">
                <p:oleObj spid="_x0000_s61614" name="文档" r:id="rId5" imgW="6722521" imgH="980974" progId="Word.Document.12">
                  <p:embed/>
                </p:oleObj>
              </mc:Choice>
              <mc:Fallback>
                <p:oleObj name="文档" r:id="rId5" imgW="6722521" imgH="980974" progId="Word.Document.12">
                  <p:embed/>
                  <p:pic>
                    <p:nvPicPr>
                      <p:cNvPr id="0" name=""/>
                      <p:cNvPicPr>
                        <a:picLocks noChangeAspect="1" noChangeArrowheads="1"/>
                      </p:cNvPicPr>
                      <p:nvPr/>
                    </p:nvPicPr>
                    <p:blipFill>
                      <a:blip r:embed="rId6"/>
                      <a:srcRect/>
                      <a:stretch>
                        <a:fillRect/>
                      </a:stretch>
                    </p:blipFill>
                    <p:spPr bwMode="auto">
                      <a:xfrm>
                        <a:off x="504825" y="2899817"/>
                        <a:ext cx="6715125"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382191" y="150600"/>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宋体"/>
                <a:cs typeface="Courier New"/>
              </a:rPr>
              <a:t> </a:t>
            </a:r>
            <a:r>
              <a:rPr lang="zh-CN" altLang="zh-CN" sz="2800" kern="100" dirty="0">
                <a:latin typeface="Times New Roman"/>
                <a:ea typeface="华文细黑"/>
                <a:cs typeface="Times New Roman"/>
              </a:rPr>
              <a:t>如图所示，作出圆台的侧面展开图及其所在的圆锥</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连接</a:t>
            </a:r>
            <a:r>
              <a:rPr lang="en-US" altLang="zh-CN" sz="2800" i="1" kern="100" dirty="0">
                <a:latin typeface="Times New Roman"/>
                <a:ea typeface="华文细黑"/>
                <a:cs typeface="Courier New"/>
              </a:rPr>
              <a:t>MB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分别为圆台的上、下底面的圆心</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在圆台的轴截面中，</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kern="100" dirty="0" err="1">
                <a:latin typeface="Times New Roman"/>
                <a:ea typeface="华文细黑"/>
                <a:cs typeface="Courier New"/>
              </a:rPr>
              <a:t>Rt</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OPA</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Rt</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OQB</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pic>
        <p:nvPicPr>
          <p:cNvPr id="8" name="图片 7" descr="F:\2016赵瑊\同步\数学\创新 人A必修2\word\H156.TIF"/>
          <p:cNvPicPr/>
          <p:nvPr/>
        </p:nvPicPr>
        <p:blipFill>
          <a:blip r:embed="rId7" r:link="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27454" y="405458"/>
            <a:ext cx="3466737" cy="3742281"/>
          </a:xfrm>
          <a:prstGeom prst="rect">
            <a:avLst/>
          </a:prstGeom>
          <a:noFill/>
          <a:ln>
            <a:noFill/>
          </a:ln>
        </p:spPr>
      </p:pic>
      <p:graphicFrame>
        <p:nvGraphicFramePr>
          <p:cNvPr id="11" name="对象 10"/>
          <p:cNvGraphicFramePr>
            <a:graphicFrameLocks noChangeAspect="1"/>
          </p:cNvGraphicFramePr>
          <p:nvPr>
            <p:extLst>
              <p:ext uri="{D42A27DB-BD31-4B8C-83A1-F6EECF244321}">
                <p14:modId xmlns:p14="http://schemas.microsoft.com/office/powerpoint/2010/main" val="1332108542"/>
              </p:ext>
            </p:extLst>
          </p:nvPr>
        </p:nvGraphicFramePr>
        <p:xfrm>
          <a:off x="504825" y="4013845"/>
          <a:ext cx="6715125" cy="971550"/>
        </p:xfrm>
        <a:graphic>
          <a:graphicData uri="http://schemas.openxmlformats.org/presentationml/2006/ole">
            <mc:AlternateContent xmlns:mc="http://schemas.openxmlformats.org/markup-compatibility/2006">
              <mc:Choice xmlns:v="urn:schemas-microsoft-com:vml" Requires="v">
                <p:oleObj spid="_x0000_s61615" name="文档" r:id="rId10" imgW="6722521" imgH="980974" progId="Word.Document.12">
                  <p:embed/>
                </p:oleObj>
              </mc:Choice>
              <mc:Fallback>
                <p:oleObj name="文档" r:id="rId10" imgW="6722521" imgH="980974" progId="Word.Document.12">
                  <p:embed/>
                  <p:pic>
                    <p:nvPicPr>
                      <p:cNvPr id="0" name=""/>
                      <p:cNvPicPr>
                        <a:picLocks noChangeAspect="1" noChangeArrowheads="1"/>
                      </p:cNvPicPr>
                      <p:nvPr/>
                    </p:nvPicPr>
                    <p:blipFill>
                      <a:blip r:embed="rId11"/>
                      <a:srcRect/>
                      <a:stretch>
                        <a:fillRect/>
                      </a:stretch>
                    </p:blipFill>
                    <p:spPr bwMode="auto">
                      <a:xfrm>
                        <a:off x="504825" y="4013845"/>
                        <a:ext cx="6715125"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矩形 13"/>
          <p:cNvSpPr/>
          <p:nvPr/>
        </p:nvSpPr>
        <p:spPr>
          <a:xfrm>
            <a:off x="382191" y="4869954"/>
            <a:ext cx="11412000" cy="133726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设</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BOB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由扇形</a:t>
            </a:r>
            <a:r>
              <a:rPr lang="zh-CN" altLang="zh-CN" sz="2800" kern="100" dirty="0" smtClean="0">
                <a:latin typeface="Times New Roman"/>
                <a:ea typeface="华文细黑"/>
                <a:cs typeface="Times New Roman"/>
              </a:rPr>
              <a:t>弧</a:t>
            </a:r>
            <a:r>
              <a:rPr lang="en-US" altLang="zh-CN" sz="2800" kern="100" dirty="0" smtClean="0">
                <a:latin typeface="Times New Roman"/>
                <a:ea typeface="华文细黑"/>
                <a:cs typeface="Times New Roman"/>
              </a:rPr>
              <a:t>      </a:t>
            </a:r>
            <a:r>
              <a:rPr lang="en-US" altLang="zh-CN" sz="2800" kern="100" dirty="0" smtClean="0">
                <a:latin typeface="宋体-方正超大字符集"/>
                <a:ea typeface="华文细黑"/>
                <a:cs typeface="宋体-方正超大字符集"/>
              </a:rPr>
              <a:t> </a:t>
            </a:r>
            <a:r>
              <a:rPr lang="zh-CN" altLang="zh-CN" sz="2800" kern="100" dirty="0">
                <a:latin typeface="Times New Roman"/>
                <a:ea typeface="华文细黑"/>
                <a:cs typeface="Times New Roman"/>
              </a:rPr>
              <a:t>的长与底面圆</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的周长相等，</a:t>
            </a:r>
            <a:endParaRPr lang="zh-CN" altLang="zh-CN" sz="105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075382063"/>
              </p:ext>
            </p:extLst>
          </p:nvPr>
        </p:nvGraphicFramePr>
        <p:xfrm>
          <a:off x="1947317" y="5673050"/>
          <a:ext cx="619125" cy="495300"/>
        </p:xfrm>
        <a:graphic>
          <a:graphicData uri="http://schemas.openxmlformats.org/presentationml/2006/ole">
            <mc:AlternateContent xmlns:mc="http://schemas.openxmlformats.org/markup-compatibility/2006">
              <mc:Choice xmlns:v="urn:schemas-microsoft-com:vml" Requires="v">
                <p:oleObj spid="_x0000_s61616" name="Equation" r:id="rId12" imgW="279279" imgH="215806" progId="Equation.DSMT4">
                  <p:embed/>
                </p:oleObj>
              </mc:Choice>
              <mc:Fallback>
                <p:oleObj name="Equation" r:id="rId12" imgW="279279" imgH="215806" progId="Equation.DSMT4">
                  <p:embed/>
                  <p:pic>
                    <p:nvPicPr>
                      <p:cNvPr id="0" name="Object 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947317" y="5673050"/>
                        <a:ext cx="619125"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765090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750"/>
                                        <p:tgtEl>
                                          <p:spTgt spid="8"/>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blinds(horizontal)">
                                      <p:cBhvr>
                                        <p:cTn id="14" dur="750"/>
                                        <p:tgtEl>
                                          <p:spTgt spid="9">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blinds(horizontal)">
                                      <p:cBhvr>
                                        <p:cTn id="18" dur="750"/>
                                        <p:tgtEl>
                                          <p:spTgt spid="9">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750"/>
                                        <p:tgtEl>
                                          <p:spTgt spid="9">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linds(horizontal)">
                                      <p:cBhvr>
                                        <p:cTn id="26" dur="750"/>
                                        <p:tgtEl>
                                          <p:spTgt spid="10"/>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750"/>
                                        <p:tgtEl>
                                          <p:spTgt spid="11"/>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4">
                                            <p:txEl>
                                              <p:pRg st="0" end="0"/>
                                            </p:txEl>
                                          </p:spTgt>
                                        </p:tgtEl>
                                        <p:attrNameLst>
                                          <p:attrName>style.visibility</p:attrName>
                                        </p:attrNameLst>
                                      </p:cBhvr>
                                      <p:to>
                                        <p:strVal val="visible"/>
                                      </p:to>
                                    </p:set>
                                    <p:animEffect transition="in" filter="blinds(horizontal)">
                                      <p:cBhvr>
                                        <p:cTn id="34" dur="750"/>
                                        <p:tgtEl>
                                          <p:spTgt spid="14">
                                            <p:txEl>
                                              <p:pRg st="0" end="0"/>
                                            </p:txEl>
                                          </p:spTgt>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14">
                                            <p:txEl>
                                              <p:pRg st="1" end="1"/>
                                            </p:txEl>
                                          </p:spTgt>
                                        </p:tgtEl>
                                        <p:attrNameLst>
                                          <p:attrName>style.visibility</p:attrName>
                                        </p:attrNameLst>
                                      </p:cBhvr>
                                      <p:to>
                                        <p:strVal val="visible"/>
                                      </p:to>
                                    </p:set>
                                    <p:animEffect transition="in" filter="blinds(horizontal)">
                                      <p:cBhvr>
                                        <p:cTn id="38" dur="750"/>
                                        <p:tgtEl>
                                          <p:spTgt spid="14">
                                            <p:txEl>
                                              <p:pRg st="1" end="1"/>
                                            </p:txEl>
                                          </p:spTgt>
                                        </p:tgtEl>
                                      </p:cBhvr>
                                    </p:animEffect>
                                  </p:childTnLst>
                                </p:cTn>
                              </p:par>
                              <p:par>
                                <p:cTn id="39" presetID="3" presetClass="entr" presetSubtype="1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blinds(horizontal)">
                                      <p:cBhvr>
                                        <p:cTn id="41"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p14="http://schemas.microsoft.com/office/powerpoint/2010/main" val="246417842"/>
              </p:ext>
            </p:extLst>
          </p:nvPr>
        </p:nvGraphicFramePr>
        <p:xfrm>
          <a:off x="504825" y="273309"/>
          <a:ext cx="6715125" cy="971550"/>
        </p:xfrm>
        <a:graphic>
          <a:graphicData uri="http://schemas.openxmlformats.org/presentationml/2006/ole">
            <mc:AlternateContent xmlns:mc="http://schemas.openxmlformats.org/markup-compatibility/2006">
              <mc:Choice xmlns:v="urn:schemas-microsoft-com:vml" Requires="v">
                <p:oleObj spid="_x0000_s63642" name="文档" r:id="rId4" imgW="6722521" imgH="980974" progId="Word.Document.12">
                  <p:embed/>
                </p:oleObj>
              </mc:Choice>
              <mc:Fallback>
                <p:oleObj name="文档" r:id="rId4" imgW="6722521" imgH="980974" progId="Word.Document.12">
                  <p:embed/>
                  <p:pic>
                    <p:nvPicPr>
                      <p:cNvPr id="0" name=""/>
                      <p:cNvPicPr>
                        <a:picLocks noChangeAspect="1" noChangeArrowheads="1"/>
                      </p:cNvPicPr>
                      <p:nvPr/>
                    </p:nvPicPr>
                    <p:blipFill>
                      <a:blip r:embed="rId5"/>
                      <a:srcRect/>
                      <a:stretch>
                        <a:fillRect/>
                      </a:stretch>
                    </p:blipFill>
                    <p:spPr bwMode="auto">
                      <a:xfrm>
                        <a:off x="504825" y="273309"/>
                        <a:ext cx="6715125"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4263809246"/>
              </p:ext>
            </p:extLst>
          </p:nvPr>
        </p:nvGraphicFramePr>
        <p:xfrm>
          <a:off x="504825" y="1269554"/>
          <a:ext cx="6715125" cy="971550"/>
        </p:xfrm>
        <a:graphic>
          <a:graphicData uri="http://schemas.openxmlformats.org/presentationml/2006/ole">
            <mc:AlternateContent xmlns:mc="http://schemas.openxmlformats.org/markup-compatibility/2006">
              <mc:Choice xmlns:v="urn:schemas-microsoft-com:vml" Requires="v">
                <p:oleObj spid="_x0000_s63643" name="文档" r:id="rId7" imgW="6722521" imgH="980974" progId="Word.Document.12">
                  <p:embed/>
                </p:oleObj>
              </mc:Choice>
              <mc:Fallback>
                <p:oleObj name="文档" r:id="rId7" imgW="6722521" imgH="980974" progId="Word.Document.12">
                  <p:embed/>
                  <p:pic>
                    <p:nvPicPr>
                      <p:cNvPr id="0" name=""/>
                      <p:cNvPicPr>
                        <a:picLocks noChangeAspect="1" noChangeArrowheads="1"/>
                      </p:cNvPicPr>
                      <p:nvPr/>
                    </p:nvPicPr>
                    <p:blipFill>
                      <a:blip r:embed="rId8"/>
                      <a:srcRect/>
                      <a:stretch>
                        <a:fillRect/>
                      </a:stretch>
                    </p:blipFill>
                    <p:spPr bwMode="auto">
                      <a:xfrm>
                        <a:off x="504825" y="1269554"/>
                        <a:ext cx="6715125"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矩形 13"/>
          <p:cNvSpPr/>
          <p:nvPr/>
        </p:nvSpPr>
        <p:spPr>
          <a:xfrm>
            <a:off x="382191" y="2154238"/>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a:t>
            </a:r>
            <a:r>
              <a:rPr lang="en-US" altLang="zh-CN" sz="2800" kern="100" dirty="0" err="1">
                <a:latin typeface="Times New Roman"/>
                <a:ea typeface="华文细黑"/>
                <a:cs typeface="Courier New"/>
              </a:rPr>
              <a:t>Rt</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OM</a:t>
            </a:r>
            <a:r>
              <a:rPr lang="zh-CN" altLang="zh-CN" sz="2800" kern="100" dirty="0">
                <a:latin typeface="Times New Roman"/>
                <a:ea typeface="华文细黑"/>
                <a:cs typeface="Times New Roman"/>
              </a:rPr>
              <a:t>中，</a:t>
            </a:r>
            <a:endParaRPr lang="zh-CN" altLang="zh-CN" sz="2800" kern="100" dirty="0">
              <a:effectLst/>
              <a:latin typeface="宋体"/>
              <a:cs typeface="Courier New"/>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3842105865"/>
              </p:ext>
            </p:extLst>
          </p:nvPr>
        </p:nvGraphicFramePr>
        <p:xfrm>
          <a:off x="504825" y="3180234"/>
          <a:ext cx="8134350" cy="638175"/>
        </p:xfrm>
        <a:graphic>
          <a:graphicData uri="http://schemas.openxmlformats.org/presentationml/2006/ole">
            <mc:AlternateContent xmlns:mc="http://schemas.openxmlformats.org/markup-compatibility/2006">
              <mc:Choice xmlns:v="urn:schemas-microsoft-com:vml" Requires="v">
                <p:oleObj spid="_x0000_s63644" name="文档" r:id="rId10" imgW="8141692" imgH="637903" progId="Word.Document.12">
                  <p:embed/>
                </p:oleObj>
              </mc:Choice>
              <mc:Fallback>
                <p:oleObj name="文档" r:id="rId10" imgW="8141692" imgH="637903" progId="Word.Document.12">
                  <p:embed/>
                  <p:pic>
                    <p:nvPicPr>
                      <p:cNvPr id="0" name=""/>
                      <p:cNvPicPr>
                        <a:picLocks noChangeAspect="1" noChangeArrowheads="1"/>
                      </p:cNvPicPr>
                      <p:nvPr/>
                    </p:nvPicPr>
                    <p:blipFill>
                      <a:blip r:embed="rId11"/>
                      <a:srcRect/>
                      <a:stretch>
                        <a:fillRect/>
                      </a:stretch>
                    </p:blipFill>
                    <p:spPr bwMode="auto">
                      <a:xfrm>
                        <a:off x="504825" y="3180234"/>
                        <a:ext cx="813435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矩形 15"/>
          <p:cNvSpPr/>
          <p:nvPr/>
        </p:nvSpPr>
        <p:spPr>
          <a:xfrm>
            <a:off x="382191" y="3871367"/>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即所求绳长的最小值为</a:t>
            </a:r>
            <a:r>
              <a:rPr lang="en-US" altLang="zh-CN" sz="2800" kern="100" dirty="0">
                <a:latin typeface="Times New Roman"/>
                <a:ea typeface="华文细黑"/>
                <a:cs typeface="Courier New"/>
              </a:rPr>
              <a:t>50 cm.</a:t>
            </a:r>
            <a:endParaRPr lang="zh-CN" altLang="zh-CN" sz="2800" kern="100" dirty="0">
              <a:effectLst/>
              <a:latin typeface="宋体"/>
              <a:cs typeface="Courier New"/>
            </a:endParaRPr>
          </a:p>
        </p:txBody>
      </p:sp>
    </p:spTree>
    <p:extLst>
      <p:ext uri="{BB962C8B-B14F-4D97-AF65-F5344CB8AC3E}">
        <p14:creationId xmlns:p14="http://schemas.microsoft.com/office/powerpoint/2010/main" val="22740465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750"/>
                                        <p:tgtEl>
                                          <p:spTgt spid="10"/>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750"/>
                                        <p:tgtEl>
                                          <p:spTgt spid="11"/>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blinds(horizontal)">
                                      <p:cBhvr>
                                        <p:cTn id="15" dur="750"/>
                                        <p:tgtEl>
                                          <p:spTgt spid="14">
                                            <p:txEl>
                                              <p:pRg st="0" end="0"/>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750"/>
                                        <p:tgtEl>
                                          <p:spTgt spid="15"/>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6">
                                            <p:txEl>
                                              <p:pRg st="0" end="0"/>
                                            </p:txEl>
                                          </p:spTgt>
                                        </p:tgtEl>
                                        <p:attrNameLst>
                                          <p:attrName>style.visibility</p:attrName>
                                        </p:attrNameLst>
                                      </p:cBhvr>
                                      <p:to>
                                        <p:strVal val="visible"/>
                                      </p:to>
                                    </p:set>
                                    <p:animEffect transition="in" filter="blinds(horizontal)">
                                      <p:cBhvr>
                                        <p:cTn id="23" dur="75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2191" y="151647"/>
            <a:ext cx="11412000" cy="456558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题型四　割补法和等积法在求体积中的应用</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体积的求解与计算是立体几何学习的重点，其方法灵活多样，割补法和等积法是常用的技巧方法</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将不规则的几何体通过分割或补形，将其转化为规则几何体的体积问题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割补法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三棱锥的任何一个面都可以作为它的底面，因此可以通过选择合适的底面，将其转化为底面积和高容易求的三棱锥的体积问题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等积法</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9207492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2191" y="151647"/>
            <a:ext cx="11412000" cy="227752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kern="100" dirty="0">
                <a:latin typeface="Times New Roman"/>
                <a:ea typeface="华文细黑"/>
                <a:cs typeface="Times New Roman"/>
              </a:rPr>
              <a:t>　</a:t>
            </a:r>
            <a:r>
              <a:rPr lang="zh-CN" altLang="zh-CN" sz="2800" kern="100" spc="-70" dirty="0">
                <a:latin typeface="Times New Roman"/>
                <a:ea typeface="华文细黑"/>
                <a:cs typeface="Times New Roman"/>
              </a:rPr>
              <a:t>如图所示，已知三棱柱</a:t>
            </a:r>
            <a:r>
              <a:rPr lang="en-US" altLang="zh-CN" sz="2800" i="1" kern="100" spc="-70" dirty="0">
                <a:latin typeface="Times New Roman"/>
                <a:ea typeface="华文细黑"/>
                <a:cs typeface="Courier New"/>
              </a:rPr>
              <a:t>ABC</a:t>
            </a:r>
            <a:r>
              <a:rPr lang="zh-CN" altLang="zh-CN" sz="2800" kern="100" spc="-70" dirty="0">
                <a:latin typeface="Times New Roman"/>
                <a:ea typeface="华文细黑"/>
                <a:cs typeface="Times New Roman"/>
              </a:rPr>
              <a:t>－</a:t>
            </a:r>
            <a:r>
              <a:rPr lang="en-US" altLang="zh-CN" sz="2800" i="1" kern="100" spc="-70" dirty="0" err="1">
                <a:latin typeface="Times New Roman"/>
                <a:ea typeface="华文细黑"/>
                <a:cs typeface="Courier New"/>
              </a:rPr>
              <a:t>A</a:t>
            </a:r>
            <a:r>
              <a:rPr lang="en-US" altLang="zh-CN" sz="2800" kern="100" spc="-70" dirty="0" err="1">
                <a:latin typeface="宋体"/>
                <a:ea typeface="华文细黑"/>
                <a:cs typeface="Times New Roman"/>
              </a:rPr>
              <a:t>′</a:t>
            </a:r>
            <a:r>
              <a:rPr lang="en-US" altLang="zh-CN" sz="2800" i="1" kern="100" spc="-70" dirty="0" err="1">
                <a:latin typeface="Times New Roman"/>
                <a:ea typeface="华文细黑"/>
                <a:cs typeface="Courier New"/>
              </a:rPr>
              <a:t>B</a:t>
            </a:r>
            <a:r>
              <a:rPr lang="en-US" altLang="zh-CN" sz="2800" kern="100" spc="-70" dirty="0" err="1">
                <a:latin typeface="宋体"/>
                <a:ea typeface="华文细黑"/>
                <a:cs typeface="Times New Roman"/>
              </a:rPr>
              <a:t>′</a:t>
            </a:r>
            <a:r>
              <a:rPr lang="en-US" altLang="zh-CN" sz="2800" i="1" kern="100" spc="-70" dirty="0" err="1">
                <a:latin typeface="Times New Roman"/>
                <a:ea typeface="华文细黑"/>
                <a:cs typeface="Courier New"/>
              </a:rPr>
              <a:t>C</a:t>
            </a:r>
            <a:r>
              <a:rPr lang="en-US" altLang="zh-CN" sz="2800" kern="100" spc="-70" dirty="0">
                <a:latin typeface="宋体"/>
                <a:ea typeface="华文细黑"/>
                <a:cs typeface="Times New Roman"/>
              </a:rPr>
              <a:t>′</a:t>
            </a:r>
            <a:r>
              <a:rPr lang="zh-CN" altLang="zh-CN" sz="2800" kern="100" spc="-70" dirty="0">
                <a:latin typeface="Times New Roman"/>
                <a:ea typeface="华文细黑"/>
                <a:cs typeface="Times New Roman"/>
              </a:rPr>
              <a:t>，侧面</a:t>
            </a:r>
            <a:r>
              <a:rPr lang="en-US" altLang="zh-CN" sz="2800" i="1" kern="100" spc="-70" dirty="0" err="1">
                <a:latin typeface="Times New Roman"/>
                <a:ea typeface="华文细黑"/>
                <a:cs typeface="Courier New"/>
              </a:rPr>
              <a:t>B</a:t>
            </a:r>
            <a:r>
              <a:rPr lang="en-US" altLang="zh-CN" sz="2800" kern="100" spc="-70" dirty="0" err="1">
                <a:latin typeface="宋体"/>
                <a:ea typeface="华文细黑"/>
                <a:cs typeface="Times New Roman"/>
              </a:rPr>
              <a:t>′</a:t>
            </a:r>
            <a:r>
              <a:rPr lang="en-US" altLang="zh-CN" sz="2800" i="1" kern="100" spc="-70" dirty="0" err="1">
                <a:latin typeface="Times New Roman"/>
                <a:ea typeface="华文细黑"/>
                <a:cs typeface="Courier New"/>
              </a:rPr>
              <a:t>BCC</a:t>
            </a:r>
            <a:r>
              <a:rPr lang="en-US" altLang="zh-CN" sz="2800" kern="100" spc="-70" dirty="0">
                <a:latin typeface="宋体"/>
                <a:ea typeface="华文细黑"/>
                <a:cs typeface="Times New Roman"/>
              </a:rPr>
              <a:t>′</a:t>
            </a:r>
            <a:r>
              <a:rPr lang="zh-CN" altLang="zh-CN" sz="2800" kern="100" spc="-70" dirty="0">
                <a:latin typeface="Times New Roman"/>
                <a:ea typeface="华文细黑"/>
                <a:cs typeface="Times New Roman"/>
              </a:rPr>
              <a:t>的面积</a:t>
            </a:r>
            <a:r>
              <a:rPr lang="zh-CN" altLang="zh-CN" sz="2800" kern="100" spc="-70" dirty="0" smtClean="0">
                <a:latin typeface="Times New Roman"/>
                <a:ea typeface="华文细黑"/>
                <a:cs typeface="Times New Roman"/>
              </a:rPr>
              <a:t>是</a:t>
            </a:r>
            <a:r>
              <a:rPr lang="en-US" altLang="zh-CN" sz="2800" i="1" kern="100" spc="-70" dirty="0" smtClean="0">
                <a:latin typeface="Times New Roman"/>
                <a:ea typeface="华文细黑"/>
                <a:cs typeface="Courier New"/>
              </a:rPr>
              <a:t>S</a:t>
            </a:r>
            <a:r>
              <a:rPr lang="zh-CN" altLang="zh-CN" sz="2800" kern="100" spc="-70" dirty="0">
                <a:latin typeface="Times New Roman"/>
                <a:ea typeface="华文细黑"/>
                <a:cs typeface="Times New Roman"/>
              </a:rPr>
              <a:t>，点</a:t>
            </a:r>
            <a:r>
              <a:rPr lang="en-US" altLang="zh-CN" sz="2800" i="1" kern="100" spc="-70" dirty="0">
                <a:latin typeface="Times New Roman"/>
                <a:ea typeface="华文细黑"/>
                <a:cs typeface="Courier New"/>
              </a:rPr>
              <a:t>A</a:t>
            </a:r>
            <a:r>
              <a:rPr lang="en-US" altLang="zh-CN" sz="2800" kern="100" spc="-70" dirty="0">
                <a:latin typeface="宋体"/>
                <a:ea typeface="华文细黑"/>
                <a:cs typeface="Times New Roman"/>
              </a:rPr>
              <a:t>′</a:t>
            </a:r>
            <a:r>
              <a:rPr lang="zh-CN" altLang="zh-CN" sz="2800" kern="100" spc="-70" dirty="0">
                <a:latin typeface="Times New Roman"/>
                <a:ea typeface="华文细黑"/>
                <a:cs typeface="Times New Roman"/>
              </a:rPr>
              <a:t>到侧面</a:t>
            </a:r>
            <a:r>
              <a:rPr lang="en-US" altLang="zh-CN" sz="2800" i="1" kern="100" spc="-70" dirty="0">
                <a:latin typeface="Times New Roman"/>
                <a:ea typeface="华文细黑"/>
                <a:cs typeface="Courier New"/>
              </a:rPr>
              <a:t>B</a:t>
            </a:r>
            <a:r>
              <a:rPr lang="en-US" altLang="zh-CN" sz="2800" kern="100" spc="-70" dirty="0">
                <a:latin typeface="宋体"/>
                <a:ea typeface="华文细黑"/>
                <a:cs typeface="Times New Roman"/>
              </a:rPr>
              <a:t>′</a:t>
            </a:r>
            <a:r>
              <a:rPr lang="en-US" altLang="zh-CN" sz="2800" i="1" kern="100" dirty="0">
                <a:latin typeface="Times New Roman"/>
                <a:ea typeface="华文细黑"/>
                <a:cs typeface="Courier New"/>
              </a:rPr>
              <a:t>BCC</a:t>
            </a:r>
            <a:r>
              <a:rPr lang="en-US" altLang="zh-CN" sz="2800" kern="100" spc="-70" dirty="0">
                <a:latin typeface="宋体"/>
                <a:ea typeface="华文细黑"/>
                <a:cs typeface="Times New Roman"/>
              </a:rPr>
              <a:t>′</a:t>
            </a:r>
            <a:r>
              <a:rPr lang="zh-CN" altLang="zh-CN" sz="2800" kern="100" spc="-70" dirty="0">
                <a:latin typeface="Times New Roman"/>
                <a:ea typeface="华文细黑"/>
                <a:cs typeface="Times New Roman"/>
              </a:rPr>
              <a:t>的</a:t>
            </a:r>
            <a:r>
              <a:rPr lang="zh-CN" altLang="zh-CN" sz="2800" kern="100" dirty="0">
                <a:latin typeface="Times New Roman"/>
                <a:ea typeface="华文细黑"/>
                <a:cs typeface="Times New Roman"/>
              </a:rPr>
              <a:t>距离是</a:t>
            </a:r>
            <a:r>
              <a:rPr lang="en-US" altLang="zh-CN" sz="2800" i="1" kern="100" dirty="0">
                <a:latin typeface="Times New Roman"/>
                <a:ea typeface="华文细黑"/>
                <a:cs typeface="Courier New"/>
              </a:rPr>
              <a:t>a</a:t>
            </a:r>
            <a:r>
              <a:rPr lang="zh-CN" altLang="zh-CN" sz="2800" kern="100" spc="-70" dirty="0">
                <a:latin typeface="Times New Roman"/>
                <a:ea typeface="华文细黑"/>
                <a:cs typeface="Times New Roman"/>
              </a:rPr>
              <a:t>，</a:t>
            </a:r>
            <a:r>
              <a:rPr lang="zh-CN" altLang="zh-CN" sz="2800" kern="100" spc="-70" dirty="0" smtClean="0">
                <a:latin typeface="Times New Roman"/>
                <a:ea typeface="华文细黑"/>
                <a:cs typeface="Times New Roman"/>
              </a:rPr>
              <a:t>求证：</a:t>
            </a:r>
            <a:r>
              <a:rPr lang="zh-CN" altLang="zh-CN" sz="2800" kern="100" dirty="0">
                <a:latin typeface="Times New Roman"/>
                <a:ea typeface="华文细黑"/>
                <a:cs typeface="Times New Roman"/>
              </a:rPr>
              <a:t>三棱柱</a:t>
            </a:r>
            <a:r>
              <a:rPr lang="en-US" altLang="zh-CN" sz="2800" i="1" kern="100" dirty="0">
                <a:latin typeface="Times New Roman"/>
                <a:ea typeface="华文细黑"/>
                <a:cs typeface="Courier New"/>
              </a:rPr>
              <a:t>ABC</a:t>
            </a:r>
            <a:r>
              <a:rPr lang="zh-CN" altLang="zh-CN" sz="2800" kern="100" spc="-70" dirty="0">
                <a:latin typeface="Times New Roman"/>
                <a:ea typeface="华文细黑"/>
                <a:cs typeface="Times New Roman"/>
              </a:rPr>
              <a:t>－</a:t>
            </a:r>
            <a:r>
              <a:rPr lang="en-US" altLang="zh-CN" sz="2800" i="1" kern="100" spc="-70" dirty="0" err="1">
                <a:latin typeface="Times New Roman"/>
                <a:ea typeface="华文细黑"/>
                <a:cs typeface="Courier New"/>
              </a:rPr>
              <a:t>A</a:t>
            </a:r>
            <a:r>
              <a:rPr lang="en-US" altLang="zh-CN" sz="2800" kern="100" spc="-70" dirty="0" err="1">
                <a:latin typeface="宋体"/>
                <a:ea typeface="华文细黑"/>
                <a:cs typeface="Times New Roman"/>
              </a:rPr>
              <a:t>′</a:t>
            </a:r>
            <a:r>
              <a:rPr lang="en-US" altLang="zh-CN" sz="2800" i="1" kern="100" spc="-70" dirty="0" err="1">
                <a:latin typeface="Times New Roman"/>
                <a:ea typeface="华文细黑"/>
                <a:cs typeface="Courier New"/>
              </a:rPr>
              <a:t>B</a:t>
            </a:r>
            <a:r>
              <a:rPr lang="en-US" altLang="zh-CN" sz="2800" kern="100" spc="-70" dirty="0" err="1">
                <a:latin typeface="宋体"/>
                <a:ea typeface="华文细黑"/>
                <a:cs typeface="Times New Roman"/>
              </a:rPr>
              <a:t>′</a:t>
            </a:r>
            <a:r>
              <a:rPr lang="en-US" altLang="zh-CN" sz="2800" i="1" kern="100" spc="-70" dirty="0" err="1">
                <a:latin typeface="Times New Roman"/>
                <a:ea typeface="华文细黑"/>
                <a:cs typeface="Courier New"/>
              </a:rPr>
              <a:t>C</a:t>
            </a:r>
            <a:r>
              <a:rPr lang="en-US" altLang="zh-CN" sz="2800" kern="100" spc="-70" dirty="0">
                <a:latin typeface="宋体"/>
                <a:ea typeface="华文细黑"/>
                <a:cs typeface="Times New Roman"/>
              </a:rPr>
              <a:t>′</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35000"/>
              </a:lnSpc>
              <a:spcAft>
                <a:spcPts val="0"/>
              </a:spcAft>
              <a:tabLst>
                <a:tab pos="2070735" algn="l"/>
              </a:tabLst>
            </a:pP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体积</a:t>
            </a:r>
            <a:r>
              <a:rPr lang="en-US" altLang="zh-CN" sz="2800" i="1" kern="100" dirty="0">
                <a:latin typeface="Times New Roman"/>
                <a:ea typeface="华文细黑"/>
                <a:cs typeface="Courier New"/>
              </a:rPr>
              <a:t>V</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i="1" kern="100" dirty="0" smtClean="0">
                <a:latin typeface="Times New Roman"/>
                <a:ea typeface="华文细黑"/>
                <a:cs typeface="Courier New"/>
              </a:rPr>
              <a:t>Sa</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690640718"/>
              </p:ext>
            </p:extLst>
          </p:nvPr>
        </p:nvGraphicFramePr>
        <p:xfrm>
          <a:off x="1784251" y="1513756"/>
          <a:ext cx="447675" cy="1085850"/>
        </p:xfrm>
        <a:graphic>
          <a:graphicData uri="http://schemas.openxmlformats.org/presentationml/2006/ole">
            <mc:AlternateContent xmlns:mc="http://schemas.openxmlformats.org/markup-compatibility/2006">
              <mc:Choice xmlns:v="urn:schemas-microsoft-com:vml" Requires="v">
                <p:oleObj spid="_x0000_s64560" name="文档" r:id="rId5" imgW="449674" imgH="1074999" progId="Word.Document.12">
                  <p:embed/>
                </p:oleObj>
              </mc:Choice>
              <mc:Fallback>
                <p:oleObj name="文档" r:id="rId5" imgW="449674" imgH="1074999" progId="Word.Document.12">
                  <p:embed/>
                  <p:pic>
                    <p:nvPicPr>
                      <p:cNvPr id="0" name=""/>
                      <p:cNvPicPr>
                        <a:picLocks noChangeAspect="1" noChangeArrowheads="1"/>
                      </p:cNvPicPr>
                      <p:nvPr/>
                    </p:nvPicPr>
                    <p:blipFill>
                      <a:blip r:embed="rId6"/>
                      <a:srcRect/>
                      <a:stretch>
                        <a:fillRect/>
                      </a:stretch>
                    </p:blipFill>
                    <p:spPr bwMode="auto">
                      <a:xfrm>
                        <a:off x="1784251" y="1513756"/>
                        <a:ext cx="44767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9" name="图片 8" descr="F:\2016赵瑊\同步\数学\创新 人A必修2\word\RJ1-194.TIF"/>
          <p:cNvPicPr/>
          <p:nvPr/>
        </p:nvPicPr>
        <p:blipFill>
          <a:blip r:embed="rId7" r:link="rId8" cstate="print">
            <a:extLst>
              <a:ext uri="{28A0092B-C50C-407E-A947-70E740481C1C}">
                <a14:useLocalDpi xmlns:a14="http://schemas.microsoft.com/office/drawing/2010/main" val="0"/>
              </a:ext>
            </a:extLst>
          </a:blip>
          <a:srcRect/>
          <a:stretch>
            <a:fillRect/>
          </a:stretch>
        </p:blipFill>
        <p:spPr bwMode="auto">
          <a:xfrm>
            <a:off x="3783935" y="2133612"/>
            <a:ext cx="4608512" cy="3960478"/>
          </a:xfrm>
          <a:prstGeom prst="rect">
            <a:avLst/>
          </a:prstGeom>
          <a:noFill/>
          <a:ln>
            <a:noFill/>
          </a:ln>
        </p:spPr>
      </p:pic>
    </p:spTree>
    <p:extLst>
      <p:ext uri="{BB962C8B-B14F-4D97-AF65-F5344CB8AC3E}">
        <p14:creationId xmlns:p14="http://schemas.microsoft.com/office/powerpoint/2010/main" val="881643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382191" y="7631"/>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证明</a:t>
            </a:r>
            <a:r>
              <a:rPr lang="zh-CN" altLang="zh-CN" sz="2800" kern="100" dirty="0">
                <a:latin typeface="Times New Roman"/>
                <a:ea typeface="华文细黑"/>
                <a:cs typeface="Times New Roman"/>
              </a:rPr>
              <a:t>　方法一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分割法</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如图所示，连接</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zh-CN" altLang="zh-CN" sz="2800" kern="100" dirty="0">
                <a:latin typeface="Times New Roman"/>
                <a:ea typeface="华文细黑"/>
                <a:cs typeface="Times New Roman"/>
              </a:rPr>
              <a:t>，这样就把三棱柱分割成了两个棱锥</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122184192"/>
              </p:ext>
            </p:extLst>
          </p:nvPr>
        </p:nvGraphicFramePr>
        <p:xfrm>
          <a:off x="495300" y="1394520"/>
          <a:ext cx="8677275" cy="1676400"/>
        </p:xfrm>
        <a:graphic>
          <a:graphicData uri="http://schemas.openxmlformats.org/presentationml/2006/ole">
            <mc:AlternateContent xmlns:mc="http://schemas.openxmlformats.org/markup-compatibility/2006">
              <mc:Choice xmlns:v="urn:schemas-microsoft-com:vml" Requires="v">
                <p:oleObj spid="_x0000_s65630" name="文档" r:id="rId5" imgW="8589582" imgH="1663421" progId="Word.Document.12">
                  <p:embed/>
                </p:oleObj>
              </mc:Choice>
              <mc:Fallback>
                <p:oleObj name="文档" r:id="rId5" imgW="8589582" imgH="1663421" progId="Word.Document.12">
                  <p:embed/>
                  <p:pic>
                    <p:nvPicPr>
                      <p:cNvPr id="0" name=""/>
                      <p:cNvPicPr>
                        <a:picLocks noChangeAspect="1" noChangeArrowheads="1"/>
                      </p:cNvPicPr>
                      <p:nvPr/>
                    </p:nvPicPr>
                    <p:blipFill>
                      <a:blip r:embed="rId6"/>
                      <a:srcRect/>
                      <a:stretch>
                        <a:fillRect/>
                      </a:stretch>
                    </p:blipFill>
                    <p:spPr bwMode="auto">
                      <a:xfrm>
                        <a:off x="495300" y="1394520"/>
                        <a:ext cx="8677275"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083470157"/>
              </p:ext>
            </p:extLst>
          </p:nvPr>
        </p:nvGraphicFramePr>
        <p:xfrm>
          <a:off x="495300" y="3147095"/>
          <a:ext cx="11172825" cy="904875"/>
        </p:xfrm>
        <a:graphic>
          <a:graphicData uri="http://schemas.openxmlformats.org/presentationml/2006/ole">
            <mc:AlternateContent xmlns:mc="http://schemas.openxmlformats.org/markup-compatibility/2006">
              <mc:Choice xmlns:v="urn:schemas-microsoft-com:vml" Requires="v">
                <p:oleObj spid="_x0000_s65631" name="文档" r:id="rId8" imgW="11065595" imgH="896964" progId="Word.Document.12">
                  <p:embed/>
                </p:oleObj>
              </mc:Choice>
              <mc:Fallback>
                <p:oleObj name="文档" r:id="rId8" imgW="11065595" imgH="896964" progId="Word.Document.12">
                  <p:embed/>
                  <p:pic>
                    <p:nvPicPr>
                      <p:cNvPr id="0" name=""/>
                      <p:cNvPicPr>
                        <a:picLocks noChangeAspect="1" noChangeArrowheads="1"/>
                      </p:cNvPicPr>
                      <p:nvPr/>
                    </p:nvPicPr>
                    <p:blipFill>
                      <a:blip r:embed="rId9"/>
                      <a:srcRect/>
                      <a:stretch>
                        <a:fillRect/>
                      </a:stretch>
                    </p:blipFill>
                    <p:spPr bwMode="auto">
                      <a:xfrm>
                        <a:off x="495300" y="3147095"/>
                        <a:ext cx="1117282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9" name="图片 8" descr="RJ1-195"/>
          <p:cNvPicPr/>
          <p:nvPr/>
        </p:nvPicPr>
        <p:blipFill rotWithShape="1">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l="1357" t="10209" r="64839"/>
          <a:stretch/>
        </p:blipFill>
        <p:spPr bwMode="auto">
          <a:xfrm>
            <a:off x="9165291" y="1457003"/>
            <a:ext cx="2628900" cy="2311933"/>
          </a:xfrm>
          <a:prstGeom prst="rect">
            <a:avLst/>
          </a:prstGeom>
          <a:noFill/>
          <a:ln>
            <a:noFill/>
          </a:ln>
        </p:spPr>
      </p:pic>
      <p:sp>
        <p:nvSpPr>
          <p:cNvPr id="11" name="矩形 10"/>
          <p:cNvSpPr/>
          <p:nvPr/>
        </p:nvSpPr>
        <p:spPr>
          <a:xfrm>
            <a:off x="382191" y="3899942"/>
            <a:ext cx="7873255"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方法二　</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补全法</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如图所示，将三棱柱</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补成一个四棱柱</a:t>
            </a:r>
            <a:r>
              <a:rPr lang="en-US" altLang="zh-CN" sz="2800" i="1" kern="100" dirty="0" err="1">
                <a:latin typeface="Times New Roman"/>
                <a:ea typeface="华文细黑"/>
                <a:cs typeface="Courier New"/>
              </a:rPr>
              <a:t>ABD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DC</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其中</a:t>
            </a:r>
            <a:r>
              <a:rPr lang="en-US" altLang="zh-CN" sz="2800" i="1" kern="100" dirty="0" err="1">
                <a:latin typeface="Times New Roman"/>
                <a:ea typeface="华文细黑"/>
                <a:cs typeface="Courier New"/>
              </a:rPr>
              <a:t>AC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AB</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12" name="图片 11" descr="RJ1-195"/>
          <p:cNvPicPr/>
          <p:nvPr/>
        </p:nvPicPr>
        <p:blipFill rotWithShape="1">
          <a:blip r:embed="rId10" cstate="print">
            <a:extLst>
              <a:ext uri="{28A0092B-C50C-407E-A947-70E740481C1C}">
                <a14:useLocalDpi xmlns:a14="http://schemas.microsoft.com/office/drawing/2010/main" val="0"/>
              </a:ext>
            </a:extLst>
          </a:blip>
          <a:srcRect l="56399"/>
          <a:stretch/>
        </p:blipFill>
        <p:spPr bwMode="auto">
          <a:xfrm>
            <a:off x="8403416" y="3967758"/>
            <a:ext cx="3390775" cy="2574788"/>
          </a:xfrm>
          <a:prstGeom prst="rect">
            <a:avLst/>
          </a:prstGeom>
          <a:noFill/>
          <a:ln>
            <a:noFill/>
          </a:ln>
        </p:spPr>
      </p:pic>
    </p:spTree>
    <p:extLst>
      <p:ext uri="{BB962C8B-B14F-4D97-AF65-F5344CB8AC3E}">
        <p14:creationId xmlns:p14="http://schemas.microsoft.com/office/powerpoint/2010/main" val="20458283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750"/>
                                        <p:tgtEl>
                                          <p:spTgt spid="6">
                                            <p:txEl>
                                              <p:pRg st="1" end="1"/>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750"/>
                                        <p:tgtEl>
                                          <p:spTgt spid="9"/>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750"/>
                                        <p:tgtEl>
                                          <p:spTgt spid="2"/>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750"/>
                                        <p:tgtEl>
                                          <p:spTgt spid="7"/>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blinds(horizontal)">
                                      <p:cBhvr>
                                        <p:cTn id="26" dur="750"/>
                                        <p:tgtEl>
                                          <p:spTgt spid="11">
                                            <p:txEl>
                                              <p:pRg st="0" end="0"/>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1">
                                            <p:txEl>
                                              <p:pRg st="1" end="1"/>
                                            </p:txEl>
                                          </p:spTgt>
                                        </p:tgtEl>
                                        <p:attrNameLst>
                                          <p:attrName>style.visibility</p:attrName>
                                        </p:attrNameLst>
                                      </p:cBhvr>
                                      <p:to>
                                        <p:strVal val="visible"/>
                                      </p:to>
                                    </p:set>
                                    <p:animEffect transition="in" filter="blinds(horizontal)">
                                      <p:cBhvr>
                                        <p:cTn id="30" dur="750"/>
                                        <p:tgtEl>
                                          <p:spTgt spid="11">
                                            <p:txEl>
                                              <p:pRg st="1" end="1"/>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750"/>
                                        <p:tgtEl>
                                          <p:spTgt spid="12"/>
                                        </p:tgtEl>
                                      </p:cBhvr>
                                    </p:animEffect>
                                  </p:childTnLst>
                                </p:cTn>
                              </p:par>
                            </p:childTnLst>
                          </p:cTn>
                        </p:par>
                        <p:par>
                          <p:cTn id="34" fill="hold">
                            <p:stCondLst>
                              <p:cond delay="4500"/>
                            </p:stCondLst>
                            <p:childTnLst>
                              <p:par>
                                <p:cTn id="35" presetID="3" presetClass="entr" presetSubtype="10" fill="hold" nodeType="afterEffect">
                                  <p:stCondLst>
                                    <p:cond delay="0"/>
                                  </p:stCondLst>
                                  <p:childTnLst>
                                    <p:set>
                                      <p:cBhvr>
                                        <p:cTn id="36" dur="1" fill="hold">
                                          <p:stCondLst>
                                            <p:cond delay="0"/>
                                          </p:stCondLst>
                                        </p:cTn>
                                        <p:tgtEl>
                                          <p:spTgt spid="11">
                                            <p:txEl>
                                              <p:pRg st="2" end="2"/>
                                            </p:txEl>
                                          </p:spTgt>
                                        </p:tgtEl>
                                        <p:attrNameLst>
                                          <p:attrName>style.visibility</p:attrName>
                                        </p:attrNameLst>
                                      </p:cBhvr>
                                      <p:to>
                                        <p:strVal val="visible"/>
                                      </p:to>
                                    </p:set>
                                    <p:animEffect transition="in" filter="blinds(horizontal)">
                                      <p:cBhvr>
                                        <p:cTn id="37" dur="75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382191" y="151647"/>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即四边形</a:t>
            </a:r>
            <a:r>
              <a:rPr lang="en-US" altLang="zh-CN" sz="2800" i="1" kern="100" dirty="0" err="1">
                <a:latin typeface="Times New Roman"/>
                <a:ea typeface="华文细黑"/>
                <a:cs typeface="Courier New"/>
              </a:rPr>
              <a:t>ABD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zh-CN" altLang="zh-CN" sz="2800" kern="100" dirty="0">
                <a:latin typeface="Times New Roman"/>
                <a:ea typeface="华文细黑"/>
                <a:cs typeface="Times New Roman"/>
              </a:rPr>
              <a:t>为一个平行四边形</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显然三棱柱</a:t>
            </a:r>
            <a:r>
              <a:rPr lang="en-US" altLang="zh-CN" sz="2800" i="1" kern="100" dirty="0" err="1">
                <a:latin typeface="Times New Roman"/>
                <a:ea typeface="华文细黑"/>
                <a:cs typeface="Courier New"/>
              </a:rPr>
              <a:t>BD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DC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的体积与原三棱柱</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的体积相等</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以</a:t>
            </a:r>
            <a:r>
              <a:rPr lang="en-US" altLang="zh-CN" sz="2800" i="1" kern="100" dirty="0" err="1">
                <a:latin typeface="Times New Roman"/>
                <a:ea typeface="华文细黑"/>
                <a:cs typeface="Courier New"/>
              </a:rPr>
              <a:t>BCC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为底面，点</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到面</a:t>
            </a:r>
            <a:r>
              <a:rPr lang="en-US" altLang="zh-CN" sz="2800" i="1" kern="100" dirty="0" err="1">
                <a:latin typeface="Times New Roman"/>
                <a:ea typeface="华文细黑"/>
                <a:cs typeface="Courier New"/>
              </a:rPr>
              <a:t>BCC</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的距离为高，</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显然补形后的四棱柱的体积为</a:t>
            </a:r>
            <a:r>
              <a:rPr lang="en-US" altLang="zh-CN" sz="2800" i="1" kern="100" dirty="0">
                <a:latin typeface="Times New Roman"/>
                <a:ea typeface="华文细黑"/>
                <a:cs typeface="Courier New"/>
              </a:rPr>
              <a:t>Sa</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873562244"/>
              </p:ext>
            </p:extLst>
          </p:nvPr>
        </p:nvGraphicFramePr>
        <p:xfrm>
          <a:off x="495300" y="3561606"/>
          <a:ext cx="11172825" cy="876300"/>
        </p:xfrm>
        <a:graphic>
          <a:graphicData uri="http://schemas.openxmlformats.org/presentationml/2006/ole">
            <mc:AlternateContent xmlns:mc="http://schemas.openxmlformats.org/markup-compatibility/2006">
              <mc:Choice xmlns:v="urn:schemas-microsoft-com:vml" Requires="v">
                <p:oleObj spid="_x0000_s67637" name="文档" r:id="rId4" imgW="11065595" imgH="868483" progId="Word.Document.12">
                  <p:embed/>
                </p:oleObj>
              </mc:Choice>
              <mc:Fallback>
                <p:oleObj name="文档" r:id="rId4" imgW="11065595" imgH="868483" progId="Word.Document.12">
                  <p:embed/>
                  <p:pic>
                    <p:nvPicPr>
                      <p:cNvPr id="0" name=""/>
                      <p:cNvPicPr>
                        <a:picLocks noChangeAspect="1" noChangeArrowheads="1"/>
                      </p:cNvPicPr>
                      <p:nvPr/>
                    </p:nvPicPr>
                    <p:blipFill>
                      <a:blip r:embed="rId5"/>
                      <a:srcRect/>
                      <a:stretch>
                        <a:fillRect/>
                      </a:stretch>
                    </p:blipFill>
                    <p:spPr bwMode="auto">
                      <a:xfrm>
                        <a:off x="495300" y="3561606"/>
                        <a:ext cx="11172825"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086539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750"/>
                                        <p:tgtEl>
                                          <p:spTgt spid="6">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750"/>
                                        <p:tgtEl>
                                          <p:spTgt spid="6">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blinds(horizontal)">
                                      <p:cBhvr>
                                        <p:cTn id="19" dur="750"/>
                                        <p:tgtEl>
                                          <p:spTgt spid="6">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3" action="ppaction://hlinksldjump"/>
          </p:cNvPr>
          <p:cNvSpPr/>
          <p:nvPr/>
        </p:nvSpPr>
        <p:spPr>
          <a:xfrm>
            <a:off x="1106484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pSp>
        <p:nvGrpSpPr>
          <p:cNvPr id="15" name="组合 14"/>
          <p:cNvGrpSpPr/>
          <p:nvPr/>
        </p:nvGrpSpPr>
        <p:grpSpPr>
          <a:xfrm>
            <a:off x="382191" y="151647"/>
            <a:ext cx="11412000" cy="1415748"/>
            <a:chOff x="382191" y="151647"/>
            <a:chExt cx="11412000" cy="1415748"/>
          </a:xfrm>
        </p:grpSpPr>
        <p:sp>
          <p:nvSpPr>
            <p:cNvPr id="8" name="矩形 7"/>
            <p:cNvSpPr/>
            <p:nvPr/>
          </p:nvSpPr>
          <p:spPr>
            <a:xfrm>
              <a:off x="382191" y="151647"/>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4</a:t>
              </a:r>
              <a:r>
                <a:rPr lang="zh-CN" altLang="zh-CN" sz="2800" kern="100" dirty="0">
                  <a:latin typeface="Times New Roman"/>
                  <a:ea typeface="华文细黑"/>
                  <a:cs typeface="Times New Roman"/>
                </a:rPr>
                <a:t>　</a:t>
              </a:r>
              <a:r>
                <a:rPr lang="zh-CN" altLang="zh-CN" sz="2800" kern="100" spc="-70" dirty="0">
                  <a:latin typeface="Times New Roman"/>
                  <a:ea typeface="华文细黑"/>
                  <a:cs typeface="Times New Roman"/>
                </a:rPr>
                <a:t>如图所示，在棱台</a:t>
              </a:r>
              <a:r>
                <a:rPr lang="en-US" altLang="zh-CN" sz="2800" i="1" kern="100" spc="-70" dirty="0" err="1">
                  <a:latin typeface="Times New Roman"/>
                  <a:ea typeface="华文细黑"/>
                  <a:cs typeface="Courier New"/>
                </a:rPr>
                <a:t>A</a:t>
              </a:r>
              <a:r>
                <a:rPr lang="en-US" altLang="zh-CN" sz="2800" kern="100" spc="-70" baseline="-25000" dirty="0" err="1">
                  <a:latin typeface="Times New Roman"/>
                  <a:ea typeface="华文细黑"/>
                  <a:cs typeface="Courier New"/>
                </a:rPr>
                <a:t>1</a:t>
              </a:r>
              <a:r>
                <a:rPr lang="en-US" altLang="zh-CN" sz="2800" i="1" kern="100" spc="-70" dirty="0" err="1">
                  <a:latin typeface="Times New Roman"/>
                  <a:ea typeface="华文细黑"/>
                  <a:cs typeface="Courier New"/>
                </a:rPr>
                <a:t>B</a:t>
              </a:r>
              <a:r>
                <a:rPr lang="en-US" altLang="zh-CN" sz="2800" kern="100" spc="-70" baseline="-25000" dirty="0" err="1">
                  <a:latin typeface="Times New Roman"/>
                  <a:ea typeface="华文细黑"/>
                  <a:cs typeface="Courier New"/>
                </a:rPr>
                <a:t>1</a:t>
              </a:r>
              <a:r>
                <a:rPr lang="en-US" altLang="zh-CN" sz="2800" i="1" kern="100" spc="-70" dirty="0" err="1">
                  <a:latin typeface="Times New Roman"/>
                  <a:ea typeface="华文细黑"/>
                  <a:cs typeface="Courier New"/>
                </a:rPr>
                <a:t>C</a:t>
              </a:r>
              <a:r>
                <a:rPr lang="en-US" altLang="zh-CN" sz="2800" kern="100" spc="-70" baseline="-25000" dirty="0" err="1">
                  <a:latin typeface="Times New Roman"/>
                  <a:ea typeface="华文细黑"/>
                  <a:cs typeface="Courier New"/>
                </a:rPr>
                <a:t>1</a:t>
              </a:r>
              <a:r>
                <a:rPr lang="zh-CN" altLang="zh-CN" sz="2800" kern="100" spc="-70" dirty="0">
                  <a:latin typeface="Times New Roman"/>
                  <a:ea typeface="华文细黑"/>
                  <a:cs typeface="Times New Roman"/>
                </a:rPr>
                <a:t>－</a:t>
              </a:r>
              <a:r>
                <a:rPr lang="en-US" altLang="zh-CN" sz="2800" i="1" kern="100" spc="-70" dirty="0">
                  <a:latin typeface="Times New Roman"/>
                  <a:ea typeface="华文细黑"/>
                  <a:cs typeface="Courier New"/>
                </a:rPr>
                <a:t>ABC</a:t>
              </a:r>
              <a:r>
                <a:rPr lang="zh-CN" altLang="zh-CN" sz="2800" kern="100" spc="-70" dirty="0">
                  <a:latin typeface="Times New Roman"/>
                  <a:ea typeface="华文细黑"/>
                  <a:cs typeface="Times New Roman"/>
                </a:rPr>
                <a:t>中，</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4 </a:t>
              </a:r>
              <a:r>
                <a:rPr lang="en-US" altLang="zh-CN" sz="2800" kern="100" dirty="0" err="1">
                  <a:latin typeface="Times New Roman"/>
                  <a:ea typeface="华文细黑"/>
                  <a:cs typeface="Courier New"/>
                </a:rPr>
                <a:t>cm</a:t>
              </a:r>
              <a:r>
                <a:rPr lang="en-US" altLang="zh-CN" sz="2800" kern="100" baseline="30000" dirty="0" err="1">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16 </a:t>
              </a:r>
              <a:r>
                <a:rPr lang="en-US" altLang="zh-CN" sz="2800" kern="100" dirty="0" err="1">
                  <a:latin typeface="Times New Roman"/>
                  <a:ea typeface="华文细黑"/>
                  <a:cs typeface="Courier New"/>
                </a:rPr>
                <a:t>cm</a:t>
              </a:r>
              <a:r>
                <a:rPr lang="en-US" altLang="zh-CN" sz="2800" kern="100" baseline="30000" dirty="0" err="1">
                  <a:latin typeface="Times New Roman"/>
                  <a:ea typeface="华文细黑"/>
                  <a:cs typeface="Courier New"/>
                </a:rPr>
                <a:t>3</a:t>
              </a:r>
              <a:r>
                <a:rPr lang="zh-CN" altLang="zh-CN" sz="2800" kern="100" dirty="0">
                  <a:latin typeface="Times New Roman"/>
                  <a:ea typeface="华文细黑"/>
                  <a:cs typeface="Times New Roman"/>
                </a:rPr>
                <a:t>，求此棱台的体积</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922264980"/>
                </p:ext>
              </p:extLst>
            </p:nvPr>
          </p:nvGraphicFramePr>
          <p:xfrm>
            <a:off x="7832923" y="294581"/>
            <a:ext cx="1114425" cy="542925"/>
          </p:xfrm>
          <a:graphic>
            <a:graphicData uri="http://schemas.openxmlformats.org/presentationml/2006/ole">
              <mc:AlternateContent xmlns:mc="http://schemas.openxmlformats.org/markup-compatibility/2006">
                <mc:Choice xmlns:v="urn:schemas-microsoft-com:vml" Requires="v">
                  <p:oleObj spid="_x0000_s68661" name="Equation" r:id="rId4" imgW="482391" imgH="241195" progId="Equation.DSMT4">
                    <p:embed/>
                  </p:oleObj>
                </mc:Choice>
                <mc:Fallback>
                  <p:oleObj name="Equation" r:id="rId4" imgW="482391" imgH="241195" progId="Equation.DSMT4">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32923" y="294581"/>
                          <a:ext cx="1114425" cy="542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4197882902"/>
                </p:ext>
              </p:extLst>
            </p:nvPr>
          </p:nvGraphicFramePr>
          <p:xfrm>
            <a:off x="10342140" y="297621"/>
            <a:ext cx="1009650" cy="542925"/>
          </p:xfrm>
          <a:graphic>
            <a:graphicData uri="http://schemas.openxmlformats.org/presentationml/2006/ole">
              <mc:AlternateContent xmlns:mc="http://schemas.openxmlformats.org/markup-compatibility/2006">
                <mc:Choice xmlns:v="urn:schemas-microsoft-com:vml" Requires="v">
                  <p:oleObj spid="_x0000_s68662" name="Equation" r:id="rId6" imgW="444307" imgH="241195" progId="Equation.DSMT4">
                    <p:embed/>
                  </p:oleObj>
                </mc:Choice>
                <mc:Fallback>
                  <p:oleObj name="Equation" r:id="rId6" imgW="444307" imgH="241195" progId="Equation.DSMT4">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42140" y="297621"/>
                          <a:ext cx="1009650" cy="542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pic>
        <p:nvPicPr>
          <p:cNvPr id="14" name="图片 13" descr="RJ1-196"/>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11927" y="1548706"/>
            <a:ext cx="4752528" cy="4655492"/>
          </a:xfrm>
          <a:prstGeom prst="rect">
            <a:avLst/>
          </a:prstGeom>
          <a:noFill/>
          <a:ln>
            <a:noFill/>
          </a:ln>
        </p:spPr>
      </p:pic>
    </p:spTree>
    <p:extLst>
      <p:ext uri="{BB962C8B-B14F-4D97-AF65-F5344CB8AC3E}">
        <p14:creationId xmlns:p14="http://schemas.microsoft.com/office/powerpoint/2010/main" val="14791685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1" name="对象 10"/>
          <p:cNvGraphicFramePr>
            <a:graphicFrameLocks noChangeAspect="1"/>
          </p:cNvGraphicFramePr>
          <p:nvPr>
            <p:extLst>
              <p:ext uri="{D42A27DB-BD31-4B8C-83A1-F6EECF244321}">
                <p14:modId xmlns:p14="http://schemas.microsoft.com/office/powerpoint/2010/main" val="3995033050"/>
              </p:ext>
            </p:extLst>
          </p:nvPr>
        </p:nvGraphicFramePr>
        <p:xfrm>
          <a:off x="494473" y="4929758"/>
          <a:ext cx="11182350" cy="866775"/>
        </p:xfrm>
        <a:graphic>
          <a:graphicData uri="http://schemas.openxmlformats.org/presentationml/2006/ole">
            <mc:AlternateContent xmlns:mc="http://schemas.openxmlformats.org/markup-compatibility/2006">
              <mc:Choice xmlns:v="urn:schemas-microsoft-com:vml" Requires="v">
                <p:oleObj spid="_x0000_s70688" name="文档" r:id="rId4" imgW="11073151" imgH="863076" progId="Word.Document.12">
                  <p:embed/>
                </p:oleObj>
              </mc:Choice>
              <mc:Fallback>
                <p:oleObj name="文档" r:id="rId4" imgW="11073151" imgH="863076" progId="Word.Document.12">
                  <p:embed/>
                  <p:pic>
                    <p:nvPicPr>
                      <p:cNvPr id="0" name=""/>
                      <p:cNvPicPr>
                        <a:picLocks noChangeAspect="1" noChangeArrowheads="1"/>
                      </p:cNvPicPr>
                      <p:nvPr/>
                    </p:nvPicPr>
                    <p:blipFill>
                      <a:blip r:embed="rId5"/>
                      <a:srcRect/>
                      <a:stretch>
                        <a:fillRect/>
                      </a:stretch>
                    </p:blipFill>
                    <p:spPr bwMode="auto">
                      <a:xfrm>
                        <a:off x="494473" y="4929758"/>
                        <a:ext cx="1118235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4" name="组合 3"/>
          <p:cNvGrpSpPr/>
          <p:nvPr/>
        </p:nvGrpSpPr>
        <p:grpSpPr>
          <a:xfrm>
            <a:off x="381363" y="296863"/>
            <a:ext cx="11412000" cy="601599"/>
            <a:chOff x="381363" y="405458"/>
            <a:chExt cx="11412000" cy="601599"/>
          </a:xfrm>
        </p:grpSpPr>
        <p:sp>
          <p:nvSpPr>
            <p:cNvPr id="13" name="矩形 12"/>
            <p:cNvSpPr/>
            <p:nvPr/>
          </p:nvSpPr>
          <p:spPr>
            <a:xfrm>
              <a:off x="381363" y="405458"/>
              <a:ext cx="11412000" cy="553974"/>
            </a:xfrm>
            <a:prstGeom prst="rect">
              <a:avLst/>
            </a:prstGeom>
          </p:spPr>
          <p:txBody>
            <a:bodyPr wrap="square" lIns="121898" tIns="60948" rIns="121898" bIns="60948">
              <a:spAutoFit/>
            </a:bodyPr>
            <a:lstStyle/>
            <a:p>
              <a:pPr algn="just">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smtClean="0">
                  <a:latin typeface="Times New Roman"/>
                  <a:ea typeface="华文细黑"/>
                  <a:cs typeface="Times New Roman"/>
                </a:rPr>
                <a:t>设</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 </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S</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S</a:t>
              </a:r>
              <a:r>
                <a:rPr lang="en-US" altLang="zh-CN" sz="2800" kern="100" baseline="-25000" dirty="0" err="1">
                  <a:latin typeface="宋体"/>
                  <a:ea typeface="华文细黑"/>
                  <a:cs typeface="Times New Roman"/>
                </a:rPr>
                <a:t>△</a:t>
              </a:r>
              <a:r>
                <a:rPr lang="en-US" altLang="zh-CN" sz="2800" i="1" kern="100" baseline="-25000" dirty="0" err="1">
                  <a:latin typeface="Times New Roman"/>
                  <a:ea typeface="华文细黑"/>
                  <a:cs typeface="Courier New"/>
                </a:rPr>
                <a:t>ABC</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S</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，棱台的高为</a:t>
              </a:r>
              <a:r>
                <a:rPr lang="en-US" altLang="zh-CN" sz="2800" i="1" kern="100" dirty="0">
                  <a:latin typeface="Times New Roman"/>
                  <a:ea typeface="华文细黑"/>
                  <a:cs typeface="Courier New"/>
                </a:rPr>
                <a:t>h</a:t>
              </a:r>
              <a:r>
                <a:rPr lang="en-US" altLang="zh-CN" sz="2800" kern="100" dirty="0">
                  <a:latin typeface="Times New Roman"/>
                  <a:ea typeface="华文细黑"/>
                  <a:cs typeface="Courier New"/>
                </a:rPr>
                <a:t>.</a:t>
              </a:r>
              <a:endParaRPr lang="zh-CN" altLang="zh-CN" sz="100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800594949"/>
                </p:ext>
              </p:extLst>
            </p:nvPr>
          </p:nvGraphicFramePr>
          <p:xfrm>
            <a:off x="1595264" y="454607"/>
            <a:ext cx="962025" cy="552450"/>
          </p:xfrm>
          <a:graphic>
            <a:graphicData uri="http://schemas.openxmlformats.org/presentationml/2006/ole">
              <mc:AlternateContent xmlns:mc="http://schemas.openxmlformats.org/markup-compatibility/2006">
                <mc:Choice xmlns:v="urn:schemas-microsoft-com:vml" Requires="v">
                  <p:oleObj spid="_x0000_s70689" name="Equation" r:id="rId6" imgW="418918" imgH="241195" progId="Equation.DSMT4">
                    <p:embed/>
                  </p:oleObj>
                </mc:Choice>
                <mc:Fallback>
                  <p:oleObj name="Equation" r:id="rId6" imgW="418918" imgH="241195" progId="Equation.DSMT4">
                    <p:embed/>
                    <p:pic>
                      <p:nvPicPr>
                        <p:cNvPr id="0" name="Object 96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95264" y="454607"/>
                          <a:ext cx="962025" cy="552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8" name="组合 7"/>
          <p:cNvGrpSpPr/>
          <p:nvPr/>
        </p:nvGrpSpPr>
        <p:grpSpPr>
          <a:xfrm>
            <a:off x="494473" y="1120180"/>
            <a:ext cx="11182350" cy="866775"/>
            <a:chOff x="494473" y="981522"/>
            <a:chExt cx="11182350" cy="866775"/>
          </a:xfrm>
        </p:grpSpPr>
        <p:graphicFrame>
          <p:nvGraphicFramePr>
            <p:cNvPr id="9" name="对象 8"/>
            <p:cNvGraphicFramePr>
              <a:graphicFrameLocks noChangeAspect="1"/>
            </p:cNvGraphicFramePr>
            <p:nvPr>
              <p:extLst>
                <p:ext uri="{D42A27DB-BD31-4B8C-83A1-F6EECF244321}">
                  <p14:modId xmlns:p14="http://schemas.microsoft.com/office/powerpoint/2010/main" val="3103630663"/>
                </p:ext>
              </p:extLst>
            </p:nvPr>
          </p:nvGraphicFramePr>
          <p:xfrm>
            <a:off x="494473" y="981522"/>
            <a:ext cx="11182350" cy="866775"/>
          </p:xfrm>
          <a:graphic>
            <a:graphicData uri="http://schemas.openxmlformats.org/presentationml/2006/ole">
              <mc:AlternateContent xmlns:mc="http://schemas.openxmlformats.org/markup-compatibility/2006">
                <mc:Choice xmlns:v="urn:schemas-microsoft-com:vml" Requires="v">
                  <p:oleObj spid="_x0000_s70690" name="文档" r:id="rId9" imgW="11073151" imgH="860191" progId="Word.Document.12">
                    <p:embed/>
                  </p:oleObj>
                </mc:Choice>
                <mc:Fallback>
                  <p:oleObj name="文档" r:id="rId9" imgW="11073151" imgH="860191" progId="Word.Document.12">
                    <p:embed/>
                    <p:pic>
                      <p:nvPicPr>
                        <p:cNvPr id="0" name=""/>
                        <p:cNvPicPr>
                          <a:picLocks noChangeAspect="1" noChangeArrowheads="1"/>
                        </p:cNvPicPr>
                        <p:nvPr/>
                      </p:nvPicPr>
                      <p:blipFill>
                        <a:blip r:embed="rId10"/>
                        <a:srcRect/>
                        <a:stretch>
                          <a:fillRect/>
                        </a:stretch>
                      </p:blipFill>
                      <p:spPr bwMode="auto">
                        <a:xfrm>
                          <a:off x="494473" y="981522"/>
                          <a:ext cx="1118235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940368767"/>
                </p:ext>
              </p:extLst>
            </p:nvPr>
          </p:nvGraphicFramePr>
          <p:xfrm>
            <a:off x="1270670" y="1182688"/>
            <a:ext cx="1114425" cy="542925"/>
          </p:xfrm>
          <a:graphic>
            <a:graphicData uri="http://schemas.openxmlformats.org/presentationml/2006/ole">
              <mc:AlternateContent xmlns:mc="http://schemas.openxmlformats.org/markup-compatibility/2006">
                <mc:Choice xmlns:v="urn:schemas-microsoft-com:vml" Requires="v">
                  <p:oleObj spid="_x0000_s70691" name="Equation" r:id="rId11" imgW="482391" imgH="241195" progId="Equation.DSMT4">
                    <p:embed/>
                  </p:oleObj>
                </mc:Choice>
                <mc:Fallback>
                  <p:oleObj name="Equation" r:id="rId11" imgW="482391" imgH="241195" progId="Equation.DSMT4">
                    <p:embed/>
                    <p:pic>
                      <p:nvPicPr>
                        <p:cNvPr id="0" name="Object 98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70670" y="1182688"/>
                          <a:ext cx="1114425" cy="542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7" name="矩形 16"/>
          <p:cNvSpPr/>
          <p:nvPr/>
        </p:nvSpPr>
        <p:spPr>
          <a:xfrm>
            <a:off x="382191" y="2121446"/>
            <a:ext cx="11412000" cy="553974"/>
          </a:xfrm>
          <a:prstGeom prst="rect">
            <a:avLst/>
          </a:prstGeom>
        </p:spPr>
        <p:txBody>
          <a:bodyPr wrap="square" lIns="121898" tIns="60948" rIns="121898" bIns="60948">
            <a:spAutoFit/>
          </a:bodyPr>
          <a:lstStyle/>
          <a:p>
            <a:pPr algn="just">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S</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h</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endParaRPr lang="zh-CN" altLang="zh-CN" sz="1050" kern="100" dirty="0">
              <a:effectLst/>
              <a:latin typeface="宋体"/>
              <a:cs typeface="Courier New"/>
            </a:endParaRPr>
          </a:p>
        </p:txBody>
      </p:sp>
      <p:grpSp>
        <p:nvGrpSpPr>
          <p:cNvPr id="20" name="组合 19"/>
          <p:cNvGrpSpPr/>
          <p:nvPr/>
        </p:nvGrpSpPr>
        <p:grpSpPr>
          <a:xfrm>
            <a:off x="496188" y="2923059"/>
            <a:ext cx="11182350" cy="866775"/>
            <a:chOff x="496188" y="2784401"/>
            <a:chExt cx="11182350" cy="866775"/>
          </a:xfrm>
        </p:grpSpPr>
        <p:graphicFrame>
          <p:nvGraphicFramePr>
            <p:cNvPr id="10" name="对象 9"/>
            <p:cNvGraphicFramePr>
              <a:graphicFrameLocks noChangeAspect="1"/>
            </p:cNvGraphicFramePr>
            <p:nvPr>
              <p:extLst>
                <p:ext uri="{D42A27DB-BD31-4B8C-83A1-F6EECF244321}">
                  <p14:modId xmlns:p14="http://schemas.microsoft.com/office/powerpoint/2010/main" val="3297452515"/>
                </p:ext>
              </p:extLst>
            </p:nvPr>
          </p:nvGraphicFramePr>
          <p:xfrm>
            <a:off x="496188" y="2784401"/>
            <a:ext cx="11182350" cy="866775"/>
          </p:xfrm>
          <a:graphic>
            <a:graphicData uri="http://schemas.openxmlformats.org/presentationml/2006/ole">
              <mc:AlternateContent xmlns:mc="http://schemas.openxmlformats.org/markup-compatibility/2006">
                <mc:Choice xmlns:v="urn:schemas-microsoft-com:vml" Requires="v">
                  <p:oleObj spid="_x0000_s70692" name="文档" r:id="rId14" imgW="11073151" imgH="861634" progId="Word.Document.12">
                    <p:embed/>
                  </p:oleObj>
                </mc:Choice>
                <mc:Fallback>
                  <p:oleObj name="文档" r:id="rId14" imgW="11073151" imgH="861634" progId="Word.Document.12">
                    <p:embed/>
                    <p:pic>
                      <p:nvPicPr>
                        <p:cNvPr id="0" name=""/>
                        <p:cNvPicPr>
                          <a:picLocks noChangeAspect="1" noChangeArrowheads="1"/>
                        </p:cNvPicPr>
                        <p:nvPr/>
                      </p:nvPicPr>
                      <p:blipFill>
                        <a:blip r:embed="rId15"/>
                        <a:srcRect/>
                        <a:stretch>
                          <a:fillRect/>
                        </a:stretch>
                      </p:blipFill>
                      <p:spPr bwMode="auto">
                        <a:xfrm>
                          <a:off x="496188" y="2784401"/>
                          <a:ext cx="1118235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1722952297"/>
                </p:ext>
              </p:extLst>
            </p:nvPr>
          </p:nvGraphicFramePr>
          <p:xfrm>
            <a:off x="1602135" y="2958877"/>
            <a:ext cx="1009650" cy="542925"/>
          </p:xfrm>
          <a:graphic>
            <a:graphicData uri="http://schemas.openxmlformats.org/presentationml/2006/ole">
              <mc:AlternateContent xmlns:mc="http://schemas.openxmlformats.org/markup-compatibility/2006">
                <mc:Choice xmlns:v="urn:schemas-microsoft-com:vml" Requires="v">
                  <p:oleObj spid="_x0000_s70693" name="Equation" r:id="rId16" imgW="444307" imgH="241195" progId="Equation.DSMT4">
                    <p:embed/>
                  </p:oleObj>
                </mc:Choice>
                <mc:Fallback>
                  <p:oleObj name="Equation" r:id="rId16" imgW="444307" imgH="241195" progId="Equation.DSMT4">
                    <p:embed/>
                    <p:pic>
                      <p:nvPicPr>
                        <p:cNvPr id="0" name="Object 98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602135" y="2958877"/>
                          <a:ext cx="1009650" cy="542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1" name="矩形 20"/>
          <p:cNvSpPr/>
          <p:nvPr/>
        </p:nvSpPr>
        <p:spPr>
          <a:xfrm>
            <a:off x="382191" y="3993654"/>
            <a:ext cx="11412000" cy="553974"/>
          </a:xfrm>
          <a:prstGeom prst="rect">
            <a:avLst/>
          </a:prstGeom>
        </p:spPr>
        <p:txBody>
          <a:bodyPr wrap="square" lIns="121898" tIns="60948" rIns="121898" bIns="60948">
            <a:spAutoFit/>
          </a:bodyPr>
          <a:lstStyle/>
          <a:p>
            <a:pPr algn="just">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err="1">
                <a:latin typeface="Times New Roman"/>
                <a:ea typeface="华文细黑"/>
                <a:cs typeface="Courier New"/>
              </a:rPr>
              <a:t>S</a:t>
            </a:r>
            <a:r>
              <a:rPr lang="en-US" altLang="zh-CN" sz="2800" kern="100" baseline="-25000" dirty="0" err="1">
                <a:latin typeface="Times New Roman"/>
                <a:ea typeface="华文细黑"/>
                <a:cs typeface="Courier New"/>
              </a:rPr>
              <a:t>2</a:t>
            </a:r>
            <a:r>
              <a:rPr lang="en-US" altLang="zh-CN" sz="2800" i="1" kern="100" dirty="0" err="1">
                <a:latin typeface="Times New Roman"/>
                <a:ea typeface="华文细黑"/>
                <a:cs typeface="Courier New"/>
              </a:rPr>
              <a:t>h</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48.</a:t>
            </a:r>
            <a:endParaRPr lang="zh-CN" altLang="zh-CN" sz="1050" kern="100" dirty="0">
              <a:effectLst/>
              <a:latin typeface="宋体"/>
              <a:cs typeface="Courier New"/>
            </a:endParaRPr>
          </a:p>
        </p:txBody>
      </p:sp>
      <p:sp>
        <p:nvSpPr>
          <p:cNvPr id="22" name="矩形 2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3" name="圆角矩形 22">
            <a:hlinkClick r:id="rId18" action="ppaction://hlinksldjump"/>
          </p:cNvPr>
          <p:cNvSpPr/>
          <p:nvPr/>
        </p:nvSpPr>
        <p:spPr>
          <a:xfrm>
            <a:off x="1106484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3198274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750"/>
                                        <p:tgtEl>
                                          <p:spTgt spid="8"/>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linds(horizontal)">
                                      <p:cBhvr>
                                        <p:cTn id="15" dur="750"/>
                                        <p:tgtEl>
                                          <p:spTgt spid="17"/>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linds(horizontal)">
                                      <p:cBhvr>
                                        <p:cTn id="19" dur="750"/>
                                        <p:tgtEl>
                                          <p:spTgt spid="20"/>
                                        </p:tgtEl>
                                      </p:cBhvr>
                                    </p:animEffect>
                                  </p:childTnLst>
                                </p:cTn>
                              </p:par>
                            </p:childTnLst>
                          </p:cTn>
                        </p:par>
                        <p:par>
                          <p:cTn id="20" fill="hold">
                            <p:stCondLst>
                              <p:cond delay="3000"/>
                            </p:stCondLst>
                            <p:childTnLst>
                              <p:par>
                                <p:cTn id="21" presetID="3" presetClass="entr" presetSubtype="1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blinds(horizontal)">
                                      <p:cBhvr>
                                        <p:cTn id="23" dur="750"/>
                                        <p:tgtEl>
                                          <p:spTgt spid="21"/>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矩形 16"/>
          <p:cNvSpPr/>
          <p:nvPr/>
        </p:nvSpPr>
        <p:spPr>
          <a:xfrm>
            <a:off x="382191" y="280492"/>
            <a:ext cx="11412000" cy="553974"/>
          </a:xfrm>
          <a:prstGeom prst="rect">
            <a:avLst/>
          </a:prstGeom>
        </p:spPr>
        <p:txBody>
          <a:bodyPr wrap="square" lIns="121898" tIns="60948" rIns="121898" bIns="60948">
            <a:spAutoFit/>
          </a:bodyPr>
          <a:lstStyle/>
          <a:p>
            <a:pPr algn="just">
              <a:spcAft>
                <a:spcPts val="0"/>
              </a:spcAft>
              <a:tabLst>
                <a:tab pos="2070735" algn="l"/>
              </a:tabLst>
            </a:pPr>
            <a:r>
              <a:rPr lang="zh-CN" altLang="zh-CN" sz="2800" kern="100" dirty="0">
                <a:latin typeface="Times New Roman"/>
                <a:ea typeface="华文细黑"/>
                <a:cs typeface="Times New Roman"/>
              </a:rPr>
              <a:t>又三棱锥</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与三棱锥</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AB</a:t>
            </a:r>
            <a:r>
              <a:rPr lang="zh-CN" altLang="zh-CN" sz="2800" kern="100" dirty="0">
                <a:latin typeface="Times New Roman"/>
                <a:ea typeface="华文细黑"/>
                <a:cs typeface="Times New Roman"/>
              </a:rPr>
              <a:t>等高，</a:t>
            </a:r>
            <a:endParaRPr lang="zh-CN" altLang="zh-CN" sz="1050" kern="100" dirty="0">
              <a:effectLst/>
              <a:latin typeface="宋体"/>
              <a:cs typeface="Courier New"/>
            </a:endParaRPr>
          </a:p>
        </p:txBody>
      </p:sp>
      <p:grpSp>
        <p:nvGrpSpPr>
          <p:cNvPr id="18" name="组合 17"/>
          <p:cNvGrpSpPr/>
          <p:nvPr/>
        </p:nvGrpSpPr>
        <p:grpSpPr>
          <a:xfrm>
            <a:off x="382191" y="1060015"/>
            <a:ext cx="11412000" cy="617204"/>
            <a:chOff x="382191" y="815416"/>
            <a:chExt cx="11412000" cy="617204"/>
          </a:xfrm>
        </p:grpSpPr>
        <p:sp>
          <p:nvSpPr>
            <p:cNvPr id="16" name="矩形 15"/>
            <p:cNvSpPr/>
            <p:nvPr/>
          </p:nvSpPr>
          <p:spPr>
            <a:xfrm>
              <a:off x="382191" y="815416"/>
              <a:ext cx="11412000" cy="553974"/>
            </a:xfrm>
            <a:prstGeom prst="rect">
              <a:avLst/>
            </a:prstGeom>
          </p:spPr>
          <p:txBody>
            <a:bodyPr wrap="square" lIns="121898" tIns="60948" rIns="121898" bIns="60948">
              <a:spAutoFit/>
            </a:bodyPr>
            <a:lstStyle/>
            <a:p>
              <a:pPr algn="just">
                <a:spcAft>
                  <a:spcPts val="0"/>
                </a:spcAft>
                <a:tabLst>
                  <a:tab pos="2070735" algn="l"/>
                </a:tabLst>
              </a:pPr>
              <a:r>
                <a:rPr lang="zh-CN" altLang="zh-CN" sz="2800" kern="100" dirty="0">
                  <a:latin typeface="Times New Roman"/>
                  <a:ea typeface="华文细黑"/>
                  <a:cs typeface="Times New Roman"/>
                </a:rPr>
                <a:t>而</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650937270"/>
                </p:ext>
              </p:extLst>
            </p:nvPr>
          </p:nvGraphicFramePr>
          <p:xfrm>
            <a:off x="883146" y="870645"/>
            <a:ext cx="904875" cy="561975"/>
          </p:xfrm>
          <a:graphic>
            <a:graphicData uri="http://schemas.openxmlformats.org/presentationml/2006/ole">
              <mc:AlternateContent xmlns:mc="http://schemas.openxmlformats.org/markup-compatibility/2006">
                <mc:Choice xmlns:v="urn:schemas-microsoft-com:vml" Requires="v">
                  <p:oleObj spid="_x0000_s69678" name="Equation" r:id="rId3" imgW="380835" imgH="241195" progId="Equation.DSMT4">
                    <p:embed/>
                  </p:oleObj>
                </mc:Choice>
                <mc:Fallback>
                  <p:oleObj name="Equation" r:id="rId3" imgW="380835" imgH="241195"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3146" y="870645"/>
                          <a:ext cx="904875" cy="561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721217767"/>
                </p:ext>
              </p:extLst>
            </p:nvPr>
          </p:nvGraphicFramePr>
          <p:xfrm>
            <a:off x="2053233" y="880170"/>
            <a:ext cx="1057275" cy="533400"/>
          </p:xfrm>
          <a:graphic>
            <a:graphicData uri="http://schemas.openxmlformats.org/presentationml/2006/ole">
              <mc:AlternateContent xmlns:mc="http://schemas.openxmlformats.org/markup-compatibility/2006">
                <mc:Choice xmlns:v="urn:schemas-microsoft-com:vml" Requires="v">
                  <p:oleObj spid="_x0000_s69679" name="Equation" r:id="rId5" imgW="469696" imgH="241195" progId="Equation.DSMT4">
                    <p:embed/>
                  </p:oleObj>
                </mc:Choice>
                <mc:Fallback>
                  <p:oleObj name="Equation" r:id="rId5" imgW="469696" imgH="241195"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3233" y="880170"/>
                          <a:ext cx="1057275" cy="533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3" name="矩形 22"/>
          <p:cNvSpPr/>
          <p:nvPr/>
        </p:nvSpPr>
        <p:spPr>
          <a:xfrm>
            <a:off x="382191" y="2813337"/>
            <a:ext cx="11412000" cy="553974"/>
          </a:xfrm>
          <a:prstGeom prst="rect">
            <a:avLst/>
          </a:prstGeom>
        </p:spPr>
        <p:txBody>
          <a:bodyPr wrap="square" lIns="121898" tIns="60948" rIns="121898" bIns="60948">
            <a:spAutoFit/>
          </a:bodyPr>
          <a:lstStyle/>
          <a:p>
            <a:pPr algn="just">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V</a:t>
            </a:r>
            <a:r>
              <a:rPr lang="zh-CN" altLang="zh-CN" sz="2800" kern="100" baseline="-25000" dirty="0">
                <a:latin typeface="Times New Roman"/>
                <a:ea typeface="华文细黑"/>
                <a:cs typeface="Times New Roman"/>
              </a:rPr>
              <a:t>棱台</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28(</a:t>
            </a:r>
            <a:r>
              <a:rPr lang="en-US" altLang="zh-CN" sz="2800" kern="100" dirty="0" err="1">
                <a:latin typeface="Times New Roman"/>
                <a:ea typeface="华文细黑"/>
                <a:cs typeface="Courier New"/>
              </a:rPr>
              <a:t>cm</a:t>
            </a:r>
            <a:r>
              <a:rPr lang="en-US" altLang="zh-CN" sz="2800" kern="100" baseline="30000" dirty="0" err="1">
                <a:latin typeface="Times New Roman"/>
                <a:ea typeface="华文细黑"/>
                <a:cs typeface="Courier New"/>
              </a:rPr>
              <a:t>3</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pSp>
        <p:nvGrpSpPr>
          <p:cNvPr id="28" name="组合 27"/>
          <p:cNvGrpSpPr/>
          <p:nvPr/>
        </p:nvGrpSpPr>
        <p:grpSpPr>
          <a:xfrm>
            <a:off x="382191" y="1936676"/>
            <a:ext cx="11412000" cy="619497"/>
            <a:chOff x="382191" y="1917626"/>
            <a:chExt cx="11412000" cy="619497"/>
          </a:xfrm>
        </p:grpSpPr>
        <p:sp>
          <p:nvSpPr>
            <p:cNvPr id="22" name="矩形 21"/>
            <p:cNvSpPr/>
            <p:nvPr/>
          </p:nvSpPr>
          <p:spPr>
            <a:xfrm>
              <a:off x="382191" y="1917626"/>
              <a:ext cx="11412000" cy="553974"/>
            </a:xfrm>
            <a:prstGeom prst="rect">
              <a:avLst/>
            </a:prstGeom>
          </p:spPr>
          <p:txBody>
            <a:bodyPr wrap="square" lIns="121898" tIns="60948" rIns="121898" bIns="60948">
              <a:spAutoFit/>
            </a:bodyPr>
            <a:lstStyle/>
            <a:p>
              <a:pPr algn="just">
                <a:spcAft>
                  <a:spcPts val="0"/>
                </a:spcAft>
                <a:tabLst>
                  <a:tab pos="2070735" algn="l"/>
                </a:tabLst>
              </a:pPr>
              <a:r>
                <a:rPr lang="zh-CN" altLang="zh-CN" sz="2800" kern="100" dirty="0">
                  <a:latin typeface="Times New Roman"/>
                  <a:ea typeface="华文细黑"/>
                  <a:cs typeface="Times New Roman"/>
                </a:rPr>
                <a:t>所以</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8(</a:t>
              </a:r>
              <a:r>
                <a:rPr lang="en-US" altLang="zh-CN" sz="2800" kern="100" dirty="0" err="1">
                  <a:latin typeface="Times New Roman"/>
                  <a:ea typeface="华文细黑"/>
                  <a:cs typeface="Courier New"/>
                </a:rPr>
                <a:t>cm</a:t>
              </a:r>
              <a:r>
                <a:rPr lang="en-US" altLang="zh-CN" sz="2800" kern="100" baseline="30000" dirty="0" err="1">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5" name="对象 24"/>
            <p:cNvGraphicFramePr>
              <a:graphicFrameLocks noChangeAspect="1"/>
            </p:cNvGraphicFramePr>
            <p:nvPr>
              <p:extLst>
                <p:ext uri="{D42A27DB-BD31-4B8C-83A1-F6EECF244321}">
                  <p14:modId xmlns:p14="http://schemas.microsoft.com/office/powerpoint/2010/main" val="787597845"/>
                </p:ext>
              </p:extLst>
            </p:nvPr>
          </p:nvGraphicFramePr>
          <p:xfrm>
            <a:off x="1237109" y="1965623"/>
            <a:ext cx="1095375" cy="571500"/>
          </p:xfrm>
          <a:graphic>
            <a:graphicData uri="http://schemas.openxmlformats.org/presentationml/2006/ole">
              <mc:AlternateContent xmlns:mc="http://schemas.openxmlformats.org/markup-compatibility/2006">
                <mc:Choice xmlns:v="urn:schemas-microsoft-com:vml" Requires="v">
                  <p:oleObj spid="_x0000_s69680" name="Equation" r:id="rId7" imgW="457200" imgH="241300" progId="Equation.DSMT4">
                    <p:embed/>
                  </p:oleObj>
                </mc:Choice>
                <mc:Fallback>
                  <p:oleObj name="Equation" r:id="rId7" imgW="457200" imgH="241300" progId="Equation.DSMT4">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37109" y="1965623"/>
                          <a:ext cx="1095375" cy="571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对象 26"/>
            <p:cNvGraphicFramePr>
              <a:graphicFrameLocks noChangeAspect="1"/>
            </p:cNvGraphicFramePr>
            <p:nvPr>
              <p:extLst>
                <p:ext uri="{D42A27DB-BD31-4B8C-83A1-F6EECF244321}">
                  <p14:modId xmlns:p14="http://schemas.microsoft.com/office/powerpoint/2010/main" val="3426050703"/>
                </p:ext>
              </p:extLst>
            </p:nvPr>
          </p:nvGraphicFramePr>
          <p:xfrm>
            <a:off x="2610991" y="1965623"/>
            <a:ext cx="1314450" cy="571500"/>
          </p:xfrm>
          <a:graphic>
            <a:graphicData uri="http://schemas.openxmlformats.org/presentationml/2006/ole">
              <mc:AlternateContent xmlns:mc="http://schemas.openxmlformats.org/markup-compatibility/2006">
                <mc:Choice xmlns:v="urn:schemas-microsoft-com:vml" Requires="v">
                  <p:oleObj spid="_x0000_s69681" name="Equation" r:id="rId9" imgW="558558" imgH="241195" progId="Equation.DSMT4">
                    <p:embed/>
                  </p:oleObj>
                </mc:Choice>
                <mc:Fallback>
                  <p:oleObj name="Equation" r:id="rId9" imgW="558558" imgH="241195" progId="Equation.DSMT4">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10991" y="1965623"/>
                          <a:ext cx="1314450" cy="571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extLst>
      <p:ext uri="{BB962C8B-B14F-4D97-AF65-F5344CB8AC3E}">
        <p14:creationId xmlns:p14="http://schemas.microsoft.com/office/powerpoint/2010/main" val="35710732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750"/>
                                        <p:tgtEl>
                                          <p:spTgt spid="17"/>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blinds(horizontal)">
                                      <p:cBhvr>
                                        <p:cTn id="11" dur="750"/>
                                        <p:tgtEl>
                                          <p:spTgt spid="18"/>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blinds(horizontal)">
                                      <p:cBhvr>
                                        <p:cTn id="15" dur="750"/>
                                        <p:tgtEl>
                                          <p:spTgt spid="28"/>
                                        </p:tgtEl>
                                      </p:cBhvr>
                                    </p:animEffect>
                                  </p:childTnLst>
                                </p:cTn>
                              </p:par>
                            </p:childTnLst>
                          </p:cTn>
                        </p:par>
                        <p:par>
                          <p:cTn id="16" fill="hold">
                            <p:stCondLst>
                              <p:cond delay="2250"/>
                            </p:stCondLst>
                            <p:childTnLst>
                              <p:par>
                                <p:cTn id="17" presetID="3" presetClass="entr" presetSubtype="1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linds(horizontal)">
                                      <p:cBhvr>
                                        <p:cTn id="19"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grpSp>
        <p:nvGrpSpPr>
          <p:cNvPr id="13" name="组合 12"/>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1001937"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992164"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8" name="矩形 17"/>
          <p:cNvSpPr/>
          <p:nvPr/>
        </p:nvSpPr>
        <p:spPr>
          <a:xfrm>
            <a:off x="381363" y="869986"/>
            <a:ext cx="11412000" cy="39192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研究空间几何体，需在平面上画出几何体的直观图或三视图，由几何体的直观图可画它的三视图，由三视图可得到其直观图，同时可以通过作截面把空间几何问题转化成平面几何问题来解决</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另外，圆柱、圆锥、圆台的表面积公式，我们都是通过展开图、化空间为平面的方法得到的，求球的切接问题通常也是由截面把空间问题转化为平面问题来解决</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604145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知识网络                                                                                                       </a:t>
            </a:r>
            <a:r>
              <a:rPr lang="zh-CN" altLang="en-US" kern="0" dirty="0" smtClean="0">
                <a:solidFill>
                  <a:schemeClr val="bg1"/>
                </a:solidFill>
                <a:latin typeface="华文新魏" pitchFamily="2" charset="-122"/>
                <a:ea typeface="华文新魏" pitchFamily="2" charset="-122"/>
              </a:rPr>
              <a:t>整体构建</a:t>
            </a:r>
            <a:endParaRPr lang="zh-CN" altLang="en-US" kern="0" dirty="0">
              <a:solidFill>
                <a:schemeClr val="bg1"/>
              </a:solidFill>
              <a:latin typeface="华文新魏" pitchFamily="2" charset="-122"/>
              <a:ea typeface="华文新魏" pitchFamily="2" charset="-122"/>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pic>
        <p:nvPicPr>
          <p:cNvPr id="6" name="图片 5" descr="RJ1-18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14686" y="684253"/>
            <a:ext cx="9361040" cy="5832360"/>
          </a:xfrm>
          <a:prstGeom prst="rect">
            <a:avLst/>
          </a:prstGeom>
          <a:noFill/>
          <a:ln>
            <a:noFill/>
          </a:ln>
        </p:spPr>
      </p:pic>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6" name="Picture 2" descr="C:\Users\Administrator\Desktop\创新图片\数学创新 2-1\9109795_21.jpg"/>
          <p:cNvPicPr>
            <a:picLocks noChangeAspect="1" noChangeArrowheads="1"/>
          </p:cNvPicPr>
          <p:nvPr/>
        </p:nvPicPr>
        <p:blipFill rotWithShape="1">
          <a:blip r:embed="rId2">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t="6303" b="4543"/>
          <a:stretch/>
        </p:blipFill>
        <p:spPr bwMode="auto">
          <a:xfrm>
            <a:off x="9213662" y="3324225"/>
            <a:ext cx="2974022" cy="3535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要点归纳                                                                                                       </a:t>
            </a:r>
            <a:r>
              <a:rPr lang="zh-CN" altLang="en-US" kern="0" dirty="0" smtClean="0">
                <a:solidFill>
                  <a:schemeClr val="bg1"/>
                </a:solidFill>
                <a:latin typeface="华文新魏" pitchFamily="2" charset="-122"/>
                <a:ea typeface="华文新魏" pitchFamily="2" charset="-122"/>
              </a:rPr>
              <a:t>主干梳理</a:t>
            </a:r>
            <a:endParaRPr lang="zh-CN" altLang="en-US" kern="0" dirty="0">
              <a:solidFill>
                <a:schemeClr val="bg1"/>
              </a:solidFill>
              <a:latin typeface="华文新魏" pitchFamily="2" charset="-122"/>
              <a:ea typeface="华文新魏" pitchFamily="2" charset="-122"/>
            </a:endParaRPr>
          </a:p>
        </p:txBody>
      </p:sp>
      <p:sp>
        <p:nvSpPr>
          <p:cNvPr id="5" name="矩形 4"/>
          <p:cNvSpPr/>
          <p:nvPr/>
        </p:nvSpPr>
        <p:spPr>
          <a:xfrm>
            <a:off x="382191" y="693490"/>
            <a:ext cx="11412000" cy="585824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空间几何体的结构特征</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棱柱：有两个面互相平行，其余各面都是四边形，并且每相邻两个四边形的公共边都互相平行</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棱锥：有一个面是多边形，其余各面都是有一个公共顶点的三角形</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棱台是棱锥被平行于底面的平面所截而成的</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这三种几何体都是多面体</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圆柱、圆锥、圆台、球分别是由平面图形矩形、直角三角形、直角梯形、半圆面旋转而成的，它们都称为旋转体</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在研究它们的结构特征以及解决应用问题时，常需作它们的轴截面或截面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2191" y="116102"/>
            <a:ext cx="11412000" cy="585824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由柱、锥、台、球组成的简单组合体，研究它们的结构特征实质是将它们分解成多个基本几何体</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空间几何体的三视图与直观图</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三视图是观察者从三个不同位置观察同一个空间几何体而画出的图形；它包括正视图、侧视图、俯视图三种</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画图时要遵循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长对正、高平齐、宽相等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的原则</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注意三种视图的摆放顺序，在三视图中，分界线和可见轮廓线都用实线画出，不可见轮廓线用虚线画出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熟记常见几何体的三视图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画组合体的三视图时可先拆，后画，再检验</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521299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2191" y="116102"/>
            <a:ext cx="11412000" cy="521191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斜二测画法：</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主要用于水平放置的平面图形或立体图形的画法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它的主要步骤：</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画轴；</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画平行于</a:t>
            </a:r>
            <a:r>
              <a:rPr lang="en-US" altLang="zh-CN" sz="2800" i="1" kern="100" dirty="0">
                <a:latin typeface="Times New Roman"/>
                <a:ea typeface="华文细黑"/>
                <a:cs typeface="Courier New"/>
              </a:rPr>
              <a:t>x</a:t>
            </a:r>
            <a:r>
              <a:rPr lang="zh-CN" altLang="zh-CN" sz="2800" kern="100" spc="-5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spc="-500" dirty="0">
                <a:latin typeface="Times New Roman"/>
                <a:ea typeface="华文细黑"/>
                <a:cs typeface="Times New Roman"/>
              </a:rPr>
              <a:t>、</a:t>
            </a:r>
            <a:r>
              <a:rPr lang="en-US" altLang="zh-CN" sz="2800" i="1" kern="100" dirty="0">
                <a:latin typeface="Times New Roman"/>
                <a:ea typeface="华文细黑"/>
                <a:cs typeface="Courier New"/>
              </a:rPr>
              <a:t>z</a:t>
            </a:r>
            <a:r>
              <a:rPr lang="zh-CN" altLang="zh-CN" sz="2800" kern="100" dirty="0">
                <a:latin typeface="Times New Roman"/>
                <a:ea typeface="华文细黑"/>
                <a:cs typeface="Times New Roman"/>
              </a:rPr>
              <a:t>轴的</a:t>
            </a:r>
            <a:r>
              <a:rPr lang="zh-CN" altLang="zh-CN" sz="2800" kern="100" dirty="0" smtClean="0">
                <a:latin typeface="Times New Roman"/>
                <a:ea typeface="华文细黑"/>
                <a:cs typeface="Times New Roman"/>
              </a:rPr>
              <a:t>线段分别</a:t>
            </a:r>
            <a:r>
              <a:rPr lang="zh-CN" altLang="zh-CN" sz="2800" kern="100" dirty="0">
                <a:latin typeface="Times New Roman"/>
                <a:ea typeface="华文细黑"/>
                <a:cs typeface="Times New Roman"/>
              </a:rPr>
              <a:t>为平行于</a:t>
            </a:r>
            <a:r>
              <a:rPr lang="en-US" altLang="zh-CN" sz="2800" i="1" kern="100" dirty="0">
                <a:latin typeface="Times New Roman"/>
                <a:ea typeface="华文细黑"/>
                <a:cs typeface="Courier New"/>
              </a:rPr>
              <a:t>x</a:t>
            </a:r>
            <a:r>
              <a:rPr lang="en-US" altLang="zh-CN" sz="2800" kern="100" spc="-500" dirty="0">
                <a:latin typeface="宋体"/>
                <a:ea typeface="华文细黑"/>
                <a:cs typeface="Times New Roman"/>
              </a:rPr>
              <a:t>′</a:t>
            </a:r>
            <a:r>
              <a:rPr lang="zh-CN" altLang="zh-CN" sz="2800" kern="100" spc="-5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spc="-500" dirty="0">
                <a:latin typeface="宋体"/>
                <a:ea typeface="华文细黑"/>
                <a:cs typeface="Times New Roman"/>
              </a:rPr>
              <a:t>′</a:t>
            </a:r>
            <a:r>
              <a:rPr lang="zh-CN" altLang="zh-CN" sz="2800" kern="100" spc="-500" dirty="0">
                <a:latin typeface="Times New Roman"/>
                <a:ea typeface="华文细黑"/>
                <a:cs typeface="Times New Roman"/>
              </a:rPr>
              <a:t>、</a:t>
            </a:r>
            <a:r>
              <a:rPr lang="en-US" altLang="zh-CN" sz="2800" i="1" kern="100" dirty="0">
                <a:latin typeface="Times New Roman"/>
                <a:ea typeface="华文细黑"/>
                <a:cs typeface="Courier New"/>
              </a:rPr>
              <a:t>z</a:t>
            </a:r>
            <a:r>
              <a:rPr lang="en-US" altLang="zh-CN" sz="2800" kern="100" spc="-500" dirty="0">
                <a:latin typeface="宋体"/>
                <a:ea typeface="华文细黑"/>
                <a:cs typeface="Times New Roman"/>
              </a:rPr>
              <a:t>′</a:t>
            </a:r>
            <a:r>
              <a:rPr lang="zh-CN" altLang="zh-CN" sz="2800" kern="100" dirty="0">
                <a:latin typeface="Times New Roman"/>
                <a:ea typeface="华文细黑"/>
                <a:cs typeface="Times New Roman"/>
              </a:rPr>
              <a:t>轴的线段</a:t>
            </a:r>
            <a:r>
              <a:rPr lang="zh-CN" altLang="zh-CN" sz="2800" kern="100" spc="-500" dirty="0">
                <a:latin typeface="Times New Roman"/>
                <a:ea typeface="华文细黑"/>
                <a:cs typeface="Times New Roman"/>
              </a:rPr>
              <a:t>；</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截线段：平行于</a:t>
            </a:r>
            <a:r>
              <a:rPr lang="en-US" altLang="zh-CN" sz="2800" i="1" kern="100" dirty="0">
                <a:latin typeface="Times New Roman"/>
                <a:ea typeface="华文细黑"/>
                <a:cs typeface="Courier New"/>
              </a:rPr>
              <a:t>x</a:t>
            </a:r>
            <a:r>
              <a:rPr lang="zh-CN" altLang="zh-CN" sz="2800" kern="100" spc="-500" dirty="0">
                <a:latin typeface="Times New Roman"/>
                <a:ea typeface="华文细黑"/>
                <a:cs typeface="Times New Roman"/>
              </a:rPr>
              <a:t>、</a:t>
            </a:r>
            <a:r>
              <a:rPr lang="en-US" altLang="zh-CN" sz="2800" i="1" kern="100" dirty="0">
                <a:latin typeface="Times New Roman"/>
                <a:ea typeface="华文细黑"/>
                <a:cs typeface="Courier New"/>
              </a:rPr>
              <a:t>z</a:t>
            </a:r>
            <a:r>
              <a:rPr lang="zh-CN" altLang="zh-CN" sz="2800" kern="100" dirty="0">
                <a:latin typeface="Times New Roman"/>
                <a:ea typeface="华文细黑"/>
                <a:cs typeface="Times New Roman"/>
              </a:rPr>
              <a:t>轴的线段的长度不变，平行于</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轴的线段的长度变为原来的一半</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三视图和直观图都是空间几何体的不同表示形式，两者之间可以互相转化，这也是高考考查的重点；根据三视图的画法规则理解三视图中数据表示的含义，从而可以确定几何体的形状和基本量</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1860347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62896" y="116102"/>
            <a:ext cx="11412000" cy="13331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几何体的侧面积和体积的有关计算</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柱体、锥体、台体和球体的侧面积和体积公式</a:t>
            </a:r>
            <a:endParaRPr lang="zh-CN" altLang="zh-CN" sz="280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390479682"/>
              </p:ext>
            </p:extLst>
          </p:nvPr>
        </p:nvGraphicFramePr>
        <p:xfrm>
          <a:off x="309305" y="1686744"/>
          <a:ext cx="11534775" cy="4381500"/>
        </p:xfrm>
        <a:graphic>
          <a:graphicData uri="http://schemas.openxmlformats.org/presentationml/2006/ole">
            <mc:AlternateContent xmlns:mc="http://schemas.openxmlformats.org/markup-compatibility/2006">
              <mc:Choice xmlns:v="urn:schemas-microsoft-com:vml" Requires="v">
                <p:oleObj spid="_x0000_s58538" name="文档" r:id="rId4" imgW="11536976" imgH="4387481" progId="Word.Document.12">
                  <p:embed/>
                </p:oleObj>
              </mc:Choice>
              <mc:Fallback>
                <p:oleObj name="文档" r:id="rId4" imgW="11536976" imgH="4387481" progId="Word.Document.12">
                  <p:embed/>
                  <p:pic>
                    <p:nvPicPr>
                      <p:cNvPr id="0" name=""/>
                      <p:cNvPicPr/>
                      <p:nvPr/>
                    </p:nvPicPr>
                    <p:blipFill>
                      <a:blip r:embed="rId5"/>
                      <a:stretch>
                        <a:fillRect/>
                      </a:stretch>
                    </p:blipFill>
                    <p:spPr>
                      <a:xfrm>
                        <a:off x="309305" y="1686744"/>
                        <a:ext cx="11534775" cy="4381500"/>
                      </a:xfrm>
                      <a:prstGeom prst="rect">
                        <a:avLst/>
                      </a:prstGeom>
                    </p:spPr>
                  </p:pic>
                </p:oleObj>
              </mc:Fallback>
            </mc:AlternateContent>
          </a:graphicData>
        </a:graphic>
      </p:graphicFrame>
    </p:spTree>
    <p:extLst>
      <p:ext uri="{BB962C8B-B14F-4D97-AF65-F5344CB8AC3E}">
        <p14:creationId xmlns:p14="http://schemas.microsoft.com/office/powerpoint/2010/main" val="24468352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966797188"/>
              </p:ext>
            </p:extLst>
          </p:nvPr>
        </p:nvGraphicFramePr>
        <p:xfrm>
          <a:off x="831998" y="650007"/>
          <a:ext cx="10563225" cy="3571875"/>
        </p:xfrm>
        <a:graphic>
          <a:graphicData uri="http://schemas.openxmlformats.org/presentationml/2006/ole">
            <mc:AlternateContent xmlns:mc="http://schemas.openxmlformats.org/markup-compatibility/2006">
              <mc:Choice xmlns:v="urn:schemas-microsoft-com:vml" Requires="v">
                <p:oleObj spid="_x0000_s59552" name="文档" r:id="rId5" imgW="10565786" imgH="3581728" progId="Word.Document.12">
                  <p:embed/>
                </p:oleObj>
              </mc:Choice>
              <mc:Fallback>
                <p:oleObj name="文档" r:id="rId5" imgW="10565786" imgH="3581728" progId="Word.Document.12">
                  <p:embed/>
                  <p:pic>
                    <p:nvPicPr>
                      <p:cNvPr id="0" name="对象 2"/>
                      <p:cNvPicPr>
                        <a:picLocks noChangeAspect="1" noChangeArrowheads="1"/>
                      </p:cNvPicPr>
                      <p:nvPr/>
                    </p:nvPicPr>
                    <p:blipFill>
                      <a:blip r:embed="rId6"/>
                      <a:srcRect/>
                      <a:stretch>
                        <a:fillRect/>
                      </a:stretch>
                    </p:blipFill>
                    <p:spPr bwMode="auto">
                      <a:xfrm>
                        <a:off x="831998" y="650007"/>
                        <a:ext cx="10563225"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a:t>
            </a:r>
            <a:r>
              <a:rPr lang="zh-CN" altLang="en-US" b="1" kern="0" dirty="0">
                <a:solidFill>
                  <a:prstClr val="white"/>
                </a:solidFill>
                <a:latin typeface="微软雅黑" pitchFamily="34" charset="-122"/>
                <a:ea typeface="微软雅黑" pitchFamily="34" charset="-122"/>
              </a:rPr>
              <a:t>题型探究</a:t>
            </a:r>
            <a:r>
              <a:rPr lang="zh-CN" altLang="en-US" kern="0" dirty="0" smtClean="0">
                <a:solidFill>
                  <a:prstClr val="white"/>
                </a:solidFill>
                <a:latin typeface="华文新魏" pitchFamily="2" charset="-122"/>
                <a:ea typeface="华文新魏" pitchFamily="2" charset="-122"/>
              </a:rPr>
              <a:t>                                                                                                                             重点突破</a:t>
            </a:r>
            <a:endParaRPr lang="zh-CN" altLang="en-US" sz="4400" dirty="0">
              <a:latin typeface="微软雅黑" panose="020B0503020204020204" pitchFamily="34" charset="-122"/>
              <a:ea typeface="微软雅黑" panose="020B0503020204020204" pitchFamily="34" charset="-122"/>
            </a:endParaRPr>
          </a:p>
        </p:txBody>
      </p:sp>
      <p:sp>
        <p:nvSpPr>
          <p:cNvPr id="5" name="矩形 4"/>
          <p:cNvSpPr/>
          <p:nvPr/>
        </p:nvSpPr>
        <p:spPr>
          <a:xfrm>
            <a:off x="382191" y="703015"/>
            <a:ext cx="11412000" cy="585824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题型一　空间几何体的三视图和直观图的应用</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三视图和直观图是空间几何体的不同表现形式，空间几何体的三视图可以使我们很好地把握空间几何体的性质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由空间几何体可以画出它的三视图，同样，由三视图可以想象出空间几何体的形状，两者之间可以相互转化</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画三视图时，可以把垂直投影面的视线想象成平行光线从不同方向射向几何体所成的图象，可见的轮廓线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包括被遮挡但是可以经过想象透视的轮廓线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的投影就是所要画出的视图</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检验所画视图是否符合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长对正，宽相等，高平齐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的基本特征</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2337</TotalTime>
  <Words>952</Words>
  <Application>Microsoft Office PowerPoint</Application>
  <PresentationFormat>自定义</PresentationFormat>
  <Paragraphs>106</Paragraphs>
  <Slides>30</Slides>
  <Notes>0</Notes>
  <HiddenSlides>8</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30</vt:i4>
      </vt:variant>
    </vt:vector>
  </HeadingPairs>
  <TitlesOfParts>
    <vt:vector size="33" baseType="lpstr">
      <vt:lpstr>Office 主题</vt:lpstr>
      <vt:lpstr>文档</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1346</cp:revision>
  <dcterms:created xsi:type="dcterms:W3CDTF">2014-10-15T07:25:01Z</dcterms:created>
  <dcterms:modified xsi:type="dcterms:W3CDTF">2016-07-21T07:02:44Z</dcterms:modified>
</cp:coreProperties>
</file>