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514" r:id="rId6"/>
    <p:sldId id="278" r:id="rId7"/>
    <p:sldId id="309" r:id="rId8"/>
    <p:sldId id="457" r:id="rId9"/>
    <p:sldId id="459" r:id="rId10"/>
    <p:sldId id="534" r:id="rId11"/>
    <p:sldId id="461" r:id="rId12"/>
    <p:sldId id="462" r:id="rId13"/>
    <p:sldId id="504" r:id="rId14"/>
    <p:sldId id="465" r:id="rId15"/>
    <p:sldId id="466" r:id="rId16"/>
    <p:sldId id="545" r:id="rId17"/>
    <p:sldId id="546" r:id="rId18"/>
    <p:sldId id="468" r:id="rId19"/>
    <p:sldId id="544" r:id="rId20"/>
    <p:sldId id="547" r:id="rId21"/>
    <p:sldId id="482" r:id="rId22"/>
    <p:sldId id="361" r:id="rId23"/>
    <p:sldId id="424" r:id="rId24"/>
    <p:sldId id="447" r:id="rId25"/>
    <p:sldId id="448" r:id="rId26"/>
    <p:sldId id="423" r:id="rId27"/>
    <p:sldId id="475" r:id="rId28"/>
    <p:sldId id="451" r:id="rId29"/>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96" autoAdjust="0"/>
    <p:restoredTop sz="94861"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image" Target="../media/image31.emf"/><Relationship Id="rId4" Type="http://schemas.openxmlformats.org/officeDocument/2006/relationships/image" Target="../media/image3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image" Target="../media/image4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9.docx"/><Relationship Id="rId13" Type="http://schemas.openxmlformats.org/officeDocument/2006/relationships/oleObject" Target="../embeddings/oleObject11.bin"/><Relationship Id="rId3" Type="http://schemas.openxmlformats.org/officeDocument/2006/relationships/slide" Target="slide11.xml"/><Relationship Id="rId7" Type="http://schemas.openxmlformats.org/officeDocument/2006/relationships/oleObject" Target="../embeddings/oleObject9.bin"/><Relationship Id="rId12" Type="http://schemas.openxmlformats.org/officeDocument/2006/relationships/image" Target="../media/image12.emf"/><Relationship Id="rId17" Type="http://schemas.openxmlformats.org/officeDocument/2006/relationships/image" Target="file:///F:\2016&#36213;&#29770;\&#21516;&#27493;\&#25968;&#23398;\&#21019;&#26032;%20&#20154;A&#24517;&#20462;2\word\RJ1-169.TIF" TargetMode="External"/><Relationship Id="rId2" Type="http://schemas.openxmlformats.org/officeDocument/2006/relationships/slideLayout" Target="../slideLayouts/slideLayout1.xml"/><Relationship Id="rId16" Type="http://schemas.openxmlformats.org/officeDocument/2006/relationships/image" Target="../media/image14.png"/><Relationship Id="rId1" Type="http://schemas.openxmlformats.org/officeDocument/2006/relationships/vmlDrawing" Target="../drawings/vmlDrawing5.vml"/><Relationship Id="rId6" Type="http://schemas.openxmlformats.org/officeDocument/2006/relationships/image" Target="../media/image10.emf"/><Relationship Id="rId11" Type="http://schemas.openxmlformats.org/officeDocument/2006/relationships/package" Target="../embeddings/Microsoft_Word___10.docx"/><Relationship Id="rId5" Type="http://schemas.openxmlformats.org/officeDocument/2006/relationships/package" Target="../embeddings/Microsoft_Word___8.docx"/><Relationship Id="rId15" Type="http://schemas.openxmlformats.org/officeDocument/2006/relationships/image" Target="../media/image13.emf"/><Relationship Id="rId10" Type="http://schemas.openxmlformats.org/officeDocument/2006/relationships/oleObject" Target="../embeddings/oleObject10.bin"/><Relationship Id="rId4" Type="http://schemas.openxmlformats.org/officeDocument/2006/relationships/oleObject" Target="../embeddings/oleObject8.bin"/><Relationship Id="rId9" Type="http://schemas.openxmlformats.org/officeDocument/2006/relationships/image" Target="../media/image11.emf"/><Relationship Id="rId14" Type="http://schemas.openxmlformats.org/officeDocument/2006/relationships/package" Target="../embeddings/Microsoft_Word___11.docx"/></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6.emf"/><Relationship Id="rId13" Type="http://schemas.openxmlformats.org/officeDocument/2006/relationships/image" Target="file:///F:\2016&#36213;&#29770;\&#21516;&#27493;\&#25968;&#23398;\&#21019;&#26032;%20&#20154;A&#24517;&#20462;2\word\RJ1-170.TIF" TargetMode="External"/><Relationship Id="rId3" Type="http://schemas.openxmlformats.org/officeDocument/2006/relationships/oleObject" Target="../embeddings/oleObject12.bin"/><Relationship Id="rId7" Type="http://schemas.openxmlformats.org/officeDocument/2006/relationships/package" Target="../embeddings/Microsoft_Word___13.docx"/><Relationship Id="rId12" Type="http://schemas.openxmlformats.org/officeDocument/2006/relationships/image" Target="../media/image18.png"/><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13.bin"/><Relationship Id="rId11" Type="http://schemas.openxmlformats.org/officeDocument/2006/relationships/image" Target="../media/image17.emf"/><Relationship Id="rId5" Type="http://schemas.openxmlformats.org/officeDocument/2006/relationships/image" Target="../media/image15.emf"/><Relationship Id="rId10" Type="http://schemas.openxmlformats.org/officeDocument/2006/relationships/package" Target="../embeddings/Microsoft_Word___14.docx"/><Relationship Id="rId4" Type="http://schemas.openxmlformats.org/officeDocument/2006/relationships/package" Target="../embeddings/Microsoft_Word___12.docx"/><Relationship Id="rId9" Type="http://schemas.openxmlformats.org/officeDocument/2006/relationships/oleObject" Target="../embeddings/oleObject14.bin"/></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14.xml"/><Relationship Id="rId7" Type="http://schemas.openxmlformats.org/officeDocument/2006/relationships/oleObject" Target="../embeddings/oleObject16.bin"/><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19.emf"/><Relationship Id="rId5" Type="http://schemas.openxmlformats.org/officeDocument/2006/relationships/package" Target="../embeddings/Microsoft_Word___15.docx"/><Relationship Id="rId10" Type="http://schemas.openxmlformats.org/officeDocument/2006/relationships/image" Target="../media/image21.png"/><Relationship Id="rId4" Type="http://schemas.openxmlformats.org/officeDocument/2006/relationships/oleObject" Target="../embeddings/oleObject15.bin"/><Relationship Id="rId9" Type="http://schemas.openxmlformats.org/officeDocument/2006/relationships/image" Target="../media/image20.emf"/></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24.emf"/><Relationship Id="rId3" Type="http://schemas.openxmlformats.org/officeDocument/2006/relationships/slide" Target="slide17.xml"/><Relationship Id="rId7" Type="http://schemas.openxmlformats.org/officeDocument/2006/relationships/image" Target="../media/image25.png"/><Relationship Id="rId12" Type="http://schemas.openxmlformats.org/officeDocument/2006/relationships/package" Target="../embeddings/Microsoft_Word___19.docx"/><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22.emf"/><Relationship Id="rId11" Type="http://schemas.openxmlformats.org/officeDocument/2006/relationships/oleObject" Target="../embeddings/oleObject19.bin"/><Relationship Id="rId5" Type="http://schemas.openxmlformats.org/officeDocument/2006/relationships/package" Target="../embeddings/Microsoft_Word___17.docx"/><Relationship Id="rId10" Type="http://schemas.openxmlformats.org/officeDocument/2006/relationships/image" Target="../media/image23.emf"/><Relationship Id="rId4" Type="http://schemas.openxmlformats.org/officeDocument/2006/relationships/oleObject" Target="../embeddings/oleObject17.bin"/><Relationship Id="rId9" Type="http://schemas.openxmlformats.org/officeDocument/2006/relationships/package" Target="../embeddings/Microsoft_Word___18.docx"/></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21.docx"/><Relationship Id="rId3" Type="http://schemas.openxmlformats.org/officeDocument/2006/relationships/oleObject" Target="../embeddings/oleObject20.bin"/><Relationship Id="rId7" Type="http://schemas.openxmlformats.org/officeDocument/2006/relationships/oleObject" Target="../embeddings/oleObject21.bin"/><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25.png"/><Relationship Id="rId5" Type="http://schemas.openxmlformats.org/officeDocument/2006/relationships/image" Target="../media/image26.emf"/><Relationship Id="rId4" Type="http://schemas.openxmlformats.org/officeDocument/2006/relationships/package" Target="../embeddings/Microsoft_Word___20.docx"/><Relationship Id="rId9" Type="http://schemas.openxmlformats.org/officeDocument/2006/relationships/image" Target="../media/image27.emf"/></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9.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oleObject" Target="../embeddings/oleObject22.bin"/><Relationship Id="rId7" Type="http://schemas.openxmlformats.org/officeDocument/2006/relationships/package" Target="../embeddings/Microsoft_Word___23.docx"/><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oleObject" Target="../embeddings/oleObject23.bin"/><Relationship Id="rId11" Type="http://schemas.openxmlformats.org/officeDocument/2006/relationships/slide" Target="slide21.xml"/><Relationship Id="rId5" Type="http://schemas.openxmlformats.org/officeDocument/2006/relationships/image" Target="../media/image28.emf"/><Relationship Id="rId10" Type="http://schemas.openxmlformats.org/officeDocument/2006/relationships/slide" Target="slide20.xml"/><Relationship Id="rId4" Type="http://schemas.openxmlformats.org/officeDocument/2006/relationships/package" Target="../embeddings/Microsoft_Word___22.docx"/><Relationship Id="rId9"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25.docx"/><Relationship Id="rId13" Type="http://schemas.openxmlformats.org/officeDocument/2006/relationships/oleObject" Target="../embeddings/oleObject27.bin"/><Relationship Id="rId3" Type="http://schemas.openxmlformats.org/officeDocument/2006/relationships/oleObject" Target="../embeddings/oleObject24.bin"/><Relationship Id="rId7" Type="http://schemas.openxmlformats.org/officeDocument/2006/relationships/oleObject" Target="../embeddings/oleObject25.bin"/><Relationship Id="rId12" Type="http://schemas.openxmlformats.org/officeDocument/2006/relationships/image" Target="../media/image33.emf"/><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slide" Target="slide21.xml"/><Relationship Id="rId11" Type="http://schemas.openxmlformats.org/officeDocument/2006/relationships/package" Target="../embeddings/Microsoft_Word___26.docx"/><Relationship Id="rId5" Type="http://schemas.openxmlformats.org/officeDocument/2006/relationships/image" Target="../media/image31.emf"/><Relationship Id="rId15" Type="http://schemas.openxmlformats.org/officeDocument/2006/relationships/image" Target="../media/image34.emf"/><Relationship Id="rId10" Type="http://schemas.openxmlformats.org/officeDocument/2006/relationships/oleObject" Target="../embeddings/oleObject26.bin"/><Relationship Id="rId4" Type="http://schemas.openxmlformats.org/officeDocument/2006/relationships/package" Target="../embeddings/Microsoft_Word___24.docx"/><Relationship Id="rId9" Type="http://schemas.openxmlformats.org/officeDocument/2006/relationships/image" Target="../media/image32.emf"/><Relationship Id="rId14" Type="http://schemas.openxmlformats.org/officeDocument/2006/relationships/package" Target="../embeddings/Microsoft_Word___27.docx"/></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28.bin"/><Relationship Id="rId3" Type="http://schemas.openxmlformats.org/officeDocument/2006/relationships/slide" Target="slide22.xml"/><Relationship Id="rId7" Type="http://schemas.openxmlformats.org/officeDocument/2006/relationships/slide" Target="slide26.xml"/><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slide" Target="slide25.xml"/><Relationship Id="rId5" Type="http://schemas.openxmlformats.org/officeDocument/2006/relationships/slide" Target="slide24.xml"/><Relationship Id="rId10" Type="http://schemas.openxmlformats.org/officeDocument/2006/relationships/image" Target="../media/image35.emf"/><Relationship Id="rId4" Type="http://schemas.openxmlformats.org/officeDocument/2006/relationships/slide" Target="slide23.xml"/><Relationship Id="rId9" Type="http://schemas.openxmlformats.org/officeDocument/2006/relationships/package" Target="../embeddings/Microsoft_Word___28.docx"/></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29.bin"/><Relationship Id="rId13" Type="http://schemas.openxmlformats.org/officeDocument/2006/relationships/image" Target="../media/image37.emf"/><Relationship Id="rId3" Type="http://schemas.openxmlformats.org/officeDocument/2006/relationships/slide" Target="slide22.xml"/><Relationship Id="rId7" Type="http://schemas.openxmlformats.org/officeDocument/2006/relationships/slide" Target="slide26.xml"/><Relationship Id="rId12" Type="http://schemas.openxmlformats.org/officeDocument/2006/relationships/package" Target="../embeddings/Microsoft_Word___30.docx"/><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slide" Target="slide25.xml"/><Relationship Id="rId11" Type="http://schemas.openxmlformats.org/officeDocument/2006/relationships/oleObject" Target="../embeddings/oleObject30.bin"/><Relationship Id="rId5" Type="http://schemas.openxmlformats.org/officeDocument/2006/relationships/slide" Target="slide24.xml"/><Relationship Id="rId10" Type="http://schemas.openxmlformats.org/officeDocument/2006/relationships/image" Target="../media/image36.emf"/><Relationship Id="rId4" Type="http://schemas.openxmlformats.org/officeDocument/2006/relationships/slide" Target="slide23.xml"/><Relationship Id="rId9" Type="http://schemas.openxmlformats.org/officeDocument/2006/relationships/package" Target="../embeddings/Microsoft_Word___29.docx"/></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31.bin"/><Relationship Id="rId13" Type="http://schemas.openxmlformats.org/officeDocument/2006/relationships/image" Target="../media/image39.emf"/><Relationship Id="rId3" Type="http://schemas.openxmlformats.org/officeDocument/2006/relationships/slide" Target="slide22.xml"/><Relationship Id="rId7" Type="http://schemas.openxmlformats.org/officeDocument/2006/relationships/slide" Target="slide26.xml"/><Relationship Id="rId12" Type="http://schemas.openxmlformats.org/officeDocument/2006/relationships/package" Target="../embeddings/Microsoft_Word___32.docx"/><Relationship Id="rId2" Type="http://schemas.openxmlformats.org/officeDocument/2006/relationships/slideLayout" Target="../slideLayouts/slideLayout1.xml"/><Relationship Id="rId16" Type="http://schemas.openxmlformats.org/officeDocument/2006/relationships/image" Target="../media/image40.emf"/><Relationship Id="rId1" Type="http://schemas.openxmlformats.org/officeDocument/2006/relationships/vmlDrawing" Target="../drawings/vmlDrawing14.vml"/><Relationship Id="rId6" Type="http://schemas.openxmlformats.org/officeDocument/2006/relationships/slide" Target="slide25.xml"/><Relationship Id="rId11" Type="http://schemas.openxmlformats.org/officeDocument/2006/relationships/oleObject" Target="../embeddings/oleObject32.bin"/><Relationship Id="rId5" Type="http://schemas.openxmlformats.org/officeDocument/2006/relationships/slide" Target="slide24.xml"/><Relationship Id="rId15" Type="http://schemas.openxmlformats.org/officeDocument/2006/relationships/package" Target="../embeddings/Microsoft_Word___33.docx"/><Relationship Id="rId10" Type="http://schemas.openxmlformats.org/officeDocument/2006/relationships/image" Target="../media/image38.emf"/><Relationship Id="rId4" Type="http://schemas.openxmlformats.org/officeDocument/2006/relationships/slide" Target="slide23.xml"/><Relationship Id="rId9" Type="http://schemas.openxmlformats.org/officeDocument/2006/relationships/package" Target="../embeddings/Microsoft_Word___31.docx"/><Relationship Id="rId14" Type="http://schemas.openxmlformats.org/officeDocument/2006/relationships/oleObject" Target="../embeddings/oleObject33.bin"/></Relationships>
</file>

<file path=ppt/slides/_rels/slide25.xml.rels><?xml version="1.0" encoding="UTF-8" standalone="yes"?>
<Relationships xmlns="http://schemas.openxmlformats.org/package/2006/relationships"><Relationship Id="rId8" Type="http://schemas.openxmlformats.org/officeDocument/2006/relationships/image" Target="../media/image42.emf"/><Relationship Id="rId13" Type="http://schemas.openxmlformats.org/officeDocument/2006/relationships/slide" Target="slide23.xml"/><Relationship Id="rId3" Type="http://schemas.openxmlformats.org/officeDocument/2006/relationships/oleObject" Target="../embeddings/oleObject34.bin"/><Relationship Id="rId7" Type="http://schemas.openxmlformats.org/officeDocument/2006/relationships/package" Target="../embeddings/Microsoft_Word___35.docx"/><Relationship Id="rId12" Type="http://schemas.openxmlformats.org/officeDocument/2006/relationships/slide" Target="slide22.xml"/><Relationship Id="rId2" Type="http://schemas.openxmlformats.org/officeDocument/2006/relationships/slideLayout" Target="../slideLayouts/slideLayout1.xml"/><Relationship Id="rId16" Type="http://schemas.openxmlformats.org/officeDocument/2006/relationships/slide" Target="slide26.xml"/><Relationship Id="rId1" Type="http://schemas.openxmlformats.org/officeDocument/2006/relationships/vmlDrawing" Target="../drawings/vmlDrawing15.vml"/><Relationship Id="rId6" Type="http://schemas.openxmlformats.org/officeDocument/2006/relationships/oleObject" Target="../embeddings/oleObject35.bin"/><Relationship Id="rId11" Type="http://schemas.openxmlformats.org/officeDocument/2006/relationships/image" Target="../media/image43.emf"/><Relationship Id="rId5" Type="http://schemas.openxmlformats.org/officeDocument/2006/relationships/image" Target="../media/image41.emf"/><Relationship Id="rId15" Type="http://schemas.openxmlformats.org/officeDocument/2006/relationships/slide" Target="slide25.xml"/><Relationship Id="rId10" Type="http://schemas.openxmlformats.org/officeDocument/2006/relationships/package" Target="../embeddings/Microsoft_Word___36.docx"/><Relationship Id="rId4" Type="http://schemas.openxmlformats.org/officeDocument/2006/relationships/package" Target="../embeddings/Microsoft_Word___34.docx"/><Relationship Id="rId9" Type="http://schemas.openxmlformats.org/officeDocument/2006/relationships/oleObject" Target="../embeddings/oleObject36.bin"/><Relationship Id="rId14" Type="http://schemas.openxmlformats.org/officeDocument/2006/relationships/slide" Target="slide24.xml"/></Relationships>
</file>

<file path=ppt/slides/_rels/slide26.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oleObject" Target="../embeddings/oleObject37.bin"/><Relationship Id="rId7" Type="http://schemas.openxmlformats.org/officeDocument/2006/relationships/slide" Target="slide23.xml"/><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slide" Target="slide22.xml"/><Relationship Id="rId11" Type="http://schemas.openxmlformats.org/officeDocument/2006/relationships/image" Target="../media/image45.png"/><Relationship Id="rId5" Type="http://schemas.openxmlformats.org/officeDocument/2006/relationships/image" Target="../media/image44.emf"/><Relationship Id="rId10" Type="http://schemas.openxmlformats.org/officeDocument/2006/relationships/slide" Target="slide26.xml"/><Relationship Id="rId4" Type="http://schemas.openxmlformats.org/officeDocument/2006/relationships/package" Target="../embeddings/Microsoft_Word___37.docx"/><Relationship Id="rId9" Type="http://schemas.openxmlformats.org/officeDocument/2006/relationships/slide" Target="slide25.xml"/></Relationships>
</file>

<file path=ppt/slides/_rels/slide2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7.xml"/><Relationship Id="rId7" Type="http://schemas.openxmlformats.org/officeDocument/2006/relationships/oleObject" Target="../embeddings/oleObject3.bin"/><Relationship Id="rId12" Type="http://schemas.openxmlformats.org/officeDocument/2006/relationships/image" Target="../media/image5.e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3.emf"/><Relationship Id="rId11" Type="http://schemas.openxmlformats.org/officeDocument/2006/relationships/package" Target="../embeddings/Microsoft_Word___4.docx"/><Relationship Id="rId5" Type="http://schemas.openxmlformats.org/officeDocument/2006/relationships/package" Target="../embeddings/Microsoft_Word___2.docx"/><Relationship Id="rId10" Type="http://schemas.openxmlformats.org/officeDocument/2006/relationships/oleObject" Target="../embeddings/oleObject4.bin"/><Relationship Id="rId4" Type="http://schemas.openxmlformats.org/officeDocument/2006/relationships/oleObject" Target="../embeddings/oleObject2.bin"/><Relationship Id="rId9" Type="http://schemas.openxmlformats.org/officeDocument/2006/relationships/image" Target="../media/image4.emf"/></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oleObject" Target="../embeddings/oleObject5.bin"/><Relationship Id="rId7" Type="http://schemas.openxmlformats.org/officeDocument/2006/relationships/package" Target="../embeddings/Microsoft_Word___6.docx"/><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7.emf"/><Relationship Id="rId4" Type="http://schemas.openxmlformats.org/officeDocument/2006/relationships/package" Target="../embeddings/Microsoft_Word___5.docx"/></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9.e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1846733" y="2277666"/>
            <a:ext cx="5021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i="1" dirty="0">
                <a:solidFill>
                  <a:srgbClr val="F79646">
                    <a:lumMod val="75000"/>
                  </a:srgbClr>
                </a:solidFill>
                <a:latin typeface="Times New Roman" pitchFamily="18" charset="0"/>
                <a:ea typeface="微软雅黑" pitchFamily="34" charset="-122"/>
                <a:cs typeface="Times New Roman" pitchFamily="18" charset="0"/>
              </a:rPr>
              <a:t>第一章　</a:t>
            </a:r>
            <a:r>
              <a:rPr lang="en-US" altLang="zh-CN" sz="1600" i="1" dirty="0">
                <a:solidFill>
                  <a:srgbClr val="F79646">
                    <a:lumMod val="75000"/>
                  </a:srgbClr>
                </a:solidFill>
                <a:latin typeface="Times New Roman" pitchFamily="18" charset="0"/>
                <a:ea typeface="微软雅黑" pitchFamily="34" charset="-122"/>
                <a:cs typeface="Times New Roman" pitchFamily="18" charset="0"/>
              </a:rPr>
              <a:t>§</a:t>
            </a:r>
            <a:r>
              <a:rPr lang="en-US" altLang="zh-CN" sz="1600" i="1" dirty="0" smtClean="0">
                <a:solidFill>
                  <a:srgbClr val="F79646">
                    <a:lumMod val="75000"/>
                  </a:srgbClr>
                </a:solidFill>
                <a:latin typeface="Times New Roman" pitchFamily="18" charset="0"/>
                <a:ea typeface="微软雅黑" pitchFamily="34" charset="-122"/>
                <a:cs typeface="Times New Roman" pitchFamily="18" charset="0"/>
              </a:rPr>
              <a:t>1.3</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空间几何体</a:t>
            </a:r>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的表面积与体积</a:t>
            </a:r>
            <a:endParaRPr lang="zh-CN" altLang="en-US" sz="1600" i="1" dirty="0">
              <a:solidFill>
                <a:srgbClr val="F79646">
                  <a:lumMod val="75000"/>
                </a:srgbClr>
              </a:solidFill>
              <a:latin typeface="Times New Roman" pitchFamily="18" charset="0"/>
              <a:cs typeface="Times New Roman" pitchFamily="18" charset="0"/>
            </a:endParaRPr>
          </a:p>
        </p:txBody>
      </p:sp>
      <p:sp>
        <p:nvSpPr>
          <p:cNvPr id="7" name="TextBox 6"/>
          <p:cNvSpPr txBox="1"/>
          <p:nvPr/>
        </p:nvSpPr>
        <p:spPr>
          <a:xfrm>
            <a:off x="1846734" y="2711406"/>
            <a:ext cx="9610972" cy="1015663"/>
          </a:xfrm>
          <a:prstGeom prst="rect">
            <a:avLst/>
          </a:prstGeom>
          <a:noFill/>
        </p:spPr>
        <p:txBody>
          <a:bodyPr wrap="square" rtlCol="0">
            <a:spAutoFit/>
          </a:bodyPr>
          <a:lstStyle/>
          <a:p>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1.3.2</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球的体积和表面积</a:t>
            </a:r>
          </a:p>
        </p:txBody>
      </p:sp>
      <p:pic>
        <p:nvPicPr>
          <p:cNvPr id="8" name="Picture 2" descr="C:\Users\Administrator\Desktop\创新图片\数学创新 2-1\2771897_45.gif"/>
          <p:cNvPicPr>
            <a:picLocks noChangeAspect="1" noChangeArrowheads="1"/>
          </p:cNvPicPr>
          <p:nvPr/>
        </p:nvPicPr>
        <p:blipFill rotWithShape="1">
          <a:blip r:embed="rId2">
            <a:extLst>
              <a:ext uri="{28A0092B-C50C-407E-A947-70E740481C1C}">
                <a14:useLocalDpi xmlns:a14="http://schemas.microsoft.com/office/drawing/2010/main" val="0"/>
              </a:ext>
            </a:extLst>
          </a:blip>
          <a:srcRect r="1039" b="1687"/>
          <a:stretch/>
        </p:blipFill>
        <p:spPr bwMode="auto">
          <a:xfrm>
            <a:off x="9503965" y="4200129"/>
            <a:ext cx="2686448" cy="2659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13" name="矩形 12"/>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如图，设截面圆的圆心为</a:t>
            </a:r>
            <a:r>
              <a:rPr lang="en-US" altLang="zh-CN" sz="2800" i="1" kern="100" dirty="0">
                <a:latin typeface="Times New Roman"/>
                <a:ea typeface="华文细黑"/>
                <a:cs typeface="Courier New"/>
              </a:rPr>
              <a:t>O</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为截面圆上任一点，</a:t>
            </a:r>
            <a:endParaRPr lang="zh-CN" altLang="zh-CN" sz="2800" kern="100" dirty="0">
              <a:effectLst/>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3840589802"/>
              </p:ext>
            </p:extLst>
          </p:nvPr>
        </p:nvGraphicFramePr>
        <p:xfrm>
          <a:off x="504825" y="1673027"/>
          <a:ext cx="8343900" cy="590550"/>
        </p:xfrm>
        <a:graphic>
          <a:graphicData uri="http://schemas.openxmlformats.org/presentationml/2006/ole">
            <mc:AlternateContent xmlns:mc="http://schemas.openxmlformats.org/markup-compatibility/2006">
              <mc:Choice xmlns:v="urn:schemas-microsoft-com:vml" Requires="v">
                <p:oleObj spid="_x0000_s138263" name="文档" r:id="rId5" imgW="8351220" imgH="590385" progId="Word.Document.12">
                  <p:embed/>
                </p:oleObj>
              </mc:Choice>
              <mc:Fallback>
                <p:oleObj name="文档" r:id="rId5" imgW="8351220" imgH="590385" progId="Word.Document.12">
                  <p:embed/>
                  <p:pic>
                    <p:nvPicPr>
                      <p:cNvPr id="0" name=""/>
                      <p:cNvPicPr>
                        <a:picLocks noChangeAspect="1" noChangeArrowheads="1"/>
                      </p:cNvPicPr>
                      <p:nvPr/>
                    </p:nvPicPr>
                    <p:blipFill>
                      <a:blip r:embed="rId6"/>
                      <a:srcRect/>
                      <a:stretch>
                        <a:fillRect/>
                      </a:stretch>
                    </p:blipFill>
                    <p:spPr bwMode="auto">
                      <a:xfrm>
                        <a:off x="504825" y="1673027"/>
                        <a:ext cx="83439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4163295594"/>
              </p:ext>
            </p:extLst>
          </p:nvPr>
        </p:nvGraphicFramePr>
        <p:xfrm>
          <a:off x="504825" y="2455590"/>
          <a:ext cx="8343900" cy="600075"/>
        </p:xfrm>
        <a:graphic>
          <a:graphicData uri="http://schemas.openxmlformats.org/presentationml/2006/ole">
            <mc:AlternateContent xmlns:mc="http://schemas.openxmlformats.org/markup-compatibility/2006">
              <mc:Choice xmlns:v="urn:schemas-microsoft-com:vml" Requires="v">
                <p:oleObj spid="_x0000_s138264" name="文档" r:id="rId8" imgW="8351220" imgH="599744" progId="Word.Document.12">
                  <p:embed/>
                </p:oleObj>
              </mc:Choice>
              <mc:Fallback>
                <p:oleObj name="文档" r:id="rId8" imgW="8351220" imgH="599744" progId="Word.Document.12">
                  <p:embed/>
                  <p:pic>
                    <p:nvPicPr>
                      <p:cNvPr id="0" name=""/>
                      <p:cNvPicPr>
                        <a:picLocks noChangeAspect="1" noChangeArrowheads="1"/>
                      </p:cNvPicPr>
                      <p:nvPr/>
                    </p:nvPicPr>
                    <p:blipFill>
                      <a:blip r:embed="rId9"/>
                      <a:srcRect/>
                      <a:stretch>
                        <a:fillRect/>
                      </a:stretch>
                    </p:blipFill>
                    <p:spPr bwMode="auto">
                      <a:xfrm>
                        <a:off x="504825" y="2455590"/>
                        <a:ext cx="83439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3401404835"/>
              </p:ext>
            </p:extLst>
          </p:nvPr>
        </p:nvGraphicFramePr>
        <p:xfrm>
          <a:off x="504825" y="3304828"/>
          <a:ext cx="8343900" cy="561975"/>
        </p:xfrm>
        <a:graphic>
          <a:graphicData uri="http://schemas.openxmlformats.org/presentationml/2006/ole">
            <mc:AlternateContent xmlns:mc="http://schemas.openxmlformats.org/markup-compatibility/2006">
              <mc:Choice xmlns:v="urn:schemas-microsoft-com:vml" Requires="v">
                <p:oleObj spid="_x0000_s138265" name="文档" r:id="rId11" imgW="8351220" imgH="561945" progId="Word.Document.12">
                  <p:embed/>
                </p:oleObj>
              </mc:Choice>
              <mc:Fallback>
                <p:oleObj name="文档" r:id="rId11" imgW="8351220" imgH="561945" progId="Word.Document.12">
                  <p:embed/>
                  <p:pic>
                    <p:nvPicPr>
                      <p:cNvPr id="0" name=""/>
                      <p:cNvPicPr>
                        <a:picLocks noChangeAspect="1" noChangeArrowheads="1"/>
                      </p:cNvPicPr>
                      <p:nvPr/>
                    </p:nvPicPr>
                    <p:blipFill>
                      <a:blip r:embed="rId12"/>
                      <a:srcRect/>
                      <a:stretch>
                        <a:fillRect/>
                      </a:stretch>
                    </p:blipFill>
                    <p:spPr bwMode="auto">
                      <a:xfrm>
                        <a:off x="504825" y="3304828"/>
                        <a:ext cx="83439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1589962888"/>
              </p:ext>
            </p:extLst>
          </p:nvPr>
        </p:nvGraphicFramePr>
        <p:xfrm>
          <a:off x="504825" y="4067250"/>
          <a:ext cx="8343900" cy="828675"/>
        </p:xfrm>
        <a:graphic>
          <a:graphicData uri="http://schemas.openxmlformats.org/presentationml/2006/ole">
            <mc:AlternateContent xmlns:mc="http://schemas.openxmlformats.org/markup-compatibility/2006">
              <mc:Choice xmlns:v="urn:schemas-microsoft-com:vml" Requires="v">
                <p:oleObj spid="_x0000_s138266" name="文档" r:id="rId14" imgW="8351220" imgH="830498" progId="Word.Document.12">
                  <p:embed/>
                </p:oleObj>
              </mc:Choice>
              <mc:Fallback>
                <p:oleObj name="文档" r:id="rId14" imgW="8351220" imgH="830498" progId="Word.Document.12">
                  <p:embed/>
                  <p:pic>
                    <p:nvPicPr>
                      <p:cNvPr id="0" name=""/>
                      <p:cNvPicPr>
                        <a:picLocks noChangeAspect="1" noChangeArrowheads="1"/>
                      </p:cNvPicPr>
                      <p:nvPr/>
                    </p:nvPicPr>
                    <p:blipFill>
                      <a:blip r:embed="rId15"/>
                      <a:srcRect/>
                      <a:stretch>
                        <a:fillRect/>
                      </a:stretch>
                    </p:blipFill>
                    <p:spPr bwMode="auto">
                      <a:xfrm>
                        <a:off x="504825" y="4067250"/>
                        <a:ext cx="83439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82191" y="4934944"/>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B</a:t>
            </a:r>
            <a:endParaRPr lang="zh-CN" altLang="zh-CN" sz="2800" b="1" kern="100" dirty="0">
              <a:solidFill>
                <a:srgbClr val="C00000"/>
              </a:solidFill>
              <a:effectLst/>
              <a:latin typeface="宋体"/>
              <a:cs typeface="Courier New"/>
            </a:endParaRPr>
          </a:p>
        </p:txBody>
      </p:sp>
      <p:pic>
        <p:nvPicPr>
          <p:cNvPr id="14" name="图片 13" descr="F:\2016赵瑊\同步\数学\创新 人A必修2\word\RJ1-169.TIF"/>
          <p:cNvPicPr/>
          <p:nvPr/>
        </p:nvPicPr>
        <p:blipFill>
          <a:blip r:embed="rId16" r:link="rId17" cstate="print">
            <a:extLst>
              <a:ext uri="{28A0092B-C50C-407E-A947-70E740481C1C}">
                <a14:useLocalDpi xmlns:a14="http://schemas.microsoft.com/office/drawing/2010/main" val="0"/>
              </a:ext>
            </a:extLst>
          </a:blip>
          <a:srcRect/>
          <a:stretch>
            <a:fillRect/>
          </a:stretch>
        </p:blipFill>
        <p:spPr bwMode="auto">
          <a:xfrm>
            <a:off x="7823398" y="333450"/>
            <a:ext cx="2808312" cy="2565090"/>
          </a:xfrm>
          <a:prstGeom prst="rect">
            <a:avLst/>
          </a:prstGeom>
          <a:noFill/>
          <a:ln>
            <a:noFill/>
          </a:ln>
        </p:spPr>
      </p:pic>
    </p:spTree>
    <p:extLst>
      <p:ext uri="{BB962C8B-B14F-4D97-AF65-F5344CB8AC3E}">
        <p14:creationId xmlns:p14="http://schemas.microsoft.com/office/powerpoint/2010/main" val="1398754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750"/>
                                        <p:tgtEl>
                                          <p:spTgt spid="1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750"/>
                                        <p:tgtEl>
                                          <p:spTgt spid="14"/>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3">
                                            <p:txEl>
                                              <p:pRg st="1" end="1"/>
                                            </p:txEl>
                                          </p:spTgt>
                                        </p:tgtEl>
                                        <p:attrNameLst>
                                          <p:attrName>style.visibility</p:attrName>
                                        </p:attrNameLst>
                                      </p:cBhvr>
                                      <p:to>
                                        <p:strVal val="visible"/>
                                      </p:to>
                                    </p:set>
                                    <p:animEffect transition="in" filter="blinds(horizontal)">
                                      <p:cBhvr>
                                        <p:cTn id="14" dur="750"/>
                                        <p:tgtEl>
                                          <p:spTgt spid="13">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750"/>
                                        <p:tgtEl>
                                          <p:spTgt spid="15"/>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750"/>
                                        <p:tgtEl>
                                          <p:spTgt spid="16"/>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linds(horizontal)">
                                      <p:cBhvr>
                                        <p:cTn id="26" dur="750"/>
                                        <p:tgtEl>
                                          <p:spTgt spid="17"/>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750"/>
                                        <p:tgtEl>
                                          <p:spTgt spid="18"/>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blinds(horizontal)">
                                      <p:cBhvr>
                                        <p:cTn id="34"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2133650"/>
            <a:ext cx="12190413" cy="1944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2333974"/>
            <a:ext cx="11305256"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有关球的截面问题，常画出过球心的截面圆，将问题转化为平面中圆的有关问题解决</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89920163"/>
              </p:ext>
            </p:extLst>
          </p:nvPr>
        </p:nvGraphicFramePr>
        <p:xfrm>
          <a:off x="504825" y="218009"/>
          <a:ext cx="11201400" cy="1323975"/>
        </p:xfrm>
        <a:graphic>
          <a:graphicData uri="http://schemas.openxmlformats.org/presentationml/2006/ole">
            <mc:AlternateContent xmlns:mc="http://schemas.openxmlformats.org/markup-compatibility/2006">
              <mc:Choice xmlns:v="urn:schemas-microsoft-com:vml" Requires="v">
                <p:oleObj spid="_x0000_s127466" name="文档" r:id="rId4" imgW="11203051" imgH="1332468" progId="Word.Document.12">
                  <p:embed/>
                </p:oleObj>
              </mc:Choice>
              <mc:Fallback>
                <p:oleObj name="文档" r:id="rId4" imgW="11203051" imgH="1332468" progId="Word.Document.12">
                  <p:embed/>
                  <p:pic>
                    <p:nvPicPr>
                      <p:cNvPr id="0" name="对象 14"/>
                      <p:cNvPicPr>
                        <a:picLocks noChangeAspect="1" noChangeArrowheads="1"/>
                      </p:cNvPicPr>
                      <p:nvPr/>
                    </p:nvPicPr>
                    <p:blipFill>
                      <a:blip r:embed="rId5"/>
                      <a:srcRect/>
                      <a:stretch>
                        <a:fillRect/>
                      </a:stretch>
                    </p:blipFill>
                    <p:spPr bwMode="auto">
                      <a:xfrm>
                        <a:off x="504825" y="218009"/>
                        <a:ext cx="11201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382191" y="1415748"/>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如图，是过长方体的一条体对角线</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的截面，设长方体有公共顶点的三条棱的长分别为</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z</a:t>
            </a:r>
            <a:r>
              <a:rPr lang="zh-CN" altLang="zh-CN" sz="2800" kern="100" dirty="0">
                <a:latin typeface="Times New Roman"/>
                <a:ea typeface="华文细黑"/>
                <a:cs typeface="Times New Roman"/>
              </a:rPr>
              <a:t>，则由已知，</a:t>
            </a:r>
            <a:endParaRPr lang="zh-CN" altLang="zh-CN" sz="280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2914223122"/>
              </p:ext>
            </p:extLst>
          </p:nvPr>
        </p:nvGraphicFramePr>
        <p:xfrm>
          <a:off x="504825" y="2867522"/>
          <a:ext cx="8343900" cy="1771650"/>
        </p:xfrm>
        <a:graphic>
          <a:graphicData uri="http://schemas.openxmlformats.org/presentationml/2006/ole">
            <mc:AlternateContent xmlns:mc="http://schemas.openxmlformats.org/markup-compatibility/2006">
              <mc:Choice xmlns:v="urn:schemas-microsoft-com:vml" Requires="v">
                <p:oleObj spid="_x0000_s127467" name="文档" r:id="rId7" imgW="8351220" imgH="1771874" progId="Word.Document.12">
                  <p:embed/>
                </p:oleObj>
              </mc:Choice>
              <mc:Fallback>
                <p:oleObj name="文档" r:id="rId7" imgW="8351220" imgH="1771874" progId="Word.Document.12">
                  <p:embed/>
                  <p:pic>
                    <p:nvPicPr>
                      <p:cNvPr id="0" name=""/>
                      <p:cNvPicPr>
                        <a:picLocks noChangeAspect="1" noChangeArrowheads="1"/>
                      </p:cNvPicPr>
                      <p:nvPr/>
                    </p:nvPicPr>
                    <p:blipFill>
                      <a:blip r:embed="rId8"/>
                      <a:srcRect/>
                      <a:stretch>
                        <a:fillRect/>
                      </a:stretch>
                    </p:blipFill>
                    <p:spPr bwMode="auto">
                      <a:xfrm>
                        <a:off x="504825" y="2867522"/>
                        <a:ext cx="834390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110957000"/>
              </p:ext>
            </p:extLst>
          </p:nvPr>
        </p:nvGraphicFramePr>
        <p:xfrm>
          <a:off x="504825" y="4765626"/>
          <a:ext cx="8343900" cy="847725"/>
        </p:xfrm>
        <a:graphic>
          <a:graphicData uri="http://schemas.openxmlformats.org/presentationml/2006/ole">
            <mc:AlternateContent xmlns:mc="http://schemas.openxmlformats.org/markup-compatibility/2006">
              <mc:Choice xmlns:v="urn:schemas-microsoft-com:vml" Requires="v">
                <p:oleObj spid="_x0000_s127468" name="文档" r:id="rId10" imgW="8351220" imgH="853898" progId="Word.Document.12">
                  <p:embed/>
                </p:oleObj>
              </mc:Choice>
              <mc:Fallback>
                <p:oleObj name="文档" r:id="rId10" imgW="8351220" imgH="853898" progId="Word.Document.12">
                  <p:embed/>
                  <p:pic>
                    <p:nvPicPr>
                      <p:cNvPr id="0" name=""/>
                      <p:cNvPicPr>
                        <a:picLocks noChangeAspect="1" noChangeArrowheads="1"/>
                      </p:cNvPicPr>
                      <p:nvPr/>
                    </p:nvPicPr>
                    <p:blipFill>
                      <a:blip r:embed="rId11"/>
                      <a:srcRect/>
                      <a:stretch>
                        <a:fillRect/>
                      </a:stretch>
                    </p:blipFill>
                    <p:spPr bwMode="auto">
                      <a:xfrm>
                        <a:off x="504825" y="4765626"/>
                        <a:ext cx="83439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382191" y="5583348"/>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S</a:t>
            </a:r>
            <a:r>
              <a:rPr lang="zh-CN" altLang="zh-CN" sz="2800" kern="100" baseline="-25000" dirty="0">
                <a:latin typeface="Times New Roman"/>
                <a:ea typeface="华文细黑"/>
                <a:cs typeface="Times New Roman"/>
              </a:rPr>
              <a:t>球</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4π</a:t>
            </a:r>
            <a:r>
              <a:rPr lang="en-US" altLang="zh-CN" sz="2800" i="1" kern="100" dirty="0" err="1">
                <a:latin typeface="Times New Roman"/>
                <a:ea typeface="华文细黑"/>
                <a:cs typeface="Courier New"/>
              </a:rPr>
              <a:t>R</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9π</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3" name="矩形 2"/>
          <p:cNvSpPr/>
          <p:nvPr/>
        </p:nvSpPr>
        <p:spPr>
          <a:xfrm>
            <a:off x="3843908" y="917601"/>
            <a:ext cx="545342" cy="523220"/>
          </a:xfrm>
          <a:prstGeom prst="rect">
            <a:avLst/>
          </a:prstGeom>
        </p:spPr>
        <p:txBody>
          <a:bodyPr wrap="none">
            <a:spAutoFit/>
          </a:bodyPr>
          <a:lstStyle/>
          <a:p>
            <a:r>
              <a:rPr lang="en-US" altLang="zh-CN" sz="2800" kern="100">
                <a:solidFill>
                  <a:srgbClr val="C00000"/>
                </a:solidFill>
                <a:latin typeface="Times New Roman"/>
                <a:ea typeface="华文细黑"/>
                <a:cs typeface="Courier New"/>
              </a:rPr>
              <a:t>9π</a:t>
            </a:r>
            <a:endParaRPr lang="zh-CN" altLang="en-US" dirty="0">
              <a:solidFill>
                <a:srgbClr val="C00000"/>
              </a:solidFill>
            </a:endParaRPr>
          </a:p>
        </p:txBody>
      </p:sp>
      <p:pic>
        <p:nvPicPr>
          <p:cNvPr id="16" name="图片 15" descr="F:\2016赵瑊\同步\数学\创新 人A必修2\word\RJ1-170.TIF"/>
          <p:cNvPicPr/>
          <p:nvPr/>
        </p:nvPicPr>
        <p:blipFill rotWithShape="1">
          <a:blip r:embed="rId12" r:link="rId13" cstate="print">
            <a:extLst>
              <a:ext uri="{28A0092B-C50C-407E-A947-70E740481C1C}">
                <a14:useLocalDpi xmlns:a14="http://schemas.microsoft.com/office/drawing/2010/main" val="0"/>
              </a:ext>
            </a:extLst>
          </a:blip>
          <a:srcRect l="3985"/>
          <a:stretch/>
        </p:blipFill>
        <p:spPr bwMode="auto">
          <a:xfrm>
            <a:off x="8258175" y="2267075"/>
            <a:ext cx="3536016" cy="3590099"/>
          </a:xfrm>
          <a:prstGeom prst="rect">
            <a:avLst/>
          </a:prstGeom>
          <a:noFill/>
          <a:ln>
            <a:noFill/>
          </a:ln>
        </p:spPr>
      </p:pic>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linds(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6"/>
                                        </p:tgtEl>
                                      </p:cBhvr>
                                    </p:animEffect>
                                    <p:set>
                                      <p:cBhvr>
                                        <p:cTn id="38" dur="1" fill="hold">
                                          <p:stCondLst>
                                            <p:cond delay="499"/>
                                          </p:stCondLst>
                                        </p:cTn>
                                        <p:tgtEl>
                                          <p:spTgt spid="16"/>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4"/>
                                        </p:tgtEl>
                                      </p:cBhvr>
                                    </p:animEffect>
                                    <p:set>
                                      <p:cBhvr>
                                        <p:cTn id="44" dur="1" fill="hold">
                                          <p:stCondLst>
                                            <p:cond delay="499"/>
                                          </p:stCondLst>
                                        </p:cTn>
                                        <p:tgtEl>
                                          <p:spTgt spid="14"/>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3"/>
                                        </p:tgtEl>
                                      </p:cBhvr>
                                    </p:animEffect>
                                    <p:set>
                                      <p:cBhvr>
                                        <p:cTn id="5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9" grpId="0"/>
      <p:bldP spid="9" grpId="1"/>
      <p:bldP spid="15" grpId="0"/>
      <p:bldP spid="15" grpId="1"/>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矩形 7"/>
          <p:cNvSpPr/>
          <p:nvPr/>
        </p:nvSpPr>
        <p:spPr>
          <a:xfrm>
            <a:off x="382191" y="-2207"/>
            <a:ext cx="11412000" cy="133495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球的组合体与三视图</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某个几何体的三视图如图所示，求该几何体的表面积和体积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1306286"/>
            <a:ext cx="6289079" cy="19794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由三视图可知该几何体的下部是棱长为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的正方体，上部是半径为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的半球，该几何体的表面积为</a:t>
            </a:r>
            <a:endParaRPr lang="zh-CN" altLang="zh-CN" sz="2800" kern="100" dirty="0">
              <a:effectLst/>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004960269"/>
              </p:ext>
            </p:extLst>
          </p:nvPr>
        </p:nvGraphicFramePr>
        <p:xfrm>
          <a:off x="504825" y="3429794"/>
          <a:ext cx="6210300" cy="847725"/>
        </p:xfrm>
        <a:graphic>
          <a:graphicData uri="http://schemas.openxmlformats.org/presentationml/2006/ole">
            <mc:AlternateContent xmlns:mc="http://schemas.openxmlformats.org/markup-compatibility/2006">
              <mc:Choice xmlns:v="urn:schemas-microsoft-com:vml" Requires="v">
                <p:oleObj spid="_x0000_s117241" name="文档" r:id="rId5" imgW="6217423" imgH="847418" progId="Word.Document.12">
                  <p:embed/>
                </p:oleObj>
              </mc:Choice>
              <mc:Fallback>
                <p:oleObj name="文档" r:id="rId5" imgW="6217423" imgH="847418" progId="Word.Document.12">
                  <p:embed/>
                  <p:pic>
                    <p:nvPicPr>
                      <p:cNvPr id="0" name="对象 2"/>
                      <p:cNvPicPr>
                        <a:picLocks noChangeAspect="1" noChangeArrowheads="1"/>
                      </p:cNvPicPr>
                      <p:nvPr/>
                    </p:nvPicPr>
                    <p:blipFill>
                      <a:blip r:embed="rId6"/>
                      <a:srcRect/>
                      <a:stretch>
                        <a:fillRect/>
                      </a:stretch>
                    </p:blipFill>
                    <p:spPr bwMode="auto">
                      <a:xfrm>
                        <a:off x="504825" y="3429794"/>
                        <a:ext cx="62103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382191" y="4247778"/>
            <a:ext cx="6289079" cy="68683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该几何体的体积为</a:t>
            </a:r>
            <a:endParaRPr lang="zh-CN" altLang="zh-CN" sz="2800" kern="100" dirty="0">
              <a:effectLst/>
              <a:latin typeface="宋体"/>
              <a:cs typeface="Courier New"/>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2818140749"/>
              </p:ext>
            </p:extLst>
          </p:nvPr>
        </p:nvGraphicFramePr>
        <p:xfrm>
          <a:off x="504825" y="5102349"/>
          <a:ext cx="6210300" cy="847725"/>
        </p:xfrm>
        <a:graphic>
          <a:graphicData uri="http://schemas.openxmlformats.org/presentationml/2006/ole">
            <mc:AlternateContent xmlns:mc="http://schemas.openxmlformats.org/markup-compatibility/2006">
              <mc:Choice xmlns:v="urn:schemas-microsoft-com:vml" Requires="v">
                <p:oleObj spid="_x0000_s117242" name="文档" r:id="rId8" imgW="6217423" imgH="847778" progId="Word.Document.12">
                  <p:embed/>
                </p:oleObj>
              </mc:Choice>
              <mc:Fallback>
                <p:oleObj name="文档" r:id="rId8" imgW="6217423" imgH="847778" progId="Word.Document.12">
                  <p:embed/>
                  <p:pic>
                    <p:nvPicPr>
                      <p:cNvPr id="0" name=""/>
                      <p:cNvPicPr>
                        <a:picLocks noChangeAspect="1" noChangeArrowheads="1"/>
                      </p:cNvPicPr>
                      <p:nvPr/>
                    </p:nvPicPr>
                    <p:blipFill>
                      <a:blip r:embed="rId9"/>
                      <a:srcRect/>
                      <a:stretch>
                        <a:fillRect/>
                      </a:stretch>
                    </p:blipFill>
                    <p:spPr bwMode="auto">
                      <a:xfrm>
                        <a:off x="504825" y="5102349"/>
                        <a:ext cx="62103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7" name="组合 6"/>
          <p:cNvGrpSpPr/>
          <p:nvPr/>
        </p:nvGrpSpPr>
        <p:grpSpPr>
          <a:xfrm>
            <a:off x="6805720" y="1451670"/>
            <a:ext cx="4988471" cy="5060466"/>
            <a:chOff x="6805720" y="1451670"/>
            <a:chExt cx="4988471" cy="5060466"/>
          </a:xfrm>
        </p:grpSpPr>
        <p:pic>
          <p:nvPicPr>
            <p:cNvPr id="11" name="图片 10" descr="RJ1-171"/>
            <p:cNvPicPr/>
            <p:nvPr/>
          </p:nvPicPr>
          <p:blipFill rotWithShape="1">
            <a:blip r:embed="rId10" cstate="print">
              <a:extLst>
                <a:ext uri="{28A0092B-C50C-407E-A947-70E740481C1C}">
                  <a14:useLocalDpi xmlns:a14="http://schemas.microsoft.com/office/drawing/2010/main" val="0"/>
                </a:ext>
              </a:extLst>
            </a:blip>
            <a:srcRect r="8847" b="46249"/>
            <a:stretch/>
          </p:blipFill>
          <p:spPr bwMode="auto">
            <a:xfrm>
              <a:off x="6805720" y="1451670"/>
              <a:ext cx="4988471" cy="2800517"/>
            </a:xfrm>
            <a:prstGeom prst="rect">
              <a:avLst/>
            </a:prstGeom>
            <a:noFill/>
            <a:ln>
              <a:noFill/>
            </a:ln>
          </p:spPr>
        </p:pic>
        <p:pic>
          <p:nvPicPr>
            <p:cNvPr id="18" name="图片 17" descr="RJ1-171"/>
            <p:cNvPicPr/>
            <p:nvPr/>
          </p:nvPicPr>
          <p:blipFill rotWithShape="1">
            <a:blip r:embed="rId10" cstate="print">
              <a:extLst>
                <a:ext uri="{28A0092B-C50C-407E-A947-70E740481C1C}">
                  <a14:useLocalDpi xmlns:a14="http://schemas.microsoft.com/office/drawing/2010/main" val="0"/>
                </a:ext>
              </a:extLst>
            </a:blip>
            <a:srcRect t="58807" r="8847"/>
            <a:stretch/>
          </p:blipFill>
          <p:spPr bwMode="auto">
            <a:xfrm>
              <a:off x="6805720" y="4365898"/>
              <a:ext cx="4988471" cy="2146238"/>
            </a:xfrm>
            <a:prstGeom prst="rect">
              <a:avLst/>
            </a:prstGeom>
            <a:noFill/>
            <a:ln>
              <a:noFill/>
            </a:ln>
          </p:spPr>
        </p:pic>
      </p:grpSp>
    </p:spTree>
    <p:extLst>
      <p:ext uri="{BB962C8B-B14F-4D97-AF65-F5344CB8AC3E}">
        <p14:creationId xmlns:p14="http://schemas.microsoft.com/office/powerpoint/2010/main" val="145026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4">
                                            <p:txEl>
                                              <p:pRg st="0" end="0"/>
                                            </p:txEl>
                                          </p:spTgt>
                                        </p:tgtEl>
                                      </p:cBhvr>
                                    </p:animEffect>
                                    <p:set>
                                      <p:cBhvr>
                                        <p:cTn id="27" dur="1" fill="hold">
                                          <p:stCondLst>
                                            <p:cond delay="499"/>
                                          </p:stCondLst>
                                        </p:cTn>
                                        <p:tgtEl>
                                          <p:spTgt spid="14">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5"/>
                                        </p:tgtEl>
                                      </p:cBhvr>
                                    </p:animEffect>
                                    <p:set>
                                      <p:cBhvr>
                                        <p:cTn id="33" dur="1" fill="hold">
                                          <p:stCondLst>
                                            <p:cond delay="499"/>
                                          </p:stCondLst>
                                        </p:cTn>
                                        <p:tgtEl>
                                          <p:spTgt spid="15"/>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4" grpId="0" build="allAtOnce"/>
      <p:bldP spid="15" grpId="0"/>
      <p:bldP spid="15" grpId="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915830"/>
            <a:ext cx="12204000" cy="270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35149" y="2188610"/>
            <a:ext cx="11305256"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由三视图求球与其他几何体的简单组合体的表面积和体积，关键要弄清组合体的结构特征和三视图中数据的含义</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求解表面积和体积时要避免重叠和交叉</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89"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有三个球，第一个球内切于正方体，第二个球与这个正方体各条棱相切，第三个球过这个正方体的各个顶点，求这三个球的表面积之比</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82191" y="22380"/>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设正方体的棱长为</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正方体的内切球球心是正方体的中心，</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切点是正方体六个面的中心，</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经过四个切点及球心作截面，</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如图</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所示，则有</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652046915"/>
              </p:ext>
            </p:extLst>
          </p:nvPr>
        </p:nvGraphicFramePr>
        <p:xfrm>
          <a:off x="504825" y="3310161"/>
          <a:ext cx="6210300" cy="847725"/>
        </p:xfrm>
        <a:graphic>
          <a:graphicData uri="http://schemas.openxmlformats.org/presentationml/2006/ole">
            <mc:AlternateContent xmlns:mc="http://schemas.openxmlformats.org/markup-compatibility/2006">
              <mc:Choice xmlns:v="urn:schemas-microsoft-com:vml" Requires="v">
                <p:oleObj spid="_x0000_s131371" name="文档" r:id="rId5" imgW="6217423" imgH="847778" progId="Word.Document.12">
                  <p:embed/>
                </p:oleObj>
              </mc:Choice>
              <mc:Fallback>
                <p:oleObj name="文档" r:id="rId5" imgW="6217423" imgH="847778" progId="Word.Document.12">
                  <p:embed/>
                  <p:pic>
                    <p:nvPicPr>
                      <p:cNvPr id="0" name=""/>
                      <p:cNvPicPr>
                        <a:picLocks noChangeAspect="1" noChangeArrowheads="1"/>
                      </p:cNvPicPr>
                      <p:nvPr/>
                    </p:nvPicPr>
                    <p:blipFill>
                      <a:blip r:embed="rId6"/>
                      <a:srcRect/>
                      <a:stretch>
                        <a:fillRect/>
                      </a:stretch>
                    </p:blipFill>
                    <p:spPr bwMode="auto">
                      <a:xfrm>
                        <a:off x="504825" y="3310161"/>
                        <a:ext cx="62103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0" name="图片 9" descr="RJ1-172"/>
          <p:cNvPicPr/>
          <p:nvPr/>
        </p:nvPicPr>
        <p:blipFill rotWithShape="1">
          <a:blip r:embed="rId7" cstate="print">
            <a:extLst>
              <a:ext uri="{28A0092B-C50C-407E-A947-70E740481C1C}">
                <a14:useLocalDpi xmlns:a14="http://schemas.microsoft.com/office/drawing/2010/main" val="0"/>
              </a:ext>
            </a:extLst>
          </a:blip>
          <a:srcRect l="2154" t="3247" r="62011" b="53240"/>
          <a:stretch/>
        </p:blipFill>
        <p:spPr bwMode="auto">
          <a:xfrm>
            <a:off x="5447134" y="1470456"/>
            <a:ext cx="2876550" cy="3317965"/>
          </a:xfrm>
          <a:prstGeom prst="rect">
            <a:avLst/>
          </a:prstGeom>
          <a:noFill/>
          <a:ln>
            <a:noFill/>
          </a:ln>
        </p:spPr>
      </p:pic>
      <p:pic>
        <p:nvPicPr>
          <p:cNvPr id="11" name="图片 10" descr="RJ1-172"/>
          <p:cNvPicPr/>
          <p:nvPr/>
        </p:nvPicPr>
        <p:blipFill rotWithShape="1">
          <a:blip r:embed="rId7" cstate="print">
            <a:extLst>
              <a:ext uri="{28A0092B-C50C-407E-A947-70E740481C1C}">
                <a14:useLocalDpi xmlns:a14="http://schemas.microsoft.com/office/drawing/2010/main" val="0"/>
              </a:ext>
            </a:extLst>
          </a:blip>
          <a:srcRect l="62105" t="3247" r="2208" b="53240"/>
          <a:stretch/>
        </p:blipFill>
        <p:spPr bwMode="auto">
          <a:xfrm>
            <a:off x="8929448" y="1470456"/>
            <a:ext cx="2864743" cy="3317965"/>
          </a:xfrm>
          <a:prstGeom prst="rect">
            <a:avLst/>
          </a:prstGeom>
          <a:noFill/>
          <a:ln>
            <a:noFill/>
          </a:ln>
        </p:spPr>
      </p:pic>
      <p:sp>
        <p:nvSpPr>
          <p:cNvPr id="13" name="矩形 12"/>
          <p:cNvSpPr/>
          <p:nvPr/>
        </p:nvSpPr>
        <p:spPr>
          <a:xfrm>
            <a:off x="382191" y="4096916"/>
            <a:ext cx="11412000" cy="13331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球与正方体的的各棱的</a:t>
            </a:r>
            <a:r>
              <a:rPr lang="zh-CN" altLang="zh-CN" sz="2800" kern="100" dirty="0" smtClean="0">
                <a:latin typeface="Times New Roman"/>
                <a:ea typeface="华文细黑"/>
                <a:cs typeface="Times New Roman"/>
              </a:rPr>
              <a:t>切点</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在</a:t>
            </a:r>
            <a:r>
              <a:rPr lang="zh-CN" altLang="zh-CN" sz="2800" kern="100" dirty="0">
                <a:latin typeface="Times New Roman"/>
                <a:ea typeface="华文细黑"/>
                <a:cs typeface="Times New Roman"/>
              </a:rPr>
              <a:t>每条棱的中点，过球心作正方体的对角面得截面，</a:t>
            </a:r>
            <a:endParaRPr lang="zh-CN" altLang="zh-CN" sz="2800" kern="100" dirty="0">
              <a:effectLst/>
              <a:latin typeface="宋体"/>
              <a:cs typeface="Courier New"/>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2070002549"/>
              </p:ext>
            </p:extLst>
          </p:nvPr>
        </p:nvGraphicFramePr>
        <p:xfrm>
          <a:off x="504825" y="5652517"/>
          <a:ext cx="6210300" cy="847725"/>
        </p:xfrm>
        <a:graphic>
          <a:graphicData uri="http://schemas.openxmlformats.org/presentationml/2006/ole">
            <mc:AlternateContent xmlns:mc="http://schemas.openxmlformats.org/markup-compatibility/2006">
              <mc:Choice xmlns:v="urn:schemas-microsoft-com:vml" Requires="v">
                <p:oleObj spid="_x0000_s131372" name="文档" r:id="rId9" imgW="6217423" imgH="853538" progId="Word.Document.12">
                  <p:embed/>
                </p:oleObj>
              </mc:Choice>
              <mc:Fallback>
                <p:oleObj name="文档" r:id="rId9" imgW="6217423" imgH="853538" progId="Word.Document.12">
                  <p:embed/>
                  <p:pic>
                    <p:nvPicPr>
                      <p:cNvPr id="0" name=""/>
                      <p:cNvPicPr>
                        <a:picLocks noChangeAspect="1" noChangeArrowheads="1"/>
                      </p:cNvPicPr>
                      <p:nvPr/>
                    </p:nvPicPr>
                    <p:blipFill>
                      <a:blip r:embed="rId10"/>
                      <a:srcRect/>
                      <a:stretch>
                        <a:fillRect/>
                      </a:stretch>
                    </p:blipFill>
                    <p:spPr bwMode="auto">
                      <a:xfrm>
                        <a:off x="504825" y="5652517"/>
                        <a:ext cx="62103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572576154"/>
              </p:ext>
            </p:extLst>
          </p:nvPr>
        </p:nvGraphicFramePr>
        <p:xfrm>
          <a:off x="6943725" y="5848350"/>
          <a:ext cx="3724275" cy="561975"/>
        </p:xfrm>
        <a:graphic>
          <a:graphicData uri="http://schemas.openxmlformats.org/presentationml/2006/ole">
            <mc:AlternateContent xmlns:mc="http://schemas.openxmlformats.org/markup-compatibility/2006">
              <mc:Choice xmlns:v="urn:schemas-microsoft-com:vml" Requires="v">
                <p:oleObj spid="_x0000_s131373" name="文档" r:id="rId12" imgW="3731678" imgH="561980" progId="Word.Document.12">
                  <p:embed/>
                </p:oleObj>
              </mc:Choice>
              <mc:Fallback>
                <p:oleObj name="文档" r:id="rId12" imgW="3731678" imgH="561980" progId="Word.Document.12">
                  <p:embed/>
                  <p:pic>
                    <p:nvPicPr>
                      <p:cNvPr id="0" name="对象 7"/>
                      <p:cNvPicPr>
                        <a:picLocks noChangeAspect="1" noChangeArrowheads="1"/>
                      </p:cNvPicPr>
                      <p:nvPr/>
                    </p:nvPicPr>
                    <p:blipFill>
                      <a:blip r:embed="rId13"/>
                      <a:srcRect/>
                      <a:stretch>
                        <a:fillRect/>
                      </a:stretch>
                    </p:blipFill>
                    <p:spPr bwMode="auto">
                      <a:xfrm>
                        <a:off x="6943725" y="5848350"/>
                        <a:ext cx="37242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600839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750"/>
                                        <p:tgtEl>
                                          <p:spTgt spid="7">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blinds(horizontal)">
                                      <p:cBhvr>
                                        <p:cTn id="23" dur="750"/>
                                        <p:tgtEl>
                                          <p:spTgt spid="7">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750"/>
                                        <p:tgtEl>
                                          <p:spTgt spid="10"/>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750"/>
                                        <p:tgtEl>
                                          <p:spTgt spid="8"/>
                                        </p:tgtEl>
                                      </p:cBhvr>
                                    </p:animEffect>
                                  </p:childTnLst>
                                </p:cTn>
                              </p:par>
                            </p:childTnLst>
                          </p:cTn>
                        </p:par>
                        <p:par>
                          <p:cTn id="31" fill="hold">
                            <p:stCondLst>
                              <p:cond delay="4500"/>
                            </p:stCondLst>
                            <p:childTnLst>
                              <p:par>
                                <p:cTn id="32" presetID="3" presetClass="entr" presetSubtype="1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750"/>
                                        <p:tgtEl>
                                          <p:spTgt spid="13"/>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linds(horizontal)">
                                      <p:cBhvr>
                                        <p:cTn id="38" dur="750"/>
                                        <p:tgtEl>
                                          <p:spTgt spid="14"/>
                                        </p:tgtEl>
                                      </p:cBhvr>
                                    </p:animEffect>
                                  </p:childTnLst>
                                </p:cTn>
                              </p:par>
                              <p:par>
                                <p:cTn id="39" presetID="3" presetClass="entr" presetSubtype="1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linds(horizontal)">
                                      <p:cBhvr>
                                        <p:cTn id="41" dur="750"/>
                                        <p:tgtEl>
                                          <p:spTgt spid="11"/>
                                        </p:tgtEl>
                                      </p:cBhvr>
                                    </p:animEffect>
                                  </p:childTnLst>
                                </p:cTn>
                              </p:par>
                            </p:childTnLst>
                          </p:cTn>
                        </p:par>
                        <p:par>
                          <p:cTn id="42" fill="hold">
                            <p:stCondLst>
                              <p:cond delay="6000"/>
                            </p:stCondLst>
                            <p:childTnLst>
                              <p:par>
                                <p:cTn id="43" presetID="3" presetClass="entr" presetSubtype="10"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blinds(horizontal)">
                                      <p:cBhvr>
                                        <p:cTn id="45"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82191" y="117426"/>
            <a:ext cx="11412000" cy="68683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正方体的各个顶点在球面上，过球心作正方体的对角面得截面，</a:t>
            </a:r>
            <a:endParaRPr lang="zh-CN" altLang="zh-CN" sz="280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264098392"/>
              </p:ext>
            </p:extLst>
          </p:nvPr>
        </p:nvGraphicFramePr>
        <p:xfrm>
          <a:off x="504825" y="1044005"/>
          <a:ext cx="6981825" cy="847725"/>
        </p:xfrm>
        <a:graphic>
          <a:graphicData uri="http://schemas.openxmlformats.org/presentationml/2006/ole">
            <mc:AlternateContent xmlns:mc="http://schemas.openxmlformats.org/markup-compatibility/2006">
              <mc:Choice xmlns:v="urn:schemas-microsoft-com:vml" Requires="v">
                <p:oleObj spid="_x0000_s132289" name="文档" r:id="rId4" imgW="6988931" imgH="853538" progId="Word.Document.12">
                  <p:embed/>
                </p:oleObj>
              </mc:Choice>
              <mc:Fallback>
                <p:oleObj name="文档" r:id="rId4" imgW="6988931" imgH="853538" progId="Word.Document.12">
                  <p:embed/>
                  <p:pic>
                    <p:nvPicPr>
                      <p:cNvPr id="0" name=""/>
                      <p:cNvPicPr>
                        <a:picLocks noChangeAspect="1" noChangeArrowheads="1"/>
                      </p:cNvPicPr>
                      <p:nvPr/>
                    </p:nvPicPr>
                    <p:blipFill>
                      <a:blip r:embed="rId5"/>
                      <a:srcRect/>
                      <a:stretch>
                        <a:fillRect/>
                      </a:stretch>
                    </p:blipFill>
                    <p:spPr bwMode="auto">
                      <a:xfrm>
                        <a:off x="504825" y="1044005"/>
                        <a:ext cx="698182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9" name="图片 8" descr="RJ1-172"/>
          <p:cNvPicPr/>
          <p:nvPr/>
        </p:nvPicPr>
        <p:blipFill rotWithShape="1">
          <a:blip r:embed="rId6" cstate="print">
            <a:extLst>
              <a:ext uri="{28A0092B-C50C-407E-A947-70E740481C1C}">
                <a14:useLocalDpi xmlns:a14="http://schemas.microsoft.com/office/drawing/2010/main" val="0"/>
              </a:ext>
            </a:extLst>
          </a:blip>
          <a:srcRect l="25098" t="48758" r="31117"/>
          <a:stretch/>
        </p:blipFill>
        <p:spPr bwMode="auto">
          <a:xfrm>
            <a:off x="7895406" y="991047"/>
            <a:ext cx="3514725" cy="3907363"/>
          </a:xfrm>
          <a:prstGeom prst="rect">
            <a:avLst/>
          </a:prstGeom>
          <a:noFill/>
          <a:ln>
            <a:noFill/>
          </a:ln>
        </p:spPr>
      </p:pic>
      <p:graphicFrame>
        <p:nvGraphicFramePr>
          <p:cNvPr id="10" name="对象 9"/>
          <p:cNvGraphicFramePr>
            <a:graphicFrameLocks noChangeAspect="1"/>
          </p:cNvGraphicFramePr>
          <p:nvPr>
            <p:extLst>
              <p:ext uri="{D42A27DB-BD31-4B8C-83A1-F6EECF244321}">
                <p14:modId xmlns:p14="http://schemas.microsoft.com/office/powerpoint/2010/main" val="2716197921"/>
              </p:ext>
            </p:extLst>
          </p:nvPr>
        </p:nvGraphicFramePr>
        <p:xfrm>
          <a:off x="504825" y="2133650"/>
          <a:ext cx="6981825" cy="561975"/>
        </p:xfrm>
        <a:graphic>
          <a:graphicData uri="http://schemas.openxmlformats.org/presentationml/2006/ole">
            <mc:AlternateContent xmlns:mc="http://schemas.openxmlformats.org/markup-compatibility/2006">
              <mc:Choice xmlns:v="urn:schemas-microsoft-com:vml" Requires="v">
                <p:oleObj spid="_x0000_s132290" name="文档" r:id="rId8" imgW="6988931" imgH="561945" progId="Word.Document.12">
                  <p:embed/>
                </p:oleObj>
              </mc:Choice>
              <mc:Fallback>
                <p:oleObj name="文档" r:id="rId8" imgW="6988931" imgH="561945" progId="Word.Document.12">
                  <p:embed/>
                  <p:pic>
                    <p:nvPicPr>
                      <p:cNvPr id="0" name=""/>
                      <p:cNvPicPr>
                        <a:picLocks noChangeAspect="1" noChangeArrowheads="1"/>
                      </p:cNvPicPr>
                      <p:nvPr/>
                    </p:nvPicPr>
                    <p:blipFill>
                      <a:blip r:embed="rId9"/>
                      <a:srcRect/>
                      <a:stretch>
                        <a:fillRect/>
                      </a:stretch>
                    </p:blipFill>
                    <p:spPr bwMode="auto">
                      <a:xfrm>
                        <a:off x="504825" y="2133650"/>
                        <a:ext cx="69818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382191" y="2709714"/>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综上可得</a:t>
            </a:r>
            <a:r>
              <a:rPr lang="en-US" altLang="zh-CN" sz="2800" i="1" kern="100" dirty="0" err="1">
                <a:latin typeface="Times New Roman"/>
                <a:ea typeface="华文细黑"/>
                <a:cs typeface="Courier New"/>
              </a:rPr>
              <a:t>S</a:t>
            </a:r>
            <a:r>
              <a:rPr lang="en-US" altLang="zh-CN" sz="2800" kern="100" baseline="-25000" dirty="0" err="1">
                <a:latin typeface="Times New Roman"/>
                <a:ea typeface="华文细黑"/>
                <a:cs typeface="Courier New"/>
              </a:rPr>
              <a:t>1</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S</a:t>
            </a:r>
            <a:r>
              <a:rPr lang="en-US" altLang="zh-CN" sz="2800" kern="100" baseline="-25000" dirty="0" err="1">
                <a:latin typeface="Times New Roman"/>
                <a:ea typeface="华文细黑"/>
                <a:cs typeface="Courier New"/>
              </a:rPr>
              <a:t>2</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S</a:t>
            </a:r>
            <a:r>
              <a:rPr lang="en-US" altLang="zh-CN" sz="2800" kern="100" baseline="-25000" dirty="0" err="1">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endParaRPr lang="zh-CN" altLang="zh-CN" sz="2800" kern="100" dirty="0">
              <a:effectLst/>
              <a:latin typeface="宋体"/>
              <a:cs typeface="Courier New"/>
            </a:endParaRPr>
          </a:p>
        </p:txBody>
      </p:sp>
    </p:spTree>
    <p:extLst>
      <p:ext uri="{BB962C8B-B14F-4D97-AF65-F5344CB8AC3E}">
        <p14:creationId xmlns:p14="http://schemas.microsoft.com/office/powerpoint/2010/main" val="3943226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750"/>
                                        <p:tgtEl>
                                          <p:spTgt spid="8"/>
                                        </p:tgtEl>
                                      </p:cBhvr>
                                    </p:animEffect>
                                  </p:childTnLst>
                                </p:cTn>
                              </p:par>
                              <p:par>
                                <p:cTn id="12" presetID="3" presetClass="entr" presetSubtype="1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750"/>
                                        <p:tgtEl>
                                          <p:spTgt spid="9"/>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750"/>
                                        <p:tgtEl>
                                          <p:spTgt spid="10"/>
                                        </p:tgtEl>
                                      </p:cBhvr>
                                    </p:animEffect>
                                  </p:childTnLst>
                                </p:cTn>
                              </p:par>
                            </p:childTnLst>
                          </p:cTn>
                        </p:par>
                        <p:par>
                          <p:cTn id="19" fill="hold">
                            <p:stCondLst>
                              <p:cond delay="2250"/>
                            </p:stCondLst>
                            <p:childTnLst>
                              <p:par>
                                <p:cTn id="20" presetID="3" presetClass="entr" presetSubtype="1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48637" y="157160"/>
            <a:ext cx="9945554"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轴截面的应用</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解题技巧</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945477"/>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有一个倒圆锥形容器，它的轴截面是一个正三角形，在容器内部放一个半径为</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的铁球，并注入水，使水面没过铁球和球正好相切，然后将球取出，求这时容器中水的深度</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0" name="圆角矩形 9">
            <a:hlinkClick r:id="rId2" action="ppaction://hlinksldjump"/>
          </p:cNvPr>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3" action="ppaction://hlinksldjump"/>
          </p:cNvPr>
          <p:cNvSpPr/>
          <p:nvPr/>
        </p:nvSpPr>
        <p:spPr>
          <a:xfrm>
            <a:off x="870344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15" name="圆角矩形 14">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分别表示出取出铁球前后水的体积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由水的体积不变建立等式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求出所求量</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2229234210"/>
              </p:ext>
            </p:extLst>
          </p:nvPr>
        </p:nvGraphicFramePr>
        <p:xfrm>
          <a:off x="504825" y="4204345"/>
          <a:ext cx="11210925" cy="800100"/>
        </p:xfrm>
        <a:graphic>
          <a:graphicData uri="http://schemas.openxmlformats.org/presentationml/2006/ole">
            <mc:AlternateContent xmlns:mc="http://schemas.openxmlformats.org/markup-compatibility/2006">
              <mc:Choice xmlns:v="urn:schemas-microsoft-com:vml" Requires="v">
                <p:oleObj spid="_x0000_s133334" name="文档" r:id="rId4" imgW="11212766" imgH="801067" progId="Word.Document.12">
                  <p:embed/>
                </p:oleObj>
              </mc:Choice>
              <mc:Fallback>
                <p:oleObj name="文档" r:id="rId4" imgW="11212766" imgH="801067" progId="Word.Document.12">
                  <p:embed/>
                  <p:pic>
                    <p:nvPicPr>
                      <p:cNvPr id="0" name=""/>
                      <p:cNvPicPr>
                        <a:picLocks noChangeAspect="1" noChangeArrowheads="1"/>
                      </p:cNvPicPr>
                      <p:nvPr/>
                    </p:nvPicPr>
                    <p:blipFill>
                      <a:blip r:embed="rId5"/>
                      <a:srcRect/>
                      <a:stretch>
                        <a:fillRect/>
                      </a:stretch>
                    </p:blipFill>
                    <p:spPr bwMode="auto">
                      <a:xfrm>
                        <a:off x="504825" y="4204345"/>
                        <a:ext cx="112109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204988261"/>
              </p:ext>
            </p:extLst>
          </p:nvPr>
        </p:nvGraphicFramePr>
        <p:xfrm>
          <a:off x="504825" y="5036815"/>
          <a:ext cx="11210925" cy="1076325"/>
        </p:xfrm>
        <a:graphic>
          <a:graphicData uri="http://schemas.openxmlformats.org/presentationml/2006/ole">
            <mc:AlternateContent xmlns:mc="http://schemas.openxmlformats.org/markup-compatibility/2006">
              <mc:Choice xmlns:v="urn:schemas-microsoft-com:vml" Requires="v">
                <p:oleObj spid="_x0000_s133335" name="文档" r:id="rId7" imgW="11212766" imgH="1082990" progId="Word.Document.12">
                  <p:embed/>
                </p:oleObj>
              </mc:Choice>
              <mc:Fallback>
                <p:oleObj name="文档" r:id="rId7" imgW="11212766" imgH="1082990" progId="Word.Document.12">
                  <p:embed/>
                  <p:pic>
                    <p:nvPicPr>
                      <p:cNvPr id="0" name=""/>
                      <p:cNvPicPr>
                        <a:picLocks noChangeAspect="1" noChangeArrowheads="1"/>
                      </p:cNvPicPr>
                      <p:nvPr/>
                    </p:nvPicPr>
                    <p:blipFill>
                      <a:blip r:embed="rId8"/>
                      <a:srcRect/>
                      <a:stretch>
                        <a:fillRect/>
                      </a:stretch>
                    </p:blipFill>
                    <p:spPr bwMode="auto">
                      <a:xfrm>
                        <a:off x="504825" y="5036815"/>
                        <a:ext cx="11210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1" name="图片 10" descr="RJ1-173"/>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39422" y="936522"/>
            <a:ext cx="3682761" cy="3357368"/>
          </a:xfrm>
          <a:prstGeom prst="rect">
            <a:avLst/>
          </a:prstGeom>
          <a:noFill/>
          <a:ln>
            <a:noFill/>
          </a:ln>
        </p:spPr>
      </p:pic>
      <p:sp>
        <p:nvSpPr>
          <p:cNvPr id="12" name="矩形 11"/>
          <p:cNvSpPr/>
          <p:nvPr/>
        </p:nvSpPr>
        <p:spPr>
          <a:xfrm>
            <a:off x="382191" y="1404074"/>
            <a:ext cx="7513215" cy="270841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如图，</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是球的最大截面，它内切于</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，球的半径为</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设将球取出后，水平面在</a:t>
            </a:r>
            <a:r>
              <a:rPr lang="en-US" altLang="zh-CN" sz="2800" i="1" kern="100" dirty="0">
                <a:latin typeface="Times New Roman"/>
                <a:ea typeface="华文细黑"/>
                <a:cs typeface="Courier New"/>
              </a:rPr>
              <a:t>MN</a:t>
            </a:r>
            <a:r>
              <a:rPr lang="zh-CN" altLang="zh-CN" sz="2800" kern="100" dirty="0">
                <a:latin typeface="Times New Roman"/>
                <a:ea typeface="华文细黑"/>
                <a:cs typeface="Times New Roman"/>
              </a:rPr>
              <a:t>处，</a:t>
            </a:r>
            <a:r>
              <a:rPr lang="en-US" altLang="zh-CN" sz="2800" i="1" kern="100" dirty="0">
                <a:latin typeface="Times New Roman"/>
                <a:ea typeface="华文细黑"/>
                <a:cs typeface="Courier New"/>
              </a:rPr>
              <a:t>MN</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交于点</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3" name="圆角矩形 12">
            <a:hlinkClick r:id="rId10"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11"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Tree>
    <p:extLst>
      <p:ext uri="{BB962C8B-B14F-4D97-AF65-F5344CB8AC3E}">
        <p14:creationId xmlns:p14="http://schemas.microsoft.com/office/powerpoint/2010/main" val="532267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blinds(horizontal)">
                                      <p:cBhvr>
                                        <p:cTn id="11" dur="750"/>
                                        <p:tgtEl>
                                          <p:spTgt spid="12">
                                            <p:txEl>
                                              <p:pRg st="0" end="0"/>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75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blinds(horizontal)">
                                      <p:cBhvr>
                                        <p:cTn id="18" dur="750"/>
                                        <p:tgtEl>
                                          <p:spTgt spid="12">
                                            <p:txEl>
                                              <p:pRg st="1" end="1"/>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750"/>
                                        <p:tgtEl>
                                          <p:spTgt spid="15"/>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882055" y="1639119"/>
            <a:ext cx="10440000" cy="1303177"/>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记准球的表面积和体积公式，会计算球的表面积和体积</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能解决与球有关的组合体的计算问题</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2473813086"/>
              </p:ext>
            </p:extLst>
          </p:nvPr>
        </p:nvGraphicFramePr>
        <p:xfrm>
          <a:off x="504825" y="261442"/>
          <a:ext cx="11210925" cy="866775"/>
        </p:xfrm>
        <a:graphic>
          <a:graphicData uri="http://schemas.openxmlformats.org/presentationml/2006/ole">
            <mc:AlternateContent xmlns:mc="http://schemas.openxmlformats.org/markup-compatibility/2006">
              <mc:Choice xmlns:v="urn:schemas-microsoft-com:vml" Requires="v">
                <p:oleObj spid="_x0000_s135445" name="文档" r:id="rId4" imgW="11212766" imgH="868123" progId="Word.Document.12">
                  <p:embed/>
                </p:oleObj>
              </mc:Choice>
              <mc:Fallback>
                <p:oleObj name="文档" r:id="rId4" imgW="11212766" imgH="868123" progId="Word.Document.12">
                  <p:embed/>
                  <p:pic>
                    <p:nvPicPr>
                      <p:cNvPr id="0" name=""/>
                      <p:cNvPicPr>
                        <a:picLocks noChangeAspect="1" noChangeArrowheads="1"/>
                      </p:cNvPicPr>
                      <p:nvPr/>
                    </p:nvPicPr>
                    <p:blipFill>
                      <a:blip r:embed="rId5"/>
                      <a:srcRect/>
                      <a:stretch>
                        <a:fillRect/>
                      </a:stretch>
                    </p:blipFill>
                    <p:spPr bwMode="auto">
                      <a:xfrm>
                        <a:off x="504825" y="261442"/>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圆角矩形 15">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graphicFrame>
        <p:nvGraphicFramePr>
          <p:cNvPr id="18" name="对象 17"/>
          <p:cNvGraphicFramePr>
            <a:graphicFrameLocks noChangeAspect="1"/>
          </p:cNvGraphicFramePr>
          <p:nvPr>
            <p:extLst>
              <p:ext uri="{D42A27DB-BD31-4B8C-83A1-F6EECF244321}">
                <p14:modId xmlns:p14="http://schemas.microsoft.com/office/powerpoint/2010/main" val="1847428039"/>
              </p:ext>
            </p:extLst>
          </p:nvPr>
        </p:nvGraphicFramePr>
        <p:xfrm>
          <a:off x="504825" y="1279079"/>
          <a:ext cx="11210925" cy="866775"/>
        </p:xfrm>
        <a:graphic>
          <a:graphicData uri="http://schemas.openxmlformats.org/presentationml/2006/ole">
            <mc:AlternateContent xmlns:mc="http://schemas.openxmlformats.org/markup-compatibility/2006">
              <mc:Choice xmlns:v="urn:schemas-microsoft-com:vml" Requires="v">
                <p:oleObj spid="_x0000_s135446" name="文档" r:id="rId8" imgW="11212766" imgH="871367" progId="Word.Document.12">
                  <p:embed/>
                </p:oleObj>
              </mc:Choice>
              <mc:Fallback>
                <p:oleObj name="文档" r:id="rId8" imgW="11212766" imgH="871367" progId="Word.Document.12">
                  <p:embed/>
                  <p:pic>
                    <p:nvPicPr>
                      <p:cNvPr id="0" name=""/>
                      <p:cNvPicPr>
                        <a:picLocks noChangeAspect="1" noChangeArrowheads="1"/>
                      </p:cNvPicPr>
                      <p:nvPr/>
                    </p:nvPicPr>
                    <p:blipFill>
                      <a:blip r:embed="rId9"/>
                      <a:srcRect/>
                      <a:stretch>
                        <a:fillRect/>
                      </a:stretch>
                    </p:blipFill>
                    <p:spPr bwMode="auto">
                      <a:xfrm>
                        <a:off x="504825" y="1279079"/>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1148789804"/>
              </p:ext>
            </p:extLst>
          </p:nvPr>
        </p:nvGraphicFramePr>
        <p:xfrm>
          <a:off x="504825" y="2368724"/>
          <a:ext cx="11210925" cy="923925"/>
        </p:xfrm>
        <a:graphic>
          <a:graphicData uri="http://schemas.openxmlformats.org/presentationml/2006/ole">
            <mc:AlternateContent xmlns:mc="http://schemas.openxmlformats.org/markup-compatibility/2006">
              <mc:Choice xmlns:v="urn:schemas-microsoft-com:vml" Requires="v">
                <p:oleObj spid="_x0000_s135447" name="文档" r:id="rId11" imgW="11212766" imgH="928329" progId="Word.Document.12">
                  <p:embed/>
                </p:oleObj>
              </mc:Choice>
              <mc:Fallback>
                <p:oleObj name="文档" r:id="rId11" imgW="11212766" imgH="928329" progId="Word.Document.12">
                  <p:embed/>
                  <p:pic>
                    <p:nvPicPr>
                      <p:cNvPr id="0" name=""/>
                      <p:cNvPicPr>
                        <a:picLocks noChangeAspect="1" noChangeArrowheads="1"/>
                      </p:cNvPicPr>
                      <p:nvPr/>
                    </p:nvPicPr>
                    <p:blipFill>
                      <a:blip r:embed="rId12"/>
                      <a:srcRect/>
                      <a:stretch>
                        <a:fillRect/>
                      </a:stretch>
                    </p:blipFill>
                    <p:spPr bwMode="auto">
                      <a:xfrm>
                        <a:off x="504825" y="2368724"/>
                        <a:ext cx="11210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483862203"/>
              </p:ext>
            </p:extLst>
          </p:nvPr>
        </p:nvGraphicFramePr>
        <p:xfrm>
          <a:off x="504825" y="3359671"/>
          <a:ext cx="11210925" cy="685800"/>
        </p:xfrm>
        <a:graphic>
          <a:graphicData uri="http://schemas.openxmlformats.org/presentationml/2006/ole">
            <mc:AlternateContent xmlns:mc="http://schemas.openxmlformats.org/markup-compatibility/2006">
              <mc:Choice xmlns:v="urn:schemas-microsoft-com:vml" Requires="v">
                <p:oleObj spid="_x0000_s135448" name="文档" r:id="rId14" imgW="11212766" imgH="686783" progId="Word.Document.12">
                  <p:embed/>
                </p:oleObj>
              </mc:Choice>
              <mc:Fallback>
                <p:oleObj name="文档" r:id="rId14" imgW="11212766" imgH="686783" progId="Word.Document.12">
                  <p:embed/>
                  <p:pic>
                    <p:nvPicPr>
                      <p:cNvPr id="0" name=""/>
                      <p:cNvPicPr>
                        <a:picLocks noChangeAspect="1" noChangeArrowheads="1"/>
                      </p:cNvPicPr>
                      <p:nvPr/>
                    </p:nvPicPr>
                    <p:blipFill>
                      <a:blip r:embed="rId15"/>
                      <a:srcRect/>
                      <a:stretch>
                        <a:fillRect/>
                      </a:stretch>
                    </p:blipFill>
                    <p:spPr bwMode="auto">
                      <a:xfrm>
                        <a:off x="504825" y="3359671"/>
                        <a:ext cx="112109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63266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750"/>
                                        <p:tgtEl>
                                          <p:spTgt spid="15"/>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linds(horizontal)">
                                      <p:cBhvr>
                                        <p:cTn id="11" dur="750"/>
                                        <p:tgtEl>
                                          <p:spTgt spid="18"/>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750"/>
                                        <p:tgtEl>
                                          <p:spTgt spid="19"/>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095" y="2296868"/>
            <a:ext cx="12190413" cy="136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10" name="矩形 9"/>
          <p:cNvSpPr/>
          <p:nvPr/>
        </p:nvSpPr>
        <p:spPr>
          <a:xfrm>
            <a:off x="425624" y="2531322"/>
            <a:ext cx="11502230" cy="76941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涉及旋转体的问题，一般要</a:t>
            </a:r>
            <a:r>
              <a:rPr lang="zh-CN" altLang="zh-CN" sz="2800" kern="100" dirty="0" smtClean="0">
                <a:latin typeface="Times New Roman"/>
                <a:ea typeface="华文细黑"/>
                <a:cs typeface="Times New Roman"/>
              </a:rPr>
              <a:t>作出</a:t>
            </a:r>
            <a:r>
              <a:rPr lang="zh-CN" altLang="zh-CN" sz="2800" kern="100" dirty="0">
                <a:latin typeface="Times New Roman"/>
                <a:ea typeface="华文细黑"/>
                <a:cs typeface="Times New Roman"/>
              </a:rPr>
              <a:t>轴截面，在截面图中寻找解题的切入点</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660927"/>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直径为</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的球的表面积和体积分别是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A.36</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144π  	</a:t>
            </a:r>
            <a:r>
              <a:rPr lang="en-US" altLang="zh-CN" sz="2800" kern="100" dirty="0" err="1">
                <a:latin typeface="Times New Roman"/>
                <a:ea typeface="华文细黑"/>
                <a:cs typeface="Courier New"/>
              </a:rPr>
              <a:t>B.36</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36π</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C.144</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36π  	</a:t>
            </a:r>
            <a:r>
              <a:rPr lang="en-US" altLang="zh-CN" sz="2800" kern="100" dirty="0" err="1">
                <a:latin typeface="Times New Roman"/>
                <a:ea typeface="华文细黑"/>
                <a:cs typeface="Courier New"/>
              </a:rPr>
              <a:t>D.144</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144π</a:t>
            </a:r>
            <a:endParaRPr lang="zh-CN" altLang="zh-CN" sz="2800" kern="100" dirty="0">
              <a:effectLst/>
              <a:latin typeface="宋体"/>
              <a:cs typeface="Courier New"/>
            </a:endParaRPr>
          </a:p>
        </p:txBody>
      </p:sp>
      <p:sp>
        <p:nvSpPr>
          <p:cNvPr id="2" name="矩形 1"/>
          <p:cNvSpPr/>
          <p:nvPr/>
        </p:nvSpPr>
        <p:spPr>
          <a:xfrm>
            <a:off x="6516738" y="856556"/>
            <a:ext cx="423514"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B</a:t>
            </a:r>
            <a:endParaRPr lang="zh-CN" altLang="en-US" b="1" dirty="0">
              <a:solidFill>
                <a:srgbClr val="C00000"/>
              </a:solidFill>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2978694506"/>
              </p:ext>
            </p:extLst>
          </p:nvPr>
        </p:nvGraphicFramePr>
        <p:xfrm>
          <a:off x="533400" y="2791247"/>
          <a:ext cx="10591800" cy="885825"/>
        </p:xfrm>
        <a:graphic>
          <a:graphicData uri="http://schemas.openxmlformats.org/presentationml/2006/ole">
            <mc:AlternateContent xmlns:mc="http://schemas.openxmlformats.org/markup-compatibility/2006">
              <mc:Choice xmlns:v="urn:schemas-microsoft-com:vml" Requires="v">
                <p:oleObj spid="_x0000_s121453" name="文档" r:id="rId9" imgW="10593853" imgH="886870" progId="Word.Document.12">
                  <p:embed/>
                </p:oleObj>
              </mc:Choice>
              <mc:Fallback>
                <p:oleObj name="文档" r:id="rId9" imgW="10593853" imgH="886870" progId="Word.Document.12">
                  <p:embed/>
                  <p:pic>
                    <p:nvPicPr>
                      <p:cNvPr id="0" name=""/>
                      <p:cNvPicPr/>
                      <p:nvPr/>
                    </p:nvPicPr>
                    <p:blipFill>
                      <a:blip r:embed="rId10"/>
                      <a:stretch>
                        <a:fillRect/>
                      </a:stretch>
                    </p:blipFill>
                    <p:spPr>
                      <a:xfrm>
                        <a:off x="533400" y="2791247"/>
                        <a:ext cx="10591800" cy="885825"/>
                      </a:xfrm>
                      <a:prstGeom prst="rect">
                        <a:avLst/>
                      </a:prstGeom>
                    </p:spPr>
                  </p:pic>
                </p:oleObj>
              </mc:Fallback>
            </mc:AlternateContent>
          </a:graphicData>
        </a:graphic>
      </p:graphicFrame>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594962"/>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若球的体积与其表面积数值相等，则球的半径等于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4" name="矩形 3"/>
          <p:cNvSpPr/>
          <p:nvPr/>
        </p:nvSpPr>
        <p:spPr>
          <a:xfrm>
            <a:off x="8821985" y="789767"/>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D</a:t>
            </a:r>
            <a:endParaRPr lang="zh-CN" altLang="en-US" sz="2800" b="1" dirty="0">
              <a:solidFill>
                <a:srgbClr val="C00000"/>
              </a:solidFill>
            </a:endParaRPr>
          </a:p>
        </p:txBody>
      </p:sp>
      <p:sp>
        <p:nvSpPr>
          <p:cNvPr id="2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7"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8"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9"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0"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graphicFrame>
        <p:nvGraphicFramePr>
          <p:cNvPr id="2" name="对象 1"/>
          <p:cNvGraphicFramePr>
            <a:graphicFrameLocks noChangeAspect="1"/>
          </p:cNvGraphicFramePr>
          <p:nvPr>
            <p:extLst>
              <p:ext uri="{D42A27DB-BD31-4B8C-83A1-F6EECF244321}">
                <p14:modId xmlns:p14="http://schemas.microsoft.com/office/powerpoint/2010/main" val="2521077133"/>
              </p:ext>
            </p:extLst>
          </p:nvPr>
        </p:nvGraphicFramePr>
        <p:xfrm>
          <a:off x="533400" y="1485578"/>
          <a:ext cx="7762875" cy="885825"/>
        </p:xfrm>
        <a:graphic>
          <a:graphicData uri="http://schemas.openxmlformats.org/presentationml/2006/ole">
            <mc:AlternateContent xmlns:mc="http://schemas.openxmlformats.org/markup-compatibility/2006">
              <mc:Choice xmlns:v="urn:schemas-microsoft-com:vml" Requires="v">
                <p:oleObj spid="_x0000_s136268" name="文档" r:id="rId9" imgW="7770159" imgH="885577" progId="Word.Document.12">
                  <p:embed/>
                </p:oleObj>
              </mc:Choice>
              <mc:Fallback>
                <p:oleObj name="文档" r:id="rId9" imgW="7770159" imgH="885577" progId="Word.Document.12">
                  <p:embed/>
                  <p:pic>
                    <p:nvPicPr>
                      <p:cNvPr id="0" name="对象 15"/>
                      <p:cNvPicPr>
                        <a:picLocks noChangeAspect="1" noChangeArrowheads="1"/>
                      </p:cNvPicPr>
                      <p:nvPr/>
                    </p:nvPicPr>
                    <p:blipFill>
                      <a:blip r:embed="rId10"/>
                      <a:srcRect/>
                      <a:stretch>
                        <a:fillRect/>
                      </a:stretch>
                    </p:blipFill>
                    <p:spPr bwMode="auto">
                      <a:xfrm>
                        <a:off x="533400" y="1485578"/>
                        <a:ext cx="776287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1000434226"/>
              </p:ext>
            </p:extLst>
          </p:nvPr>
        </p:nvGraphicFramePr>
        <p:xfrm>
          <a:off x="533400" y="2512740"/>
          <a:ext cx="8953500" cy="876300"/>
        </p:xfrm>
        <a:graphic>
          <a:graphicData uri="http://schemas.openxmlformats.org/presentationml/2006/ole">
            <mc:AlternateContent xmlns:mc="http://schemas.openxmlformats.org/markup-compatibility/2006">
              <mc:Choice xmlns:v="urn:schemas-microsoft-com:vml" Requires="v">
                <p:oleObj spid="_x0000_s136269" name="文档" r:id="rId12" imgW="8956252" imgH="877496" progId="Word.Document.12">
                  <p:embed/>
                </p:oleObj>
              </mc:Choice>
              <mc:Fallback>
                <p:oleObj name="文档" r:id="rId12" imgW="8956252" imgH="877496" progId="Word.Document.12">
                  <p:embed/>
                  <p:pic>
                    <p:nvPicPr>
                      <p:cNvPr id="0" name=""/>
                      <p:cNvPicPr>
                        <a:picLocks noChangeAspect="1" noChangeArrowheads="1"/>
                      </p:cNvPicPr>
                      <p:nvPr/>
                    </p:nvPicPr>
                    <p:blipFill>
                      <a:blip r:embed="rId13"/>
                      <a:srcRect/>
                      <a:stretch>
                        <a:fillRect/>
                      </a:stretch>
                    </p:blipFill>
                    <p:spPr bwMode="auto">
                      <a:xfrm>
                        <a:off x="533400" y="2512740"/>
                        <a:ext cx="89535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4" grpId="0"/>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670992"/>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两个半径为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的实心铁球，熔化成一个球，这个大球的半径是</a:t>
            </a:r>
            <a:r>
              <a:rPr lang="en-US" altLang="zh-CN" sz="2800" kern="100" dirty="0" smtClean="0">
                <a:latin typeface="Times New Roman"/>
                <a:ea typeface="华文细黑"/>
                <a:cs typeface="Courier New"/>
              </a:rPr>
              <a:t>_____.</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82442812"/>
              </p:ext>
            </p:extLst>
          </p:nvPr>
        </p:nvGraphicFramePr>
        <p:xfrm>
          <a:off x="533400" y="1610544"/>
          <a:ext cx="9639300" cy="876300"/>
        </p:xfrm>
        <a:graphic>
          <a:graphicData uri="http://schemas.openxmlformats.org/presentationml/2006/ole">
            <mc:AlternateContent xmlns:mc="http://schemas.openxmlformats.org/markup-compatibility/2006">
              <mc:Choice xmlns:v="urn:schemas-microsoft-com:vml" Requires="v">
                <p:oleObj spid="_x0000_s137300" name="文档" r:id="rId9" imgW="9641734" imgH="877496" progId="Word.Document.12">
                  <p:embed/>
                </p:oleObj>
              </mc:Choice>
              <mc:Fallback>
                <p:oleObj name="文档" r:id="rId9" imgW="9641734" imgH="877496" progId="Word.Document.12">
                  <p:embed/>
                  <p:pic>
                    <p:nvPicPr>
                      <p:cNvPr id="0" name="对象 13"/>
                      <p:cNvPicPr>
                        <a:picLocks noChangeAspect="1" noChangeArrowheads="1"/>
                      </p:cNvPicPr>
                      <p:nvPr/>
                    </p:nvPicPr>
                    <p:blipFill>
                      <a:blip r:embed="rId10"/>
                      <a:srcRect/>
                      <a:stretch>
                        <a:fillRect/>
                      </a:stretch>
                    </p:blipFill>
                    <p:spPr bwMode="auto">
                      <a:xfrm>
                        <a:off x="533400" y="1610544"/>
                        <a:ext cx="96393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2338415786"/>
              </p:ext>
            </p:extLst>
          </p:nvPr>
        </p:nvGraphicFramePr>
        <p:xfrm>
          <a:off x="533400" y="2688804"/>
          <a:ext cx="6105525" cy="876300"/>
        </p:xfrm>
        <a:graphic>
          <a:graphicData uri="http://schemas.openxmlformats.org/presentationml/2006/ole">
            <mc:AlternateContent xmlns:mc="http://schemas.openxmlformats.org/markup-compatibility/2006">
              <mc:Choice xmlns:v="urn:schemas-microsoft-com:vml" Requires="v">
                <p:oleObj spid="_x0000_s137301" name="文档" r:id="rId12" imgW="6112660" imgH="876217" progId="Word.Document.12">
                  <p:embed/>
                </p:oleObj>
              </mc:Choice>
              <mc:Fallback>
                <p:oleObj name="文档" r:id="rId12" imgW="6112660" imgH="876217" progId="Word.Document.12">
                  <p:embed/>
                  <p:pic>
                    <p:nvPicPr>
                      <p:cNvPr id="0" name=""/>
                      <p:cNvPicPr>
                        <a:picLocks noChangeAspect="1" noChangeArrowheads="1"/>
                      </p:cNvPicPr>
                      <p:nvPr/>
                    </p:nvPicPr>
                    <p:blipFill>
                      <a:blip r:embed="rId13"/>
                      <a:srcRect/>
                      <a:stretch>
                        <a:fillRect/>
                      </a:stretch>
                    </p:blipFill>
                    <p:spPr bwMode="auto">
                      <a:xfrm>
                        <a:off x="533400" y="2688804"/>
                        <a:ext cx="610552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val="2410093136"/>
              </p:ext>
            </p:extLst>
          </p:nvPr>
        </p:nvGraphicFramePr>
        <p:xfrm>
          <a:off x="10349383" y="662236"/>
          <a:ext cx="695325" cy="866775"/>
        </p:xfrm>
        <a:graphic>
          <a:graphicData uri="http://schemas.openxmlformats.org/presentationml/2006/ole">
            <mc:AlternateContent xmlns:mc="http://schemas.openxmlformats.org/markup-compatibility/2006">
              <mc:Choice xmlns:v="urn:schemas-microsoft-com:vml" Requires="v">
                <p:oleObj spid="_x0000_s137302" name="文档" r:id="rId15" imgW="702412" imgH="866551" progId="Word.Document.12">
                  <p:embed/>
                </p:oleObj>
              </mc:Choice>
              <mc:Fallback>
                <p:oleObj name="文档" r:id="rId15" imgW="702412" imgH="866551" progId="Word.Document.12">
                  <p:embed/>
                  <p:pic>
                    <p:nvPicPr>
                      <p:cNvPr id="0" name=""/>
                      <p:cNvPicPr>
                        <a:picLocks noChangeAspect="1" noChangeArrowheads="1"/>
                      </p:cNvPicPr>
                      <p:nvPr/>
                    </p:nvPicPr>
                    <p:blipFill>
                      <a:blip r:embed="rId16"/>
                      <a:srcRect/>
                      <a:stretch>
                        <a:fillRect/>
                      </a:stretch>
                    </p:blipFill>
                    <p:spPr bwMode="auto">
                      <a:xfrm>
                        <a:off x="10349383" y="662236"/>
                        <a:ext cx="6953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1"/>
                                        </p:tgtEl>
                                      </p:cBhvr>
                                    </p:animEffect>
                                    <p:set>
                                      <p:cBhvr>
                                        <p:cTn id="28"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382191" y="501849"/>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若球的半径由</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增加为</a:t>
            </a:r>
            <a:r>
              <a:rPr lang="en-US" altLang="zh-CN" sz="2800" kern="100" dirty="0" err="1">
                <a:latin typeface="Times New Roman"/>
                <a:ea typeface="华文细黑"/>
                <a:cs typeface="Courier New"/>
              </a:rPr>
              <a:t>2</a:t>
            </a:r>
            <a:r>
              <a:rPr lang="en-US" altLang="zh-CN" sz="2800" i="1" kern="100" dirty="0" err="1">
                <a:latin typeface="Times New Roman"/>
                <a:ea typeface="华文细黑"/>
                <a:cs typeface="Courier New"/>
              </a:rPr>
              <a:t>R</a:t>
            </a:r>
            <a:r>
              <a:rPr lang="zh-CN" altLang="zh-CN" sz="2800" kern="100" dirty="0">
                <a:latin typeface="Times New Roman"/>
                <a:ea typeface="华文细黑"/>
                <a:cs typeface="Times New Roman"/>
              </a:rPr>
              <a:t>，则这个球的体积变为原来的</a:t>
            </a:r>
            <a:r>
              <a:rPr lang="en-US" altLang="zh-CN" sz="2800" kern="100" dirty="0" smtClean="0">
                <a:latin typeface="Times New Roman"/>
                <a:ea typeface="华文细黑"/>
                <a:cs typeface="Courier New"/>
              </a:rPr>
              <a:t>____</a:t>
            </a:r>
            <a:r>
              <a:rPr lang="zh-CN" altLang="zh-CN" sz="2800" kern="100" dirty="0">
                <a:latin typeface="Times New Roman"/>
                <a:ea typeface="华文细黑"/>
                <a:cs typeface="Times New Roman"/>
              </a:rPr>
              <a:t>倍，表面积变为原来的</a:t>
            </a:r>
            <a:r>
              <a:rPr lang="en-US" altLang="zh-CN" sz="2800" kern="100" dirty="0" smtClean="0">
                <a:latin typeface="Times New Roman"/>
                <a:ea typeface="华文细黑"/>
                <a:cs typeface="Courier New"/>
              </a:rPr>
              <a:t>____</a:t>
            </a:r>
            <a:r>
              <a:rPr lang="zh-CN" altLang="zh-CN" sz="2800" kern="100" dirty="0">
                <a:latin typeface="Times New Roman"/>
                <a:ea typeface="华文细黑"/>
                <a:cs typeface="Times New Roman"/>
              </a:rPr>
              <a:t>倍</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84669410"/>
              </p:ext>
            </p:extLst>
          </p:nvPr>
        </p:nvGraphicFramePr>
        <p:xfrm>
          <a:off x="504825" y="1807518"/>
          <a:ext cx="11001375" cy="838200"/>
        </p:xfrm>
        <a:graphic>
          <a:graphicData uri="http://schemas.openxmlformats.org/presentationml/2006/ole">
            <mc:AlternateContent xmlns:mc="http://schemas.openxmlformats.org/markup-compatibility/2006">
              <mc:Choice xmlns:v="urn:schemas-microsoft-com:vml" Requires="v">
                <p:oleObj spid="_x0000_s130462" name="文档" r:id="rId4" imgW="11003344" imgH="839282" progId="Word.Document.12">
                  <p:embed/>
                </p:oleObj>
              </mc:Choice>
              <mc:Fallback>
                <p:oleObj name="文档" r:id="rId4" imgW="11003344" imgH="839282" progId="Word.Document.12">
                  <p:embed/>
                  <p:pic>
                    <p:nvPicPr>
                      <p:cNvPr id="0" name="对象 3"/>
                      <p:cNvPicPr>
                        <a:picLocks noChangeAspect="1" noChangeArrowheads="1"/>
                      </p:cNvPicPr>
                      <p:nvPr/>
                    </p:nvPicPr>
                    <p:blipFill>
                      <a:blip r:embed="rId5"/>
                      <a:srcRect/>
                      <a:stretch>
                        <a:fillRect/>
                      </a:stretch>
                    </p:blipFill>
                    <p:spPr bwMode="auto">
                      <a:xfrm>
                        <a:off x="504825" y="1807518"/>
                        <a:ext cx="110013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4207413182"/>
              </p:ext>
            </p:extLst>
          </p:nvPr>
        </p:nvGraphicFramePr>
        <p:xfrm>
          <a:off x="504825" y="2714625"/>
          <a:ext cx="10972800" cy="1457325"/>
        </p:xfrm>
        <a:graphic>
          <a:graphicData uri="http://schemas.openxmlformats.org/presentationml/2006/ole">
            <mc:AlternateContent xmlns:mc="http://schemas.openxmlformats.org/markup-compatibility/2006">
              <mc:Choice xmlns:v="urn:schemas-microsoft-com:vml" Requires="v">
                <p:oleObj spid="_x0000_s130463" name="文档" r:id="rId7" imgW="10974557" imgH="1459369" progId="Word.Document.12">
                  <p:embed/>
                </p:oleObj>
              </mc:Choice>
              <mc:Fallback>
                <p:oleObj name="文档" r:id="rId7" imgW="10974557" imgH="1459369" progId="Word.Document.12">
                  <p:embed/>
                  <p:pic>
                    <p:nvPicPr>
                      <p:cNvPr id="0" name=""/>
                      <p:cNvPicPr>
                        <a:picLocks noChangeAspect="1" noChangeArrowheads="1"/>
                      </p:cNvPicPr>
                      <p:nvPr/>
                    </p:nvPicPr>
                    <p:blipFill>
                      <a:blip r:embed="rId8"/>
                      <a:srcRect/>
                      <a:stretch>
                        <a:fillRect/>
                      </a:stretch>
                    </p:blipFill>
                    <p:spPr bwMode="auto">
                      <a:xfrm>
                        <a:off x="504825" y="2714625"/>
                        <a:ext cx="109728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2664864545"/>
              </p:ext>
            </p:extLst>
          </p:nvPr>
        </p:nvGraphicFramePr>
        <p:xfrm>
          <a:off x="504825" y="4220716"/>
          <a:ext cx="8305800" cy="1666875"/>
        </p:xfrm>
        <a:graphic>
          <a:graphicData uri="http://schemas.openxmlformats.org/presentationml/2006/ole">
            <mc:AlternateContent xmlns:mc="http://schemas.openxmlformats.org/markup-compatibility/2006">
              <mc:Choice xmlns:v="urn:schemas-microsoft-com:vml" Requires="v">
                <p:oleObj spid="_x0000_s130464" name="文档" r:id="rId10" imgW="8313059" imgH="1673596" progId="Word.Document.12">
                  <p:embed/>
                </p:oleObj>
              </mc:Choice>
              <mc:Fallback>
                <p:oleObj name="文档" r:id="rId10" imgW="8313059" imgH="1673596" progId="Word.Document.12">
                  <p:embed/>
                  <p:pic>
                    <p:nvPicPr>
                      <p:cNvPr id="0" name=""/>
                      <p:cNvPicPr>
                        <a:picLocks noChangeAspect="1" noChangeArrowheads="1"/>
                      </p:cNvPicPr>
                      <p:nvPr/>
                    </p:nvPicPr>
                    <p:blipFill>
                      <a:blip r:embed="rId11"/>
                      <a:srcRect/>
                      <a:stretch>
                        <a:fillRect/>
                      </a:stretch>
                    </p:blipFill>
                    <p:spPr bwMode="auto">
                      <a:xfrm>
                        <a:off x="504825" y="4220716"/>
                        <a:ext cx="8305800"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矩形 19"/>
          <p:cNvSpPr/>
          <p:nvPr/>
        </p:nvSpPr>
        <p:spPr>
          <a:xfrm>
            <a:off x="382191" y="5796533"/>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即体积变为原来的</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倍，表面积变为原来的</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倍</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5" name="矩形 4"/>
          <p:cNvSpPr/>
          <p:nvPr/>
        </p:nvSpPr>
        <p:spPr>
          <a:xfrm>
            <a:off x="2782838" y="1299156"/>
            <a:ext cx="364202" cy="523220"/>
          </a:xfrm>
          <a:prstGeom prst="rect">
            <a:avLst/>
          </a:prstGeom>
        </p:spPr>
        <p:txBody>
          <a:bodyPr wrap="none">
            <a:spAutoFit/>
          </a:bodyPr>
          <a:lstStyle/>
          <a:p>
            <a:r>
              <a:rPr lang="en-US" altLang="zh-CN" sz="2800" dirty="0" smtClean="0">
                <a:solidFill>
                  <a:srgbClr val="C00000"/>
                </a:solidFill>
                <a:latin typeface="Times New Roman"/>
                <a:ea typeface="华文细黑"/>
              </a:rPr>
              <a:t>4</a:t>
            </a:r>
            <a:endParaRPr lang="zh-CN" altLang="en-US" sz="2800" dirty="0">
              <a:solidFill>
                <a:srgbClr val="C00000"/>
              </a:solidFill>
            </a:endParaRPr>
          </a:p>
        </p:txBody>
      </p:sp>
      <p:sp>
        <p:nvSpPr>
          <p:cNvPr id="6" name="矩形 5"/>
          <p:cNvSpPr/>
          <p:nvPr/>
        </p:nvSpPr>
        <p:spPr>
          <a:xfrm>
            <a:off x="9662869" y="660609"/>
            <a:ext cx="364202" cy="523220"/>
          </a:xfrm>
          <a:prstGeom prst="rect">
            <a:avLst/>
          </a:prstGeom>
        </p:spPr>
        <p:txBody>
          <a:bodyPr wrap="none">
            <a:spAutoFit/>
          </a:bodyPr>
          <a:lstStyle/>
          <a:p>
            <a:r>
              <a:rPr lang="en-US" altLang="zh-CN" sz="2800" dirty="0">
                <a:solidFill>
                  <a:srgbClr val="C00000"/>
                </a:solidFill>
                <a:latin typeface="Times New Roman"/>
                <a:ea typeface="华文细黑"/>
              </a:rPr>
              <a:t>8</a:t>
            </a:r>
            <a:endParaRPr lang="zh-CN" altLang="en-US" dirty="0"/>
          </a:p>
        </p:txBody>
      </p:sp>
      <p:sp>
        <p:nvSpPr>
          <p:cNvPr id="21" name="Rectangle 21">
            <a:hlinkClick r:id="rId1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1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1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1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5" name="Rectangle 21">
            <a:hlinkClick r:id="rId1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linds(horizontal)">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9"/>
                                        </p:tgtEl>
                                      </p:cBhvr>
                                    </p:animEffect>
                                    <p:set>
                                      <p:cBhvr>
                                        <p:cTn id="41" dur="1" fill="hold">
                                          <p:stCondLst>
                                            <p:cond delay="499"/>
                                          </p:stCondLst>
                                        </p:cTn>
                                        <p:tgtEl>
                                          <p:spTgt spid="1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0"/>
                                        </p:tgtEl>
                                      </p:cBhvr>
                                    </p:animEffect>
                                    <p:set>
                                      <p:cBhvr>
                                        <p:cTn id="44" dur="1" fill="hold">
                                          <p:stCondLst>
                                            <p:cond delay="499"/>
                                          </p:stCondLst>
                                        </p:cTn>
                                        <p:tgtEl>
                                          <p:spTgt spid="20"/>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6"/>
                                        </p:tgtEl>
                                      </p:cBhvr>
                                    </p:animEffect>
                                    <p:set>
                                      <p:cBhvr>
                                        <p:cTn id="47" dur="1" fill="hold">
                                          <p:stCondLst>
                                            <p:cond delay="499"/>
                                          </p:stCondLst>
                                        </p:cTn>
                                        <p:tgtEl>
                                          <p:spTgt spid="6"/>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5"/>
                                        </p:tgtEl>
                                      </p:cBhvr>
                                    </p:animEffect>
                                    <p:set>
                                      <p:cBhvr>
                                        <p:cTn id="5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20" grpId="0"/>
      <p:bldP spid="20" grpId="1"/>
      <p:bldP spid="5" grpId="0"/>
      <p:bldP spid="5" grpId="1"/>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382191" y="591479"/>
            <a:ext cx="11412000" cy="76941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某几何体的三视图如图所示，则其表面积为</a:t>
            </a:r>
            <a:r>
              <a:rPr lang="en-US" altLang="zh-CN" sz="2800" kern="100" dirty="0" smtClean="0">
                <a:latin typeface="Times New Roman"/>
                <a:ea typeface="华文细黑"/>
                <a:cs typeface="Courier New"/>
              </a:rPr>
              <a:t>_____.</a:t>
            </a:r>
            <a:endParaRPr lang="zh-CN" altLang="zh-CN" sz="2800" kern="100" dirty="0">
              <a:effectLst/>
              <a:latin typeface="宋体"/>
              <a:cs typeface="Courier New"/>
            </a:endParaRPr>
          </a:p>
        </p:txBody>
      </p:sp>
      <p:graphicFrame>
        <p:nvGraphicFramePr>
          <p:cNvPr id="29" name="对象 28"/>
          <p:cNvGraphicFramePr>
            <a:graphicFrameLocks noChangeAspect="1"/>
          </p:cNvGraphicFramePr>
          <p:nvPr>
            <p:extLst>
              <p:ext uri="{D42A27DB-BD31-4B8C-83A1-F6EECF244321}">
                <p14:modId xmlns:p14="http://schemas.microsoft.com/office/powerpoint/2010/main" val="1778918166"/>
              </p:ext>
            </p:extLst>
          </p:nvPr>
        </p:nvGraphicFramePr>
        <p:xfrm>
          <a:off x="504825" y="3429794"/>
          <a:ext cx="5467350" cy="914400"/>
        </p:xfrm>
        <a:graphic>
          <a:graphicData uri="http://schemas.openxmlformats.org/presentationml/2006/ole">
            <mc:AlternateContent xmlns:mc="http://schemas.openxmlformats.org/markup-compatibility/2006">
              <mc:Choice xmlns:v="urn:schemas-microsoft-com:vml" Requires="v">
                <p:oleObj spid="_x0000_s134398" name="文档" r:id="rId4" imgW="5362240" imgH="896432" progId="Word.Document.12">
                  <p:embed/>
                </p:oleObj>
              </mc:Choice>
              <mc:Fallback>
                <p:oleObj name="文档" r:id="rId4" imgW="5362240" imgH="896432" progId="Word.Document.12">
                  <p:embed/>
                  <p:pic>
                    <p:nvPicPr>
                      <p:cNvPr id="0" name=""/>
                      <p:cNvPicPr>
                        <a:picLocks noChangeAspect="1" noChangeArrowheads="1"/>
                      </p:cNvPicPr>
                      <p:nvPr/>
                    </p:nvPicPr>
                    <p:blipFill>
                      <a:blip r:embed="rId5"/>
                      <a:srcRect/>
                      <a:stretch>
                        <a:fillRect/>
                      </a:stretch>
                    </p:blipFill>
                    <p:spPr bwMode="auto">
                      <a:xfrm>
                        <a:off x="504825" y="3429794"/>
                        <a:ext cx="54673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6" name="Rectangle 21">
            <a:hlinkClick r:id="rId6"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7" name="Rectangle 21">
            <a:hlinkClick r:id="rId7"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8" name="Rectangle 21">
            <a:hlinkClick r:id="rId8"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9" name="Rectangle 21">
            <a:hlinkClick r:id="rId9"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0" name="Rectangle 21">
            <a:hlinkClick r:id="rId10"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pic>
        <p:nvPicPr>
          <p:cNvPr id="20" name="图片 19" descr="RJ1-174"/>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742487" y="1485579"/>
            <a:ext cx="4051703" cy="3600400"/>
          </a:xfrm>
          <a:prstGeom prst="rect">
            <a:avLst/>
          </a:prstGeom>
          <a:noFill/>
          <a:ln>
            <a:noFill/>
          </a:ln>
        </p:spPr>
      </p:pic>
      <p:sp>
        <p:nvSpPr>
          <p:cNvPr id="21" name="矩形 20"/>
          <p:cNvSpPr/>
          <p:nvPr/>
        </p:nvSpPr>
        <p:spPr>
          <a:xfrm>
            <a:off x="382191" y="1269554"/>
            <a:ext cx="7234708"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由三视图可知，该几何体为一个半径为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的半球，其表面积为半个球面面积与截面面积的和，</a:t>
            </a:r>
            <a:endParaRPr lang="zh-CN" altLang="zh-CN" sz="2800" kern="100" dirty="0">
              <a:effectLst/>
              <a:latin typeface="宋体"/>
              <a:cs typeface="Courier New"/>
            </a:endParaRPr>
          </a:p>
        </p:txBody>
      </p:sp>
      <p:sp>
        <p:nvSpPr>
          <p:cNvPr id="3" name="矩形 2"/>
          <p:cNvSpPr/>
          <p:nvPr/>
        </p:nvSpPr>
        <p:spPr>
          <a:xfrm>
            <a:off x="7626424" y="742832"/>
            <a:ext cx="54534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3π</a:t>
            </a:r>
            <a:endParaRPr lang="zh-CN" altLang="en-US" dirty="0">
              <a:solidFill>
                <a:srgbClr val="C00000"/>
              </a:solidFill>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blinds(horizontal)">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1">
                                            <p:txEl>
                                              <p:pRg st="0" end="0"/>
                                            </p:txEl>
                                          </p:spTgt>
                                        </p:tgtEl>
                                      </p:cBhvr>
                                    </p:animEffect>
                                    <p:set>
                                      <p:cBhvr>
                                        <p:cTn id="22" dur="1" fill="hold">
                                          <p:stCondLst>
                                            <p:cond delay="499"/>
                                          </p:stCondLst>
                                        </p:cTn>
                                        <p:tgtEl>
                                          <p:spTgt spid="21">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9"/>
                                        </p:tgtEl>
                                      </p:cBhvr>
                                    </p:animEffect>
                                    <p:set>
                                      <p:cBhvr>
                                        <p:cTn id="25" dur="1" fill="hold">
                                          <p:stCondLst>
                                            <p:cond delay="499"/>
                                          </p:stCondLst>
                                        </p:cTn>
                                        <p:tgtEl>
                                          <p:spTgt spid="29"/>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21" grpId="0" build="allAtOnce"/>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81363" y="837506"/>
            <a:ext cx="11412000" cy="3919254"/>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球的表面积、体积公式是解决问题的重要依据，在球的轴截面图形中，球半径、截面圆半径、球心到截面的距离所构成的直角三角形，其量值关系是解决问题的主要方法</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与球有关的组合体问题，一种是内切，一种是外接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解题时要认真分析图形，明确切点和接点的位置，确定有关元素间的数量关系，并作出合适的截面图</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2" descr="C:\Users\Administrator\Desktop\创新图片\数学创新 2-1\2771897_45.gif"/>
          <p:cNvPicPr>
            <a:picLocks noChangeAspect="1" noChangeArrowheads="1"/>
          </p:cNvPicPr>
          <p:nvPr/>
        </p:nvPicPr>
        <p:blipFill rotWithShape="1">
          <a:blip r:embed="rId2">
            <a:extLst>
              <a:ext uri="{28A0092B-C50C-407E-A947-70E740481C1C}">
                <a14:useLocalDpi xmlns:a14="http://schemas.microsoft.com/office/drawing/2010/main" val="0"/>
              </a:ext>
            </a:extLst>
          </a:blip>
          <a:srcRect r="1039" b="1687"/>
          <a:stretch/>
        </p:blipFill>
        <p:spPr bwMode="auto">
          <a:xfrm>
            <a:off x="9503965" y="4200129"/>
            <a:ext cx="2686448" cy="2659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657445"/>
            <a:ext cx="11412000" cy="296694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球的体积公式与表面积公式</a:t>
            </a:r>
            <a:endParaRPr lang="zh-CN" altLang="zh-CN" sz="2800" kern="100" dirty="0">
              <a:latin typeface="宋体"/>
              <a:cs typeface="Courier New"/>
            </a:endParaRPr>
          </a:p>
          <a:p>
            <a:pPr algn="just">
              <a:lnSpc>
                <a:spcPct val="30000"/>
              </a:lnSpc>
              <a:spcAft>
                <a:spcPts val="0"/>
              </a:spcAft>
              <a:tabLst>
                <a:tab pos="2070735" algn="l"/>
              </a:tabLst>
            </a:pPr>
            <a:endParaRPr lang="en-US" altLang="zh-CN" sz="2800" kern="100" dirty="0" smtClean="0">
              <a:latin typeface="Times New Roman"/>
              <a:ea typeface="华文细黑"/>
              <a:cs typeface="Courier New"/>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球的体积公式</a:t>
            </a:r>
            <a:r>
              <a:rPr lang="en-US" altLang="zh-CN" sz="2800" i="1" kern="100" dirty="0">
                <a:latin typeface="Times New Roman"/>
                <a:ea typeface="华文细黑"/>
                <a:cs typeface="Courier New"/>
              </a:rPr>
              <a:t>V</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其中</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为球的半径</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30000"/>
              </a:lnSpc>
              <a:spcAft>
                <a:spcPts val="0"/>
              </a:spcAft>
              <a:tabLst>
                <a:tab pos="2070735" algn="l"/>
              </a:tabLst>
            </a:pPr>
            <a:endParaRPr lang="en-US" altLang="zh-CN" sz="2800" kern="100" dirty="0" smtClean="0">
              <a:latin typeface="Times New Roman"/>
              <a:ea typeface="华文细黑"/>
              <a:cs typeface="Courier New"/>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球的表面积公式</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4π</a:t>
            </a:r>
            <a:r>
              <a:rPr lang="en-US" altLang="zh-CN" sz="2800" i="1" kern="100" dirty="0" err="1">
                <a:latin typeface="Times New Roman"/>
                <a:ea typeface="华文细黑"/>
                <a:cs typeface="Courier New"/>
              </a:rPr>
              <a:t>R</a:t>
            </a:r>
            <a:r>
              <a:rPr lang="en-US" altLang="zh-CN" sz="2800" kern="100" baseline="30000" dirty="0" err="1">
                <a:latin typeface="Times New Roman"/>
                <a:ea typeface="华文细黑"/>
                <a:cs typeface="Courier New"/>
              </a:rPr>
              <a:t>2</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球有底面吗？球面能展开成平面图形吗？</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56143138"/>
              </p:ext>
            </p:extLst>
          </p:nvPr>
        </p:nvGraphicFramePr>
        <p:xfrm>
          <a:off x="3455293" y="1351087"/>
          <a:ext cx="914400" cy="1057275"/>
        </p:xfrm>
        <a:graphic>
          <a:graphicData uri="http://schemas.openxmlformats.org/presentationml/2006/ole">
            <mc:AlternateContent xmlns:mc="http://schemas.openxmlformats.org/markup-compatibility/2006">
              <mc:Choice xmlns:v="urn:schemas-microsoft-com:vml" Requires="v">
                <p:oleObj spid="_x0000_s123094" name="文档" r:id="rId4" imgW="921309" imgH="1056998" progId="Word.Document.12">
                  <p:embed/>
                </p:oleObj>
              </mc:Choice>
              <mc:Fallback>
                <p:oleObj name="文档" r:id="rId4" imgW="921309" imgH="1056998" progId="Word.Document.12">
                  <p:embed/>
                  <p:pic>
                    <p:nvPicPr>
                      <p:cNvPr id="0" name="对象 12"/>
                      <p:cNvPicPr>
                        <a:picLocks noChangeAspect="1" noChangeArrowheads="1"/>
                      </p:cNvPicPr>
                      <p:nvPr/>
                    </p:nvPicPr>
                    <p:blipFill>
                      <a:blip r:embed="rId5"/>
                      <a:srcRect/>
                      <a:stretch>
                        <a:fillRect/>
                      </a:stretch>
                    </p:blipFill>
                    <p:spPr bwMode="auto">
                      <a:xfrm>
                        <a:off x="3455293" y="1351087"/>
                        <a:ext cx="914400"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382191" y="3511327"/>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球没有底面，球的表面不能展开成平面</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xEl>
                                              <p:pRg st="0" end="0"/>
                                            </p:txEl>
                                          </p:spTgt>
                                        </p:tgtEl>
                                      </p:cBhvr>
                                    </p:animEffect>
                                    <p:set>
                                      <p:cBhvr>
                                        <p:cTn id="12" dur="1" fill="hold">
                                          <p:stCondLst>
                                            <p:cond delay="499"/>
                                          </p:stCondLst>
                                        </p:cTn>
                                        <p:tgtEl>
                                          <p:spTgt spid="15">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3272923"/>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球体的截面的特点</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球既是中心对称的几何体，又是轴对称的几何体，它的任何截面均为圆，它的三视图也都是圆</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利用球半径、截面圆半径、球心到截面的距离构建直角三角形是把空间问题转化为平面问题的主要途径</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040721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621482"/>
            <a:ext cx="11412000" cy="133495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球的表面积和体积</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已知球的表面积为</a:t>
            </a:r>
            <a:r>
              <a:rPr lang="en-US" altLang="zh-CN" sz="2800" kern="100" dirty="0">
                <a:latin typeface="Times New Roman"/>
                <a:ea typeface="华文细黑"/>
                <a:cs typeface="Courier New"/>
              </a:rPr>
              <a:t>64π</a:t>
            </a:r>
            <a:r>
              <a:rPr lang="zh-CN" altLang="zh-CN" sz="2800" kern="100" dirty="0">
                <a:latin typeface="Times New Roman"/>
                <a:ea typeface="华文细黑"/>
                <a:cs typeface="Times New Roman"/>
              </a:rPr>
              <a:t>，求它的体积；</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305979873"/>
              </p:ext>
            </p:extLst>
          </p:nvPr>
        </p:nvGraphicFramePr>
        <p:xfrm>
          <a:off x="504825" y="2779043"/>
          <a:ext cx="6810375" cy="828675"/>
        </p:xfrm>
        <a:graphic>
          <a:graphicData uri="http://schemas.openxmlformats.org/presentationml/2006/ole">
            <mc:AlternateContent xmlns:mc="http://schemas.openxmlformats.org/markup-compatibility/2006">
              <mc:Choice xmlns:v="urn:schemas-microsoft-com:vml" Requires="v">
                <p:oleObj spid="_x0000_s125512" name="文档" r:id="rId5" imgW="6817565" imgH="830498" progId="Word.Document.12">
                  <p:embed/>
                </p:oleObj>
              </mc:Choice>
              <mc:Fallback>
                <p:oleObj name="文档" r:id="rId5" imgW="6817565" imgH="830498" progId="Word.Document.12">
                  <p:embed/>
                  <p:pic>
                    <p:nvPicPr>
                      <p:cNvPr id="0" name=""/>
                      <p:cNvPicPr>
                        <a:picLocks noChangeAspect="1" noChangeArrowheads="1"/>
                      </p:cNvPicPr>
                      <p:nvPr/>
                    </p:nvPicPr>
                    <p:blipFill>
                      <a:blip r:embed="rId6"/>
                      <a:srcRect/>
                      <a:stretch>
                        <a:fillRect/>
                      </a:stretch>
                    </p:blipFill>
                    <p:spPr bwMode="auto">
                      <a:xfrm>
                        <a:off x="504825" y="2779043"/>
                        <a:ext cx="68103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77999" y="1958605"/>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设球的半径为</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4π</a:t>
            </a:r>
            <a:r>
              <a:rPr lang="en-US" altLang="zh-CN" sz="2800" i="1" kern="100" dirty="0" err="1">
                <a:latin typeface="Times New Roman"/>
                <a:ea typeface="华文细黑"/>
                <a:cs typeface="Courier New"/>
              </a:rPr>
              <a:t>R</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64π</a:t>
            </a:r>
            <a:r>
              <a:rPr lang="zh-CN" altLang="zh-CN" sz="2800" kern="100" dirty="0">
                <a:latin typeface="Times New Roman"/>
                <a:ea typeface="华文细黑"/>
                <a:cs typeface="Times New Roman"/>
              </a:rPr>
              <a:t>，解得</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1943530351"/>
              </p:ext>
            </p:extLst>
          </p:nvPr>
        </p:nvGraphicFramePr>
        <p:xfrm>
          <a:off x="504825" y="3781822"/>
          <a:ext cx="6810375" cy="828675"/>
        </p:xfrm>
        <a:graphic>
          <a:graphicData uri="http://schemas.openxmlformats.org/presentationml/2006/ole">
            <mc:AlternateContent xmlns:mc="http://schemas.openxmlformats.org/markup-compatibility/2006">
              <mc:Choice xmlns:v="urn:schemas-microsoft-com:vml" Requires="v">
                <p:oleObj spid="_x0000_s125513" name="文档" r:id="rId8" imgW="6817565" imgH="830498" progId="Word.Document.12">
                  <p:embed/>
                </p:oleObj>
              </mc:Choice>
              <mc:Fallback>
                <p:oleObj name="文档" r:id="rId8" imgW="6817565" imgH="830498" progId="Word.Document.12">
                  <p:embed/>
                  <p:pic>
                    <p:nvPicPr>
                      <p:cNvPr id="0" name=""/>
                      <p:cNvPicPr>
                        <a:picLocks noChangeAspect="1" noChangeArrowheads="1"/>
                      </p:cNvPicPr>
                      <p:nvPr/>
                    </p:nvPicPr>
                    <p:blipFill>
                      <a:blip r:embed="rId9"/>
                      <a:srcRect/>
                      <a:stretch>
                        <a:fillRect/>
                      </a:stretch>
                    </p:blipFill>
                    <p:spPr bwMode="auto">
                      <a:xfrm>
                        <a:off x="504825" y="3781822"/>
                        <a:ext cx="68103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522268789"/>
              </p:ext>
            </p:extLst>
          </p:nvPr>
        </p:nvGraphicFramePr>
        <p:xfrm>
          <a:off x="504825" y="4778896"/>
          <a:ext cx="8467725" cy="866775"/>
        </p:xfrm>
        <a:graphic>
          <a:graphicData uri="http://schemas.openxmlformats.org/presentationml/2006/ole">
            <mc:AlternateContent xmlns:mc="http://schemas.openxmlformats.org/markup-compatibility/2006">
              <mc:Choice xmlns:v="urn:schemas-microsoft-com:vml" Requires="v">
                <p:oleObj spid="_x0000_s125514" name="文档" r:id="rId11" imgW="8475064" imgH="866497" progId="Word.Document.12">
                  <p:embed/>
                </p:oleObj>
              </mc:Choice>
              <mc:Fallback>
                <p:oleObj name="文档" r:id="rId11" imgW="8475064" imgH="866497" progId="Word.Document.12">
                  <p:embed/>
                  <p:pic>
                    <p:nvPicPr>
                      <p:cNvPr id="0" name=""/>
                      <p:cNvPicPr>
                        <a:picLocks noChangeAspect="1" noChangeArrowheads="1"/>
                      </p:cNvPicPr>
                      <p:nvPr/>
                    </p:nvPicPr>
                    <p:blipFill>
                      <a:blip r:embed="rId12"/>
                      <a:srcRect/>
                      <a:stretch>
                        <a:fillRect/>
                      </a:stretch>
                    </p:blipFill>
                    <p:spPr bwMode="auto">
                      <a:xfrm>
                        <a:off x="504825" y="4778896"/>
                        <a:ext cx="84677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377999" y="5662042"/>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所以球的表面积</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4π</a:t>
            </a:r>
            <a:r>
              <a:rPr lang="en-US" altLang="zh-CN" sz="2800" i="1" kern="100" dirty="0" err="1">
                <a:latin typeface="Times New Roman"/>
                <a:ea typeface="华文细黑"/>
                <a:cs typeface="Courier New"/>
              </a:rPr>
              <a:t>R</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4π</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5</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100π.</a:t>
            </a:r>
            <a:endParaRPr lang="zh-CN" altLang="zh-CN" sz="2800" kern="100" dirty="0">
              <a:effectLst/>
              <a:latin typeface="宋体"/>
              <a:cs typeface="Courier New"/>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3" grpId="0"/>
      <p:bldP spid="13" grpId="1"/>
      <p:bldP spid="17" grpId="0"/>
      <p:bldP spid="17" grpId="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095" y="2162225"/>
            <a:ext cx="12190413" cy="2016224"/>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377999" y="240949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已知球的半径，可直接利用公式求它的表面积和体积</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已知球的表面积和体积，可以利用公式求它的半径</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一个球的表面积是</a:t>
            </a:r>
            <a:r>
              <a:rPr lang="en-US" altLang="zh-CN" sz="2800" kern="100" dirty="0">
                <a:latin typeface="Times New Roman"/>
                <a:ea typeface="华文细黑"/>
                <a:cs typeface="Courier New"/>
              </a:rPr>
              <a:t>16π</a:t>
            </a:r>
            <a:r>
              <a:rPr lang="zh-CN" altLang="zh-CN" sz="2800" kern="100" dirty="0">
                <a:latin typeface="Times New Roman"/>
                <a:ea typeface="华文细黑"/>
                <a:cs typeface="Times New Roman"/>
              </a:rPr>
              <a:t>，则它的体积是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16167470"/>
              </p:ext>
            </p:extLst>
          </p:nvPr>
        </p:nvGraphicFramePr>
        <p:xfrm>
          <a:off x="504825" y="1096963"/>
          <a:ext cx="8534400" cy="866775"/>
        </p:xfrm>
        <a:graphic>
          <a:graphicData uri="http://schemas.openxmlformats.org/presentationml/2006/ole">
            <mc:AlternateContent xmlns:mc="http://schemas.openxmlformats.org/markup-compatibility/2006">
              <mc:Choice xmlns:v="urn:schemas-microsoft-com:vml" Requires="v">
                <p:oleObj spid="_x0000_s124328" name="文档" r:id="rId4" imgW="8541667" imgH="866497" progId="Word.Document.12">
                  <p:embed/>
                </p:oleObj>
              </mc:Choice>
              <mc:Fallback>
                <p:oleObj name="文档" r:id="rId4" imgW="8541667" imgH="866497" progId="Word.Document.12">
                  <p:embed/>
                  <p:pic>
                    <p:nvPicPr>
                      <p:cNvPr id="0" name=""/>
                      <p:cNvPicPr/>
                      <p:nvPr/>
                    </p:nvPicPr>
                    <p:blipFill>
                      <a:blip r:embed="rId5"/>
                      <a:stretch>
                        <a:fillRect/>
                      </a:stretch>
                    </p:blipFill>
                    <p:spPr>
                      <a:xfrm>
                        <a:off x="504825" y="1096963"/>
                        <a:ext cx="8534400" cy="866775"/>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787044282"/>
              </p:ext>
            </p:extLst>
          </p:nvPr>
        </p:nvGraphicFramePr>
        <p:xfrm>
          <a:off x="504825" y="2966492"/>
          <a:ext cx="8534400" cy="866775"/>
        </p:xfrm>
        <a:graphic>
          <a:graphicData uri="http://schemas.openxmlformats.org/presentationml/2006/ole">
            <mc:AlternateContent xmlns:mc="http://schemas.openxmlformats.org/markup-compatibility/2006">
              <mc:Choice xmlns:v="urn:schemas-microsoft-com:vml" Requires="v">
                <p:oleObj spid="_x0000_s124329" name="文档" r:id="rId7" imgW="8541667" imgH="866497" progId="Word.Document.12">
                  <p:embed/>
                </p:oleObj>
              </mc:Choice>
              <mc:Fallback>
                <p:oleObj name="文档" r:id="rId7" imgW="8541667" imgH="866497" progId="Word.Document.12">
                  <p:embed/>
                  <p:pic>
                    <p:nvPicPr>
                      <p:cNvPr id="0" name=""/>
                      <p:cNvPicPr/>
                      <p:nvPr/>
                    </p:nvPicPr>
                    <p:blipFill>
                      <a:blip r:embed="rId8"/>
                      <a:stretch>
                        <a:fillRect/>
                      </a:stretch>
                    </p:blipFill>
                    <p:spPr>
                      <a:xfrm>
                        <a:off x="504825" y="2966492"/>
                        <a:ext cx="8534400" cy="866775"/>
                      </a:xfrm>
                      <a:prstGeom prst="rect">
                        <a:avLst/>
                      </a:prstGeom>
                    </p:spPr>
                  </p:pic>
                </p:oleObj>
              </mc:Fallback>
            </mc:AlternateContent>
          </a:graphicData>
        </a:graphic>
      </p:graphicFrame>
      <p:sp>
        <p:nvSpPr>
          <p:cNvPr id="10" name="矩形 9"/>
          <p:cNvSpPr/>
          <p:nvPr/>
        </p:nvSpPr>
        <p:spPr>
          <a:xfrm>
            <a:off x="377999" y="2001813"/>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设球的半径为</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，则由题意可知</a:t>
            </a:r>
            <a:r>
              <a:rPr lang="en-US" altLang="zh-CN" sz="2800" kern="100" dirty="0">
                <a:latin typeface="Times New Roman"/>
                <a:ea typeface="华文细黑"/>
                <a:cs typeface="Courier New"/>
              </a:rPr>
              <a:t>4π</a:t>
            </a:r>
            <a:r>
              <a:rPr lang="en-US" altLang="zh-CN" sz="2800" i="1" kern="100" dirty="0" err="1">
                <a:latin typeface="Times New Roman"/>
                <a:ea typeface="华文细黑"/>
                <a:cs typeface="Courier New"/>
              </a:rPr>
              <a:t>R</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16π</a:t>
            </a: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2800" kern="100" dirty="0">
              <a:effectLst/>
              <a:latin typeface="宋体"/>
              <a:cs typeface="Courier New"/>
            </a:endParaRPr>
          </a:p>
        </p:txBody>
      </p:sp>
      <p:sp>
        <p:nvSpPr>
          <p:cNvPr id="2" name="矩形 1"/>
          <p:cNvSpPr/>
          <p:nvPr/>
        </p:nvSpPr>
        <p:spPr>
          <a:xfrm>
            <a:off x="8553003" y="307905"/>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D</a:t>
            </a:r>
            <a:endParaRPr lang="zh-CN" altLang="en-US" b="1" dirty="0">
              <a:solidFill>
                <a:srgbClr val="C00000"/>
              </a:solidFill>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xEl>
                                              <p:pRg st="0" end="0"/>
                                            </p:txEl>
                                          </p:spTgt>
                                        </p:tgtEl>
                                      </p:cBhvr>
                                    </p:animEffect>
                                    <p:set>
                                      <p:cBhvr>
                                        <p:cTn id="22" dur="1" fill="hold">
                                          <p:stCondLst>
                                            <p:cond delay="499"/>
                                          </p:stCondLst>
                                        </p:cTn>
                                        <p:tgtEl>
                                          <p:spTgt spid="10">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0" grpId="0" build="allAtOnce"/>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球的截面问题</a:t>
            </a:r>
            <a:endParaRPr lang="zh-CN" altLang="zh-CN" sz="2800" kern="100" dirty="0">
              <a:effectLst/>
              <a:latin typeface="宋体"/>
              <a:cs typeface="Courier New"/>
            </a:endParaRPr>
          </a:p>
        </p:txBody>
      </p:sp>
      <p:sp>
        <p:nvSpPr>
          <p:cNvPr id="15" name="圆角矩形 14">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27864630"/>
              </p:ext>
            </p:extLst>
          </p:nvPr>
        </p:nvGraphicFramePr>
        <p:xfrm>
          <a:off x="504825" y="981075"/>
          <a:ext cx="11220450" cy="2295525"/>
        </p:xfrm>
        <a:graphic>
          <a:graphicData uri="http://schemas.openxmlformats.org/presentationml/2006/ole">
            <mc:AlternateContent xmlns:mc="http://schemas.openxmlformats.org/markup-compatibility/2006">
              <mc:Choice xmlns:v="urn:schemas-microsoft-com:vml" Requires="v">
                <p:oleObj spid="_x0000_s126134" name="文档" r:id="rId6" imgW="11222122" imgH="2302977" progId="Word.Document.12">
                  <p:embed/>
                </p:oleObj>
              </mc:Choice>
              <mc:Fallback>
                <p:oleObj name="文档" r:id="rId6" imgW="11222122" imgH="2302977" progId="Word.Document.12">
                  <p:embed/>
                  <p:pic>
                    <p:nvPicPr>
                      <p:cNvPr id="0" name="对象 2"/>
                      <p:cNvPicPr>
                        <a:picLocks noChangeAspect="1" noChangeArrowheads="1"/>
                      </p:cNvPicPr>
                      <p:nvPr/>
                    </p:nvPicPr>
                    <p:blipFill>
                      <a:blip r:embed="rId7"/>
                      <a:srcRect/>
                      <a:stretch>
                        <a:fillRect/>
                      </a:stretch>
                    </p:blipFill>
                    <p:spPr bwMode="auto">
                      <a:xfrm>
                        <a:off x="504825" y="981075"/>
                        <a:ext cx="11220450"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3395</TotalTime>
  <Words>632</Words>
  <Application>Microsoft Office PowerPoint</Application>
  <PresentationFormat>自定义</PresentationFormat>
  <Paragraphs>136</Paragraphs>
  <Slides>28</Slides>
  <Notes>0</Notes>
  <HiddenSlides>9</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2321</cp:revision>
  <dcterms:created xsi:type="dcterms:W3CDTF">2014-10-15T07:25:01Z</dcterms:created>
  <dcterms:modified xsi:type="dcterms:W3CDTF">2016-07-21T06:39:03Z</dcterms:modified>
</cp:coreProperties>
</file>