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1381" r:id="rId3"/>
    <p:sldId id="1296" r:id="rId4"/>
    <p:sldId id="1360" r:id="rId5"/>
    <p:sldId id="856" r:id="rId6"/>
    <p:sldId id="1302" r:id="rId7"/>
    <p:sldId id="1304" r:id="rId8"/>
    <p:sldId id="1516" r:id="rId9"/>
    <p:sldId id="1361" r:id="rId10"/>
    <p:sldId id="1166" r:id="rId11"/>
    <p:sldId id="1595" r:id="rId12"/>
    <p:sldId id="1276" r:id="rId13"/>
    <p:sldId id="1382" r:id="rId14"/>
    <p:sldId id="1383" r:id="rId15"/>
    <p:sldId id="1384" r:id="rId16"/>
    <p:sldId id="1380" r:id="rId17"/>
    <p:sldId id="1387" r:id="rId18"/>
    <p:sldId id="1585" r:id="rId19"/>
    <p:sldId id="1458" r:id="rId20"/>
    <p:sldId id="1460" r:id="rId21"/>
    <p:sldId id="1461" r:id="rId22"/>
    <p:sldId id="1462" r:id="rId23"/>
    <p:sldId id="1463" r:id="rId24"/>
    <p:sldId id="1464" r:id="rId25"/>
    <p:sldId id="1558" r:id="rId26"/>
    <p:sldId id="1467" r:id="rId27"/>
    <p:sldId id="1468" r:id="rId28"/>
    <p:sldId id="1469" r:id="rId29"/>
    <p:sldId id="1596" r:id="rId30"/>
    <p:sldId id="1597" r:id="rId31"/>
    <p:sldId id="1598" r:id="rId32"/>
    <p:sldId id="1471" r:id="rId33"/>
    <p:sldId id="1472" r:id="rId34"/>
    <p:sldId id="1473" r:id="rId35"/>
    <p:sldId id="1474" r:id="rId36"/>
    <p:sldId id="1475" r:id="rId37"/>
    <p:sldId id="1476" r:id="rId38"/>
    <p:sldId id="1412" r:id="rId39"/>
    <p:sldId id="1493" r:id="rId40"/>
    <p:sldId id="1497" r:id="rId41"/>
    <p:sldId id="1600" r:id="rId42"/>
    <p:sldId id="1601" r:id="rId43"/>
    <p:sldId id="1599" r:id="rId44"/>
    <p:sldId id="1422" r:id="rId45"/>
    <p:sldId id="1423" r:id="rId46"/>
    <p:sldId id="1424" r:id="rId47"/>
    <p:sldId id="1425" r:id="rId48"/>
    <p:sldId id="1584" r:id="rId49"/>
    <p:sldId id="1593" r:id="rId50"/>
    <p:sldId id="1374" r:id="rId51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FFFFFF"/>
    <a:srgbClr val="7BC14A"/>
    <a:srgbClr val="F3EFE5"/>
    <a:srgbClr val="9BBD59"/>
    <a:srgbClr val="B4C7E7"/>
    <a:srgbClr val="FFD966"/>
    <a:srgbClr val="00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>
        <p:scale>
          <a:sx n="75" d="100"/>
          <a:sy n="75" d="100"/>
        </p:scale>
        <p:origin x="-480" y="-269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notesMaster" Target="notesMasters/notesMaster1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43.xml"/><Relationship Id="rId4" Type="http://schemas.openxmlformats.org/officeDocument/2006/relationships/slide" Target="slide15.xml"/><Relationship Id="rId3" Type="http://schemas.openxmlformats.org/officeDocument/2006/relationships/image" Target="../media/image2.png"/><Relationship Id="rId2" Type="http://schemas.openxmlformats.org/officeDocument/2006/relationships/slide" Target="slide8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6.24下图\203000i52izkrevfv5c3q5 (1)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副标题 3"/>
          <p:cNvSpPr txBox="1"/>
          <p:nvPr/>
        </p:nvSpPr>
        <p:spPr>
          <a:xfrm>
            <a:off x="2808311" y="3915796"/>
            <a:ext cx="9479583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200" dirty="0"/>
              <a:t>Unit </a:t>
            </a:r>
            <a:r>
              <a:rPr lang="en-US" altLang="zh-CN" sz="4200" dirty="0" smtClean="0"/>
              <a:t>3</a:t>
            </a:r>
            <a:r>
              <a:rPr lang="zh-CN" altLang="en-US" sz="4400" dirty="0"/>
              <a:t>　</a:t>
            </a:r>
            <a:r>
              <a:rPr lang="en-US" altLang="zh-CN" sz="4200" dirty="0" smtClean="0"/>
              <a:t>The </a:t>
            </a:r>
            <a:r>
              <a:rPr lang="en-US" altLang="zh-CN" sz="4200" dirty="0"/>
              <a:t>Million Pound Bank Note</a:t>
            </a:r>
            <a:endParaRPr lang="en-US" altLang="zh-CN" sz="4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1197546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4.The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owner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believe that the bank note was real and he asked Henry to get out of the restaurant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5.Making sure that the bank note was genuine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owner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hostess and the waiter showed respect for Henry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5749" y="2028263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57728" y="328566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课文阅读理解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1.Why does the waiter tell Henry the food that he orders will cost a lot of money?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is afraid Henry doesn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have enough money.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always tells customers about that.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hostess is looking at him.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thinks Henry is very rich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371" y="2716972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2.What did Henry find in the envelope he got from the two brothers?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A.A letter.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B.Nothing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C.A photo.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D.A million pound bank note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3365044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3.Why does the owner change his attitude towards Henry Adams?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thinks Henry Adams is very rich.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Henry Adams is angry with the waiter.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thinks 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wrong for the waiter to treat his customer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like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Henry Adams is in rags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413570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4.The author mainly tells us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 the text.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A.Henry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showing off after he got the one million pound bank note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B.Henry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experience after he got the bank note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quarrel between Henry and the waiter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service of the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restaurant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989634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5" name="图片 1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79149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6952" y="307585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1289865"/>
            <a:ext cx="10654362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128417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1197546"/>
            <a:ext cx="10620000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seeing Henry</a:t>
            </a:r>
            <a:r>
              <a:rPr lang="en-US" altLang="zh-CN" sz="2800" b="1" i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poor appearance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)That one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reserved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看到亨利穿得破烂的外表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那张桌子已有人预订了。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3357786"/>
            <a:ext cx="11268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(1)reserve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预订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book)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；预留，保留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reserve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sth.for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sb./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为某人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某物预留某物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(2)reserved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预订的，保留的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reserved seats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预订的座位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5929" y="285373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6960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(1)All rights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reserved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版权所有。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 like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reserve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table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three at eight o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clock.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我想预订八点供三人用餐的桌位。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 managed to get two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reserved seats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我设法得到了两个预留的座位。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3161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97546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(1)We must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预订一个房间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at the hotel.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(2)These seats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是留给残疾人的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保留你的体力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the game.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1139" y="1970470"/>
            <a:ext cx="33200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reserve/book a room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8822" y="2618542"/>
            <a:ext cx="4549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are reserved for the disabled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0630" y="3194606"/>
            <a:ext cx="41086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Reserve your strength 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10" grpId="0"/>
      <p:bldP spid="1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729706"/>
            <a:ext cx="10654362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724017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637387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Right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sir.I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afraid it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ll cost a large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amount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of money.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好的，先生。恐怕这得花费一大笔钱。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819426"/>
            <a:ext cx="11268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amount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数量；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总计，共计；相当于，等于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large/small amount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[U]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单数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large/small amounts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[U]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复数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amount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共计，总计；等于，相当于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31709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14176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61854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基础自测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5206727" y="348252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5206727" y="434673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5206727" y="5210830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005858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Two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Learning about Language &amp; Using Language</a:t>
            </a:r>
            <a:endParaRPr lang="en-US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192809" y="4869954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92809" y="5734050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7125" y="1197546"/>
            <a:ext cx="11416713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(1)Can you really afford this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amount?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你真付得起这个数吗？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 large amount of money is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spent on the construction of the school.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大量的钱被花在该学校的建设上。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cost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amounted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b="1" kern="100" dirty="0">
                <a:latin typeface="GBK_S" pitchFamily="65" charset="-122"/>
                <a:ea typeface="GBK_S" pitchFamily="65" charset="-122"/>
                <a:cs typeface="Times New Roman" panose="02020603050405020304"/>
              </a:rPr>
              <a:t>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250.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费用共达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250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英镑。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90550" y="69349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016381"/>
            <a:ext cx="11737304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(1)During the earthquake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large amount of damage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do) in a very short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(2)At that time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small amounts of land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use) for keeping animals.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(3)His earnings are said to amount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$100,000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per year.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282" y="479075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95591" y="1773610"/>
            <a:ext cx="1592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done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09760" y="1230796"/>
            <a:ext cx="553998" cy="902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389734" y="3060115"/>
            <a:ext cx="1702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were used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92311" y="3708187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8" grpId="0"/>
      <p:bldP spid="18" grpId="1"/>
      <p:bldP spid="19" grpId="0"/>
      <p:bldP spid="1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541755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53606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449436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Well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ll have to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take a chance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哦，我们得冒点儿风险。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5929" y="210464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2504133"/>
            <a:ext cx="11268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a chance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chances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冒险，碰运气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by chance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偶然地；意外地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a chance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./of doing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有希望做某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67014" y="5139402"/>
            <a:ext cx="198323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有可能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4437906"/>
            <a:ext cx="6092825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/>
                <a:ea typeface="华文细黑"/>
              </a:rPr>
              <a:t>The chance is </a:t>
            </a:r>
            <a:r>
              <a:rPr lang="en-US" altLang="zh-CN" sz="2800" b="1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b="1" dirty="0">
                <a:latin typeface="Times New Roman" panose="02020603050405020304"/>
                <a:ea typeface="华文细黑"/>
              </a:rPr>
              <a:t>that</a:t>
            </a:r>
            <a:r>
              <a:rPr lang="en-US" altLang="zh-CN" sz="2800" b="1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en-US" altLang="zh-CN" sz="2800" b="1" dirty="0" smtClean="0">
                <a:latin typeface="Times New Roman" panose="02020603050405020304"/>
                <a:ea typeface="华文细黑"/>
              </a:rPr>
              <a:t>...</a:t>
            </a:r>
            <a:endParaRPr lang="en-US" altLang="zh-CN" sz="2800" b="1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b="1" dirty="0">
                <a:latin typeface="Times New Roman" panose="02020603050405020304"/>
                <a:ea typeface="华文细黑"/>
              </a:rPr>
              <a:t>The</a:t>
            </a:r>
            <a:r>
              <a:rPr lang="en-US" altLang="zh-CN" sz="2800" b="1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en-US" altLang="zh-CN" sz="2800" b="1" dirty="0">
                <a:latin typeface="Times New Roman" panose="02020603050405020304"/>
                <a:ea typeface="华文细黑"/>
              </a:rPr>
              <a:t> chances are that</a:t>
            </a:r>
            <a:r>
              <a:rPr lang="en-US" altLang="zh-CN" sz="2800" b="1" dirty="0" smtClean="0">
                <a:latin typeface="Times New Roman" panose="02020603050405020304"/>
                <a:ea typeface="华文细黑"/>
              </a:rPr>
              <a:t>...</a:t>
            </a:r>
            <a:endParaRPr lang="en-US" altLang="zh-CN" sz="2800" b="1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/>
                <a:ea typeface="华文细黑"/>
              </a:rPr>
              <a:t>There </a:t>
            </a:r>
            <a:r>
              <a:rPr lang="en-US" altLang="zh-CN" sz="2800" b="1" dirty="0">
                <a:latin typeface="Times New Roman" panose="02020603050405020304"/>
                <a:ea typeface="华文细黑"/>
              </a:rPr>
              <a:t>is a chance that...</a:t>
            </a:r>
            <a:endParaRPr lang="zh-CN" altLang="en-US" sz="2800" dirty="0"/>
          </a:p>
        </p:txBody>
      </p:sp>
      <p:sp>
        <p:nvSpPr>
          <p:cNvPr id="6" name="右大括号 5"/>
          <p:cNvSpPr/>
          <p:nvPr/>
        </p:nvSpPr>
        <p:spPr>
          <a:xfrm>
            <a:off x="4080317" y="4769916"/>
            <a:ext cx="267122" cy="1540198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98968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(1)Everyone in the classroom likes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a chance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教室里的每个人都喜欢冒险。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has a good chance of being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promoted.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她升职的可能非常大。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chances are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 the girl will win the final match.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这个女孩可能会赢得最后的比赛。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6166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739900"/>
            <a:ext cx="11178608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 are the chances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coming?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should never take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chance when driving a car.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dreams of there being a chance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go) abroad.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saw the letter purely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chance.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句型转换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chance is that he has paid off his debt.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has paid off his debt.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has paid off his debt.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228192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175942" y="1485578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of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90844" y="211448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3007" y="2743508"/>
            <a:ext cx="93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go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8342" y="3357786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8622" y="5354846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Chances are 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1320" y="5950074"/>
            <a:ext cx="3547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There is a chance 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8" grpId="0"/>
      <p:bldP spid="8" grpId="1"/>
      <p:bldP spid="9" grpId="0"/>
      <p:bldP spid="9" grpId="1"/>
      <p:bldP spid="13" grpId="0"/>
      <p:bldP spid="1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671927"/>
            <a:ext cx="11268000" cy="26388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(1)rude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粗鲁的，无礼的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rude to sb.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对某人无礼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rude of sb.to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某人做某事是无礼的。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(2)rudely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粗鲁地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5" y="642764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637075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550445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a </a:t>
            </a:r>
            <a:r>
              <a:rPr lang="en-US" altLang="zh-CN" sz="2800" b="1" i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rude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manner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 What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there to wait for?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很不耐烦地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还等什么？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2206629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r>
              <a:rPr lang="en-US" altLang="zh-CN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36019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(1)He was punished because 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was rude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his teacher.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他受到了处罚，因为他对老师不礼貌。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rude to speak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with your mouth full.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满嘴含着东西讲话是不礼貌的。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8713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r>
              <a:rPr lang="en-US" altLang="zh-CN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4449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be honest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did not intend to be rude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Suddenly he rushed in and interrupted our talk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rude).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在公共场所怒视某人是粗鲁的。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someone in public.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87143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r>
              <a:rPr lang="en-US" altLang="zh-CN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247334" y="1773610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64388" y="2383468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rudely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3909" y="4293890"/>
            <a:ext cx="395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is rude of you to glare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1803673"/>
            <a:ext cx="11268000" cy="1986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manner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方式，举止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常用单数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；礼貌，规矩，习俗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常用复数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a/an...manner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的方式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good/bad manners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.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做某事是有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没有礼貌的。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1338375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r>
              <a:rPr lang="en-US" altLang="zh-CN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36019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storekeeper always talked to me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 a polite manner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店主总是很有礼貌地和我说话。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bad manners to shout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at others.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冲着别人大喊是没有礼貌的。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8713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r>
              <a:rPr lang="en-US" altLang="zh-CN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</a:t>
            </a:r>
            <a:r>
              <a:rPr lang="zh-CN" altLang="en-US" sz="4000" b="1" spc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自测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36991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他用礼貌的方式解决了这个麻烦。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solved the problem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排队等候是有礼貌的。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line.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9685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r>
              <a:rPr lang="en-US" altLang="zh-CN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06974" y="2562216"/>
            <a:ext cx="2988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a polite manner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8521" y="3914686"/>
            <a:ext cx="41665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is good manners to wait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837786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832097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91830" y="726417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Indeed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sir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hope you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ll come here whenever you like.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真的，先生，我希望您随时光临。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933185"/>
            <a:ext cx="11412000" cy="69984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indeed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真正地；真实地，确实；实在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49369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79079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 am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indeed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very sorry to know you are blamed.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得知你被谴责，我真的很难过。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Indeed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is poor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he is generous.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他确实一贫如洗，但是他仍然很慷慨。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(3)A friend in need is a friend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indeed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患难见真情。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70207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句型转换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do be happy to hear the news that our team won the first prize.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am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hear the news that our team won the first prize.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我可能真的很幸运在他家里碰上他。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meet him in his house.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3290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92610" y="2518073"/>
            <a:ext cx="27318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indeed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happy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6614" y="4437906"/>
            <a:ext cx="33281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may indeed be lucky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785809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780120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6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693490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for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the bill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sir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please forget it.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至于账单嘛，先生，请把它忘了吧。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891434"/>
            <a:ext cx="11268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(1)as for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至于；关于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至于；关于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usual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和往常一样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的词语还有：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regard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regarding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concerning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365242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1734" y="1025219"/>
            <a:ext cx="1152612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As for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ought to be ashamed of yourself.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关于你，你应该感到羞愧。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As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flood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have heard nothing.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关于那次洪水，我没听到什么。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(3)They are discussing something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concerning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how to protect the environment.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他们正在讨论关于如何保护环境的话题。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1764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1525023"/>
            <a:ext cx="11665296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(1)You can ask the others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as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myself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be busy in the office.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 With regard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future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oil supplies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situation is uncertain.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(3)Police are anxious about any information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concern) his situation.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1027162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10200" y="2287191"/>
            <a:ext cx="1132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for/to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98862" y="2925738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38392" y="3516546"/>
            <a:ext cx="1879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concerning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/>
      <p:bldP spid="11" grpId="1"/>
      <p:bldP spid="8" grpId="0"/>
      <p:bldP spid="8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经典句式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582" y="3899546"/>
            <a:ext cx="11268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do/does/did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＋动词原形，用于强调谓语，加强语气，意为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确实做了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，但要注意：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句子是肯定句；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句子的时态为一般现在时或一般过去时；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只能用来强调谓语动词，若强调主语、宾语、表语、状语等，则应用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is/was...that...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进行强调。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50590" y="337335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2845" y="1233690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9" name="Group 19"/>
          <p:cNvGrpSpPr/>
          <p:nvPr/>
        </p:nvGrpSpPr>
        <p:grpSpPr bwMode="auto">
          <a:xfrm rot="1947776">
            <a:off x="481025" y="1228001"/>
            <a:ext cx="511569" cy="648449"/>
            <a:chOff x="0" y="0"/>
            <a:chExt cx="408597" cy="504056"/>
          </a:xfrm>
        </p:grpSpPr>
        <p:grpSp>
          <p:nvGrpSpPr>
            <p:cNvPr id="10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7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6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002844" y="1141371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did hear that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Bank of England had issued two notes in this amount.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我确实听说过英格兰银行发行了两张这样面值的钞票。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374812"/>
            <a:ext cx="11178608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did tell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him the news yesterday.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昨天我确实告诉了他这个消息。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Do write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 me as soon as you arrive in Beijing.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你一到北京一定给我写信。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83750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4449"/>
            <a:ext cx="1139463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下次过马路一定更小心些。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while crossing the road next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他确实看了整晚上的电视。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 the whole night.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1506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2402518"/>
            <a:ext cx="3111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 be more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careful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2158" y="3698662"/>
            <a:ext cx="24275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did watch TV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9681" y="731590"/>
            <a:ext cx="643560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难以置信的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数量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粗鲁的；无礼的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礼貌；举止；方式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尖声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叫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尖叫声；喊叫声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真的；真诚的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真正地；确实；实在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鞠躬；弯腰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5041" y="117426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重点单词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3131" y="843185"/>
            <a:ext cx="2278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err="1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unbelievabler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3131" y="1491257"/>
            <a:ext cx="1364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amount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3131" y="21483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rude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3131" y="2787401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manner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3131" y="3435473"/>
            <a:ext cx="1273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scream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3131" y="4659609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genuine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3131" y="5360525"/>
            <a:ext cx="1202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indeed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3131" y="5993393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bow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4566" y="2238776"/>
            <a:ext cx="11377264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(1)whenever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wherever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however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引导让步状语从句，相当于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 matter when/where/how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(2)whatever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whomever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既可引导名词性从句，也可引导让步状语从句，在引导让步状语从句时相当于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 matter what/who/which/whom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 matter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＋疑问词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只能引导让步状语从句，可放在主句前或主句后。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23554" y="1795171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2845" y="319147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9" name="Group 19"/>
          <p:cNvGrpSpPr/>
          <p:nvPr/>
        </p:nvGrpSpPr>
        <p:grpSpPr bwMode="auto">
          <a:xfrm rot="1947776">
            <a:off x="481025" y="313458"/>
            <a:ext cx="511569" cy="648449"/>
            <a:chOff x="0" y="0"/>
            <a:chExt cx="408597" cy="504056"/>
          </a:xfrm>
        </p:grpSpPr>
        <p:grpSp>
          <p:nvGrpSpPr>
            <p:cNvPr id="10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7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6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002844" y="226828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Indeed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sir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hope you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ll come here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whenever you like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真的，先生，我希望您随时光临。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374812"/>
            <a:ext cx="11178608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(1)Shall he take the car out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whenever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likes?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他随时都可以把车开出去吗？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Whenever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 matter when) we get into trouble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come to help us.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无论何时我们遇到麻烦，他们都来帮助我们。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Whoever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breaks the law will be punished.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任何人触犯法律都会受到惩罚的。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83750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81007"/>
            <a:ext cx="1139463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无论发生什么，你必须保持镇静。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must keep calm.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你到了那里可以拿你喜欢的任何东西。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can take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when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get there.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871618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0175" y="2709714"/>
            <a:ext cx="6070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Whatever (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＝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 matter what)happens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17283" y="4005858"/>
            <a:ext cx="29108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whatever you like 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pic>
        <p:nvPicPr>
          <p:cNvPr id="11" name="图片 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4" grpId="0"/>
      <p:bldP spid="14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2558" y="189434"/>
            <a:ext cx="11665296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单词拼写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good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say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thank 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when you get something from others.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2.My little brother likes to eat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after dinner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especially ice cream.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3.The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of snow this year in the northern area has been below average.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4.In some countries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people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鞠躬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to each other when they say hello.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5.The fans </a:t>
            </a:r>
            <a:r>
              <a:rPr lang="en-US" altLang="zh-CN" sz="2800" b="1" u="sng" kern="100" spc="-5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spc="-5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尖叫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) with excitement when they saw the famous singer.</a:t>
            </a:r>
            <a:endParaRPr lang="zh-CN" altLang="zh-CN" sz="1050" kern="100" spc="-5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6.I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mean to be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无礼的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I had to leave early.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50790" y="962358"/>
            <a:ext cx="1521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manners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06933" y="2205658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dessert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2378" y="2853730"/>
            <a:ext cx="1364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amount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27054" y="4149874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bow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18742" y="4797946"/>
            <a:ext cx="1632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screamed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34966" y="54460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rude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896482"/>
            <a:ext cx="1136677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7.The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poor child was dressed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child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should find a family to bring him up.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9.The waiter asked him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 there was to wait for.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10.He has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work to finish in June.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11.He decided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dive into the lake to search for the box.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477466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选词填空</a:t>
            </a:r>
            <a:endParaRPr lang="zh-CN" altLang="zh-CN" sz="1050" kern="100" dirty="0" smtClean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take a chance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as for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a large amount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in rags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in a rude manner</a:t>
            </a:r>
            <a:endParaRPr lang="en-US" altLang="zh-CN" sz="2800" b="1" kern="100" dirty="0" smtClean="0"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5624" y="1273325"/>
            <a:ext cx="10926166" cy="5630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7795" y="1949326"/>
            <a:ext cx="12314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rags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6614" y="2616562"/>
            <a:ext cx="1132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0990" y="3245470"/>
            <a:ext cx="28488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a rude manner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54146" y="3893542"/>
            <a:ext cx="28889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 large amount 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98862" y="4541614"/>
            <a:ext cx="22589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take a chance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549474"/>
            <a:ext cx="1130525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据报道，那起车祸造成两人受伤。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two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people were injured in the car accident.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不管他承诺什么，不要相信他。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never believe in him.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不是你而是他为这件事情负责。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responsible for the matter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4670" y="1898462"/>
            <a:ext cx="3073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reported 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9614" y="3175670"/>
            <a:ext cx="61091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 matter what/Whatever he promises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7848" y="4481225"/>
            <a:ext cx="3459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Not you but he was/is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8582" y="723126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15.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这个女孩确实非常喜欢莫言写的小说。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girl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written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by Mo Yan.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16.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可能她已经收到那则消息了。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           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she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already heard the news.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88909" y="1466414"/>
            <a:ext cx="31261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does like the novels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178" y="2743508"/>
            <a:ext cx="91164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chance is that/Chances are that/There is a chance 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2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31504" y="45418"/>
            <a:ext cx="11927405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Ⅳ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课文语法填空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the envelope in his hand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Henry decided to enter a restaurant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17.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meal.The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waiter told him the meal 18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cost) him a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lot.After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19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eat) his first order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Henry asked for 20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much) of the same. When Henry opened the letter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was surprised 21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find) it was a million pound bank note and the owner and the waiter were 22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shock).They couldn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believe Henry 23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was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rags could be so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rich.After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knowing that 24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bill was genuine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owner thanked Henry and 25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ask) him to forget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bill.The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owner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hostess and the waiter all bowed when Henry 26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leave).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1289" y="1485578"/>
            <a:ext cx="851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82564" y="1466414"/>
            <a:ext cx="1982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would cost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34766" y="2061642"/>
            <a:ext cx="1236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eating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8836" y="4058702"/>
            <a:ext cx="15711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shocked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551590" y="2114486"/>
            <a:ext cx="14641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more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878708" y="2762558"/>
            <a:ext cx="1401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find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71470" y="4058702"/>
            <a:ext cx="9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47134" y="4653930"/>
            <a:ext cx="9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22798" y="5302002"/>
            <a:ext cx="1227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asked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807174" y="5950074"/>
            <a:ext cx="718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left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pic>
        <p:nvPicPr>
          <p:cNvPr id="34" name="图片 3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2" grpId="0"/>
      <p:bldP spid="12" grpId="1"/>
      <p:bldP spid="18" grpId="0"/>
      <p:bldP spid="18" grpId="1"/>
      <p:bldP spid="19" grpId="0"/>
      <p:bldP spid="19" grpId="1"/>
      <p:bldP spid="23" grpId="0"/>
      <p:bldP spid="23" grpId="1"/>
      <p:bldP spid="27" grpId="0"/>
      <p:bldP spid="27" grpId="1"/>
      <p:bldP spid="21" grpId="0"/>
      <p:bldP spid="21" grpId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203000i52izkrevfv5c3q5 (1)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89206" y="495115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重点短语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1084907"/>
            <a:ext cx="11250616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许多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，大量的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冒险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衣衫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褴褛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关于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；至于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真心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地；真诚地；从某人内心深处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6614" y="1140282"/>
            <a:ext cx="28889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 large amount of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6614" y="1845618"/>
            <a:ext cx="22589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take a chance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6614" y="2445951"/>
            <a:ext cx="12314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rags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6614" y="3122598"/>
            <a:ext cx="1051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6614" y="3770670"/>
            <a:ext cx="51202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from the bottom of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one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heart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2146" y="405458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重点句式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2146" y="1629594"/>
            <a:ext cx="1109165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Americans like to eat a lot.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众所周知，美国人很能吃。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146" y="1019732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 smtClean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1.it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作形式主语</a:t>
            </a:r>
            <a:endParaRPr lang="zh-CN" altLang="en-US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353" y="1754446"/>
            <a:ext cx="3350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is well-known that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2146" y="3535600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Bank of England had issued two notes in this amount.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我确实听说过英格兰银行发行了两张这样面值的钞票。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2146" y="2935263"/>
            <a:ext cx="11412000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2.</a:t>
            </a:r>
            <a:r>
              <a:rPr lang="en-US" altLang="zh-CN" b="1" kern="100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“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do/does/did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＋动词原形</a:t>
            </a:r>
            <a:r>
              <a:rPr lang="zh-CN" altLang="en-US" b="1" kern="100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”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的强调用法</a:t>
            </a:r>
            <a:endParaRPr lang="zh-CN" altLang="en-US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1554" y="3679612"/>
            <a:ext cx="2265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did hear that 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2146" y="1592577"/>
            <a:ext cx="11255294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Indeed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sir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hope 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come here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真的，先生，我希望您随时光临。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29800" y="1691963"/>
            <a:ext cx="29497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whenever you like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2146" y="1016513"/>
            <a:ext cx="11412000" cy="619633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3.whenever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引导状语从句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693490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根据课文内容判断正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(T)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、误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(F)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1.The owner looked down upon Henry when he noticed Henry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appearance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2.Henry asked for more of the same food because he was an Australian who liked to eat a lot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3.When Henry saw the million pound bank note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was happy and proud of it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2798" y="470677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3340" y="211448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62736" y="3410630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9" grpId="0"/>
      <p:bldP spid="9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10379</Words>
  <Application>WPS 演示</Application>
  <PresentationFormat>自定义</PresentationFormat>
  <Paragraphs>608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70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Book Antiqua</vt:lpstr>
      <vt:lpstr>黑体</vt:lpstr>
      <vt:lpstr>Arial Unicode MS</vt:lpstr>
      <vt:lpstr>Calibri</vt:lpstr>
      <vt:lpstr>华文细黑</vt:lpstr>
      <vt:lpstr>Broadway</vt:lpstr>
      <vt:lpstr>楷体</vt:lpstr>
      <vt:lpstr>经典繁仿黑</vt:lpstr>
      <vt:lpstr>IPAPANNEW</vt:lpstr>
      <vt:lpstr>GBK_S</vt:lpstr>
      <vt:lpstr>Symbol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4455</cp:revision>
  <dcterms:created xsi:type="dcterms:W3CDTF">2014-11-27T01:03:00Z</dcterms:created>
  <dcterms:modified xsi:type="dcterms:W3CDTF">2018-03-03T13:03:27Z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