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1381" r:id="rId3"/>
    <p:sldId id="1296" r:id="rId4"/>
    <p:sldId id="1360" r:id="rId5"/>
    <p:sldId id="856" r:id="rId6"/>
    <p:sldId id="1602" r:id="rId7"/>
    <p:sldId id="1302" r:id="rId8"/>
    <p:sldId id="1304" r:id="rId9"/>
    <p:sldId id="1516" r:id="rId10"/>
    <p:sldId id="1361" r:id="rId11"/>
    <p:sldId id="1166" r:id="rId12"/>
    <p:sldId id="1276" r:id="rId13"/>
    <p:sldId id="1382" r:id="rId14"/>
    <p:sldId id="1383" r:id="rId15"/>
    <p:sldId id="1384" r:id="rId16"/>
    <p:sldId id="1603" r:id="rId17"/>
    <p:sldId id="1380" r:id="rId18"/>
    <p:sldId id="1387" r:id="rId19"/>
    <p:sldId id="1585" r:id="rId20"/>
    <p:sldId id="1458" r:id="rId21"/>
    <p:sldId id="1460" r:id="rId22"/>
    <p:sldId id="1604" r:id="rId23"/>
    <p:sldId id="1461" r:id="rId24"/>
    <p:sldId id="1462" r:id="rId25"/>
    <p:sldId id="1463" r:id="rId26"/>
    <p:sldId id="1464" r:id="rId27"/>
    <p:sldId id="1558" r:id="rId28"/>
    <p:sldId id="1467" r:id="rId29"/>
    <p:sldId id="1468" r:id="rId30"/>
    <p:sldId id="1469" r:id="rId31"/>
    <p:sldId id="1471" r:id="rId32"/>
    <p:sldId id="1472" r:id="rId33"/>
    <p:sldId id="1473" r:id="rId34"/>
    <p:sldId id="1412" r:id="rId35"/>
    <p:sldId id="1493" r:id="rId36"/>
    <p:sldId id="1497" r:id="rId37"/>
    <p:sldId id="1422" r:id="rId38"/>
    <p:sldId id="1423" r:id="rId39"/>
    <p:sldId id="1424" r:id="rId40"/>
    <p:sldId id="1425" r:id="rId41"/>
    <p:sldId id="1593" r:id="rId42"/>
    <p:sldId id="1374" r:id="rId43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94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5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36.xml"/><Relationship Id="rId4" Type="http://schemas.openxmlformats.org/officeDocument/2006/relationships/slide" Target="slide16.xml"/><Relationship Id="rId3" Type="http://schemas.openxmlformats.org/officeDocument/2006/relationships/image" Target="../media/image2.png"/><Relationship Id="rId2" Type="http://schemas.openxmlformats.org/officeDocument/2006/relationships/slide" Target="slide9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t01c05928a1809f0b2b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副标题 3"/>
          <p:cNvSpPr txBox="1"/>
          <p:nvPr/>
        </p:nvSpPr>
        <p:spPr>
          <a:xfrm>
            <a:off x="2786333" y="3896746"/>
            <a:ext cx="9385726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4500" dirty="0">
                <a:solidFill>
                  <a:prstClr val="black"/>
                </a:solidFill>
              </a:rPr>
              <a:t>Unit 5</a:t>
            </a:r>
            <a:r>
              <a:rPr lang="zh-CN" altLang="en-US" sz="4500" dirty="0">
                <a:solidFill>
                  <a:prstClr val="black"/>
                </a:solidFill>
              </a:rPr>
              <a:t>  </a:t>
            </a:r>
            <a:r>
              <a:rPr lang="en-US" altLang="zh-CN" sz="4500" dirty="0">
                <a:solidFill>
                  <a:prstClr val="black"/>
                </a:solidFill>
              </a:rPr>
              <a:t>Canada—</a:t>
            </a:r>
            <a:r>
              <a:rPr lang="en-US" altLang="zh-CN" sz="45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4500" dirty="0">
                <a:solidFill>
                  <a:prstClr val="black"/>
                </a:solidFill>
              </a:rPr>
              <a:t>The True </a:t>
            </a:r>
            <a:r>
              <a:rPr lang="en-US" altLang="zh-CN" sz="4500" dirty="0" smtClean="0">
                <a:solidFill>
                  <a:prstClr val="black"/>
                </a:solidFill>
              </a:rPr>
              <a:t>North</a:t>
            </a:r>
            <a:r>
              <a:rPr lang="en-US" altLang="zh-CN" sz="45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45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693490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1.Toronto is the biggest and most wealthy city in Canada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2.The two cousins visited Canada in autumn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3.Around noon they paid a visit to Lin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Fei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had a good meal at The Pink Pearl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4.Ottawa is about 400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kilometres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northwest of Toronto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5.Most people of Montreal speak both English and French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the city has French culture and traditions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0790" y="3420155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25050" y="150462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44308" y="213365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15529" y="403777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7174" y="537401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passage is mainly about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whole travel in Canada of the cousins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B.what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they have seen and done during the trip from Toronto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to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Montreal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C.the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cousins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feelings during the trip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beautiful sights in Toronto and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Montreal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2716972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2.How did they know it was in fall in Canada?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maple trees outside were red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gold and orange.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so cold outside that people wore more clothes.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frost on the ground.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D.Both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and C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36504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3.What haven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the cousins seen in Toronto?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tall CN Tower.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misty cloud that rose from the great Niagara Falls.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covered stadium.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broad St Lawrence River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28577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4.How many Chinatowns are there in Toronto?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A.Three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B.Two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C.Four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D.Five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42082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5.As we can see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people in Montreal are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A.friendly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B.selfish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C.interesting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D.indifferent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42082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5" name="图片 1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  <p:sp>
        <p:nvSpPr>
          <p:cNvPr id="1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81888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289865"/>
            <a:ext cx="10654362" cy="6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28417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197546"/>
            <a:ext cx="10620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mix </a:t>
            </a:r>
            <a:r>
              <a:rPr lang="en-US" altLang="zh-CN" sz="2800" b="1" i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vt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vi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混合；调配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2709714"/>
            <a:ext cx="11268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(1)mix A with B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mix A and B (together)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混合起来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融合在一起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mix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弄乱；弄错；混合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(2)mixture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混合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物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；混合状态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(3)mixed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混合的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29" y="220565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6960"/>
            <a:ext cx="1141200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boy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mixed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paint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water together.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这个男孩把颜料和水混在了一起。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(2)They are so alike that 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easy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mix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them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up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他们长得很像以至于很容易把他们弄混了。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(3)Her face showed a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mixture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 fear and excitement.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她脸上的表情既恐惧又兴奋。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(4)There is a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mixed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doubles this afternoon.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今天下午有一场男女混合双打比赛。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3161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97546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 never mixes business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private feelings.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 think you must be mixing me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someone else.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building was a strange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mix) of styles.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8711" y="1970470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0200" y="2546534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96619" y="3247564"/>
            <a:ext cx="1394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mixture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Two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Learning about Language &amp; Using Language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728474"/>
            <a:ext cx="10654362" cy="37814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724017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637387"/>
            <a:ext cx="10620000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next morning the bushes and maple trees outside their windows were red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gold and orange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 there was frost on the ground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confirming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that fall had arrived in Canada.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第二天早上，在她们的车窗外到处是灌木丛和枫树，挂满了朱红、赤金和橘黄色的叶子，地面上覆盖了一层薄霜，表明秋天已经来到了加拿大。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667298"/>
            <a:ext cx="11268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confirm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证实；证明；批准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confirm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./that.../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wh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­-clause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证实；确定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confirm sb.in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使某人确信某事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has been confirmed that...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已经确定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116497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125" y="1197546"/>
            <a:ext cx="11416713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(1)What you have said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confirms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my opinion.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你的话证实了我的看法。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latest evidence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confirmed me 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his honesty.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最新的证据让我坚信他是诚实的。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It has been confirmed 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singer will give a performance next week.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已经确定这位歌唱家下周演出。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0550" y="69349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299190"/>
            <a:ext cx="11017224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(1)Can 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确定发生了什么事吗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已经确定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the meeting will take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place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next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month.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news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使我确信他的成功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82" y="761884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11677" y="1989634"/>
            <a:ext cx="3839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confirm what happened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09760" y="1513605"/>
            <a:ext cx="553998" cy="902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66614" y="2690550"/>
            <a:ext cx="42370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has been confirmed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31493" y="3933850"/>
            <a:ext cx="4411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confirmed me in his success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8" grpId="0"/>
      <p:bldP spid="18" grpId="1"/>
      <p:bldP spid="19" grpId="0"/>
      <p:bldP spid="1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327472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321783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82638" y="191175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the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distance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could see the misty cloud that rose from the great Niagara Falls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is on the south side of the lake.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pc="-5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远处，她们可以</a:t>
            </a:r>
            <a:r>
              <a:rPr lang="zh-CN" altLang="zh-CN" sz="2800" b="1" kern="100" spc="-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看到在湖的南边尼亚加拉大瀑布上方升腾着的雾霭。</a:t>
            </a:r>
            <a:endParaRPr lang="zh-CN" altLang="zh-CN" sz="1050" kern="100" spc="-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423423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2822908"/>
            <a:ext cx="11268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(1)distance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距离；远方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a distance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离一段距离；从远处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 distance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在远处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keep sb.at a distance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对某人冷淡；与某人疏远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keep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distance from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保持距离；疏远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(2)distant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遥远的；远处的；久远的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(1)What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the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distance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Beijing?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到北京的距离是多少？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better for you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keep him at a distance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你最好不要和他亲近。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(3)My house is four miles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distant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from the sea.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我家离大海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英里远。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08768"/>
            <a:ext cx="1117860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我们看到了远处的灯火。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We saw lights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有人警告她说，如果不想受到伤害就离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John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远一点。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She was warned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John if she didn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 want to get hurt.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从远处看这幅画会更好些。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The picture looks better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9706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10830" y="2402518"/>
            <a:ext cx="2400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the distance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21880" y="3626654"/>
            <a:ext cx="4081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keep her distance from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50990" y="5590034"/>
            <a:ext cx="21002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 a distance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  <p:bldP spid="13" grpId="0"/>
      <p:bldP spid="1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671927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far as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远到，直到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far as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sb.know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(s)/tell(s)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据某人所知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as/so far as sb./sth.be concerned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就某人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某事而言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far from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毫不；一点也不；远非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far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到目前为止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与现在完成时连用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5" y="642764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637075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550445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too bad you can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go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far as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Ottawa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Canada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capital.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很可惜你们不能一直走到加拿大的首都渥太华。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220662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0976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garden extends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 far as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foot of the hill.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花园一直伸展到山脚下。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 far as I know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quarreled very often at that time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据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我所知，那时他们经常吵架。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 far as I</a:t>
            </a:r>
            <a:r>
              <a:rPr lang="en-US" altLang="zh-CN" sz="2800" b="1" u="sng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 concerned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can do what you like.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就我而言，你愿意做什么就做什么。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Far from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seeming glad to see him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looked almost angry.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她看到他非但不高兴，反而显得有些生气。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3367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99190"/>
            <a:ext cx="1074656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(1)Standing on the top of the hill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can see as far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bank of the river.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problem is far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easy.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(3)So far they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plant) over 2,000 trees on the hill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1884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87494" y="2048351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2958" y="3344495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from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8822" y="3920559"/>
            <a:ext cx="2151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planted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501676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95987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91830" y="390307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impressed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you?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什么给你留下了深刻印象？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597075"/>
            <a:ext cx="1161065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(1)impress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使印象深刻；使铭记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impress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sth.on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/upon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使意识到；给某人留下深刻印象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impressed by/with...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钦佩；对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印象深刻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(2)impressive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给人深刻印象的；感人的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(3)impression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印象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leave/make a(n)...impression on/upon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给某人留下一个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的印象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15758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(1)Father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impressed 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 the value of hard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父亲使我牢记努力工作的价值。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was so impressed by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how selfless she was.(2016·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上海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我对她的无私印象非常深刻。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girl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made a deep impression 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us that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那天这个女孩给我们留下了深刻印象。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0207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单句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1)The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at present were impressed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words.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(2)My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first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impress) of him was that he was a kind man.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(3)The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list of their achievements is pretty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impress).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(4)His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words made a deep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impression</a:t>
            </a:r>
            <a:r>
              <a:rPr lang="en-US" altLang="zh-CN" sz="2800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me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3290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43278" y="1898462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by/with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41678" y="2493690"/>
            <a:ext cx="18533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impression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7852" y="3141762"/>
            <a:ext cx="1811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impressive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5206" y="3789834"/>
            <a:ext cx="2304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on/upon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8" grpId="0"/>
      <p:bldP spid="8" grpId="1"/>
      <p:bldP spid="12" grpId="0"/>
      <p:bldP spid="1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1862" y="4544905"/>
            <a:ext cx="1065475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句中的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looking over the broad St Lawrence River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是现在分词短语作伴随状语，表示主动。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03870" y="4018713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6615" y="1233690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6614" y="1141371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they sat in a buffet restaurant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looking over the broad St Lawrence River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 young man sat down with them.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当她们坐在一家自助餐厅里眺望广阔的圣劳伦斯河时，一个年轻人坐到了她们身边。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374812"/>
            <a:ext cx="11178608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old man was sitting in the chair,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listening to music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这位老人坐在椅子中，听着音乐。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Standing on top of the hill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got a better view of the whole city.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站在山顶上，他更好地看到了整座城市的风景。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过去分词短语也可以作状语，但是表示被动。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Fired by the company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young man was very sad.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被公司解雇了，这个年轻人很难过。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39463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完成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危险一无所知，他向森林深处走去。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walked into the deep forest.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老师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站在那里，看着那个淘气的男孩。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teacher stood there,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被问到地址，这个男孩没有回答。</a:t>
            </a:r>
            <a:endParaRPr lang="zh-CN" altLang="zh-CN" sz="2800" b="1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boy didn’t respond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1506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7632" y="2383468"/>
            <a:ext cx="3889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 knowing the danger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64526" y="3645818"/>
            <a:ext cx="442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looking at the naughty boy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163" y="5013970"/>
            <a:ext cx="40378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Asked about his address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4" grpId="0"/>
      <p:bldP spid="14" grpId="1"/>
      <p:bldP spid="10" grpId="0"/>
      <p:bldP spid="10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376377"/>
            <a:ext cx="1166529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1.They had decided to leave at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黎明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2.She called up the office again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news about the flight.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3.What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us most about the book was its beautiful language.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4.We were very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hear this encouraging news.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5.There has been a great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距离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between us since our quarrel.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6.The man is very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other words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has a lot of money.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5086" y="1135063"/>
            <a:ext cx="1024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dawn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5601" y="1754446"/>
            <a:ext cx="1970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confirming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2378" y="2392993"/>
            <a:ext cx="1733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impressed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82838" y="3012490"/>
            <a:ext cx="1321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pleased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0990" y="3698662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distance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61928" y="4284251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wealthy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917626"/>
            <a:ext cx="1136677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7.He could see the tall chimneys of the factory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8.My mother is easy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­-going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likes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others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9.How much does it cost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taxi?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10.The girl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kindness and patience of the guide.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11.You can go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lake.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477466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go downtown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be impressed by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as far as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in the distance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chat with</a:t>
            </a:r>
            <a:endParaRPr lang="en-US" altLang="zh-CN" sz="2800" b="1" kern="100" dirty="0" smtClean="0"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624" y="1292068"/>
            <a:ext cx="11032951" cy="5630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5841" y="2032953"/>
            <a:ext cx="2400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the distance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55382" y="2637706"/>
            <a:ext cx="2212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chatting 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01032" y="3257089"/>
            <a:ext cx="2233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 downtown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06334" y="3895636"/>
            <a:ext cx="28712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impressed by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57872" y="4581922"/>
            <a:ext cx="1454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far as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549474"/>
            <a:ext cx="11305256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12.Give me your promise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你今天晚上会来参加我们的晚会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13.Tom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一个如此好的男孩以至于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they all like to make friends with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不要打开它直到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your birthday.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15.He sat in the armchair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读报纸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16.It is a very small town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位于中国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南部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64298" y="1250390"/>
            <a:ext cx="6843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 you will come to our party this evening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6273" y="2556173"/>
            <a:ext cx="6109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 kind a boy that/such a kind boy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611" y="3823628"/>
            <a:ext cx="3252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open it until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9062" y="4437906"/>
            <a:ext cx="3369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reading a newspaper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21151" y="5148347"/>
            <a:ext cx="4738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is in the south of China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3222" y="1158656"/>
            <a:ext cx="8658328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混合；调配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混合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物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；混合状态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证实；证明；批准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富有的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财富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距离；远方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接近；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大约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678" y="544492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6672" y="1270251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mix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6672" y="1918323"/>
            <a:ext cx="1394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mixture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6672" y="2566395"/>
            <a:ext cx="1401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confirm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6672" y="3142459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wealthy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6672" y="3843375"/>
            <a:ext cx="1202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wealth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6672" y="4491447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distance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6672" y="5057289"/>
            <a:ext cx="24127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approximately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74516" y="405458"/>
            <a:ext cx="1164138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Ⅳ.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knew fall 17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arrive) in Canada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they saw the red maple trees and frost on the ground.18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top of the CN Tower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saw the 19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mist) cloud that rose from the great Niagara Falls. It was a pity 20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couldn’t go as far as Ottawa. The train 21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arrive) in Montreal the next morning. They 22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find) Montreal was a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French­speaking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city because there were 23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sign) and ads in French. They spent the afternoon in 24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love) shops and 25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visit) artists in their workplaces beside 26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water.</a:t>
            </a:r>
            <a:endParaRPr lang="zh-CN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5943" y="1197546"/>
            <a:ext cx="22232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had arrived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07665" y="1845618"/>
            <a:ext cx="599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21266" y="2421682"/>
            <a:ext cx="1289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misty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05361" y="3122598"/>
            <a:ext cx="10176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8622" y="3735427"/>
            <a:ext cx="1512168" cy="488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arrived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67614" y="3770670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found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67614" y="4346734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signs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83438" y="4941962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lovely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8622" y="5590034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visiting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87494" y="5662042"/>
            <a:ext cx="7560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31" name="图片 3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2" grpId="0"/>
      <p:bldP spid="12" grpId="1"/>
      <p:bldP spid="18" grpId="0"/>
      <p:bldP spid="18" grpId="1"/>
      <p:bldP spid="23" grpId="0"/>
      <p:bldP spid="23" grpId="1"/>
      <p:bldP spid="16" grpId="0"/>
      <p:bldP spid="16" grpId="1"/>
      <p:bldP spid="19" grpId="0"/>
      <p:bldP spid="19" grpId="1"/>
      <p:bldP spid="20" grpId="0"/>
      <p:bldP spid="20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t01c05928a1809f0b2b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405458"/>
            <a:ext cx="865832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附近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附近的；邻近的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传统；风俗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传统的；惯例的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使恐怖；恐吓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恐惧的；受惊吓的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欣喜的；高兴的；愉快的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使印象深刻；使铭记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i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给人深刻印象的；感人的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6432" y="48699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nearby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6432" y="1826454"/>
            <a:ext cx="154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tradition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6432" y="2474526"/>
            <a:ext cx="1821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traditional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6432" y="3041065"/>
            <a:ext cx="1180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terrify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6432" y="3717826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terrified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6432" y="4327684"/>
            <a:ext cx="1321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pleased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6760" y="4966231"/>
            <a:ext cx="1374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impress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6760" y="5589920"/>
            <a:ext cx="1811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impressive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44091" y="511429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1197546"/>
            <a:ext cx="11250616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到，直到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黎明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靠近，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接近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6614" y="1322398"/>
            <a:ext cx="2400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the distance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6614" y="1970470"/>
            <a:ext cx="1454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far as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1331" y="2618542"/>
            <a:ext cx="1414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 dawn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4843" y="3266614"/>
            <a:ext cx="1758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 close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2146" y="65821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146" y="1882350"/>
            <a:ext cx="11091652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 distance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could see the misty cloud that rose from the great Niagara Falls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远处，她们可以看到在湖的南边尼亚加拉大瀑布上方升腾着的雾霭。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146" y="1272488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非限制性定语从句</a:t>
            </a:r>
            <a:endParaRPr lang="zh-CN" altLang="en-US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2838" y="2655274"/>
            <a:ext cx="57743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is on the south side of the lake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2146" y="1592577"/>
            <a:ext cx="11255294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they sat in a buffet restaurant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look) over the broad St Lawrence River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young man sat down with them.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当她们坐在一家自助餐厅里眺望广阔的圣劳伦斯河时，一个年轻人坐到了她们身边。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40560" y="1629594"/>
            <a:ext cx="1322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looking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146" y="1016513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现在分词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(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短语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)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作状语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9218</Words>
  <Application>WPS 演示</Application>
  <PresentationFormat>自定义</PresentationFormat>
  <Paragraphs>546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9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Arial Unicode MS</vt:lpstr>
      <vt:lpstr>Calibri</vt:lpstr>
      <vt:lpstr>华文细黑</vt:lpstr>
      <vt:lpstr>Broadway</vt:lpstr>
      <vt:lpstr>楷体</vt:lpstr>
      <vt:lpstr>经典繁仿黑</vt:lpstr>
      <vt:lpstr>Segoe Print</vt:lpstr>
      <vt:lpstr>黑体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4520</cp:revision>
  <dcterms:created xsi:type="dcterms:W3CDTF">2014-11-27T01:03:00Z</dcterms:created>
  <dcterms:modified xsi:type="dcterms:W3CDTF">2018-03-03T14:25:28Z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