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1375" r:id="rId3"/>
    <p:sldId id="1296" r:id="rId4"/>
    <p:sldId id="1360" r:id="rId5"/>
    <p:sldId id="856" r:id="rId6"/>
    <p:sldId id="1409" r:id="rId7"/>
    <p:sldId id="1386" r:id="rId8"/>
    <p:sldId id="1410" r:id="rId9"/>
    <p:sldId id="1400" r:id="rId10"/>
    <p:sldId id="1387" r:id="rId11"/>
    <p:sldId id="1380" r:id="rId12"/>
    <p:sldId id="1408" r:id="rId13"/>
    <p:sldId id="1374" r:id="rId14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3EFE5"/>
    <a:srgbClr val="9BBD59"/>
    <a:srgbClr val="7BC14A"/>
    <a:srgbClr val="0066FF"/>
    <a:srgbClr val="B4C7E7"/>
    <a:srgbClr val="FFD966"/>
    <a:srgbClr val="00CCFF"/>
    <a:srgbClr val="FF99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>
        <p:scale>
          <a:sx n="100" d="100"/>
          <a:sy n="100" d="100"/>
        </p:scale>
        <p:origin x="-366" y="-32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9.xml"/><Relationship Id="rId3" Type="http://schemas.openxmlformats.org/officeDocument/2006/relationships/image" Target="../media/image2.png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.24下图\141117h1inzffzi2cvfbi6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副标题 3"/>
          <p:cNvSpPr txBox="1"/>
          <p:nvPr/>
        </p:nvSpPr>
        <p:spPr>
          <a:xfrm>
            <a:off x="2854846" y="3925321"/>
            <a:ext cx="8999863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500" dirty="0"/>
              <a:t>Unit 1</a:t>
            </a:r>
            <a:r>
              <a:rPr lang="zh-CN" altLang="en-US" sz="4500" dirty="0"/>
              <a:t>　</a:t>
            </a:r>
            <a:r>
              <a:rPr lang="en-US" altLang="zh-CN" sz="4500" dirty="0"/>
              <a:t>Festivals around the world</a:t>
            </a:r>
            <a:endParaRPr lang="en-US" altLang="zh-CN" sz="45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837506"/>
            <a:ext cx="11412000" cy="457716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country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gained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its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independence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ten years ago.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apologized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for our late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arrival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whole family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gathered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together at Ray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home for the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celebration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of the baby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birth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25538"/>
            <a:ext cx="11412000" cy="352927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obvious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that the boy was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fooled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into buying these useless things.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 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villagers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set off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fireworks in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celebration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 a good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harvest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图片 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6.24下图\141117h1inzffzi2cvfbi6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3898066" y="3274164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898066" y="5421635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3898066" y="2722369"/>
            <a:ext cx="38533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One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构词助记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898066" y="4347899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898066" y="3787793"/>
            <a:ext cx="38533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</a:t>
            </a:r>
            <a:r>
              <a:rPr lang="en-US" altLang="zh-CN" sz="30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Two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词义助记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3898066" y="4869954"/>
            <a:ext cx="38533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</a:t>
            </a:r>
            <a:r>
              <a:rPr lang="en-US" altLang="zh-CN" sz="30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Three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语境助记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标题 2"/>
          <p:cNvSpPr txBox="1"/>
          <p:nvPr/>
        </p:nvSpPr>
        <p:spPr>
          <a:xfrm>
            <a:off x="2979463" y="1341562"/>
            <a:ext cx="5690530" cy="82742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Vocabulary Breakthrough</a:t>
            </a:r>
            <a:endParaRPr lang="zh-CN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5695" y="3076446"/>
            <a:ext cx="48590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One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构词助记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7426"/>
            <a:ext cx="10242504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前缀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dependence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独立；自主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后缀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celebrate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庆祝；祝贺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hunt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狩猎者；猎人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arrive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到来；到达；到达者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agriculture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农业的；农艺的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energy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充满活力的；精力充沛的；积极的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permit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许可；允许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sad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悲哀；悲伤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0870" y="818342"/>
            <a:ext cx="22797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independence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84761" y="2133650"/>
            <a:ext cx="18982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celebration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18742" y="2781722"/>
            <a:ext cx="13067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hunter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91468" y="3429794"/>
            <a:ext cx="1239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arrival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26854" y="4049177"/>
            <a:ext cx="2018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agricultural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16299" y="4687724"/>
            <a:ext cx="15776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energetic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06774" y="5302002"/>
            <a:ext cx="1859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permission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62758" y="6002918"/>
            <a:ext cx="14318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sadness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261442"/>
            <a:ext cx="10242504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合成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遍及全世界的；世界性的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转化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.↔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收获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；收割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诡计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，恶作剧，窍门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奖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；奖品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哭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；哭泣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.↔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基督教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的；信基督教的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.↔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.↔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傻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4" name="图片 1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74726" y="1024841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worldwide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80778" y="2330510"/>
            <a:ext cx="1321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harvest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80778" y="2925738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trick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80778" y="3598079"/>
            <a:ext cx="11624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award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80778" y="4168924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weep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07581" y="4869954"/>
            <a:ext cx="16417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Christian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60315" y="5518026"/>
            <a:ext cx="776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fool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5695" y="3076446"/>
            <a:ext cx="48590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Two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词义助记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293863"/>
            <a:ext cx="10242504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同义词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farming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clothes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habit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pardon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反义词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happiness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smile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4806" y="1034366"/>
            <a:ext cx="18918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agriculture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78782" y="1629594"/>
            <a:ext cx="1422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clothing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52198" y="2330510"/>
            <a:ext cx="13067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custom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14645" y="2925738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forgive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36948" y="4274726"/>
            <a:ext cx="13420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sadness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62758" y="4850790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weep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6" y="947218"/>
            <a:ext cx="10314512" cy="26388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形近词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relief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痛苦的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减轻；缓解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信任；信心；信仰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pain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疼痛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得到；获得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brown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棕色；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棕色的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i="1" kern="100" dirty="0" err="1" smtClean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淹没；溺死；淹死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59102" y="1701602"/>
            <a:ext cx="1021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belief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59417" y="2277666"/>
            <a:ext cx="843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gain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00585" y="2997746"/>
            <a:ext cx="12666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drown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6249" y="3076446"/>
            <a:ext cx="525791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Three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语境助记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1529</Words>
  <Application>WPS 演示</Application>
  <PresentationFormat>自定义</PresentationFormat>
  <Paragraphs>113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Book Antiqua</vt:lpstr>
      <vt:lpstr>黑体</vt:lpstr>
      <vt:lpstr>Arial Unicode MS</vt:lpstr>
      <vt:lpstr>Calibri</vt:lpstr>
      <vt:lpstr>Segoe Print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3706</cp:revision>
  <dcterms:created xsi:type="dcterms:W3CDTF">2014-11-27T01:03:00Z</dcterms:created>
  <dcterms:modified xsi:type="dcterms:W3CDTF">2018-03-03T02:27:09Z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