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1375" r:id="rId3"/>
    <p:sldId id="1296" r:id="rId4"/>
    <p:sldId id="1360" r:id="rId5"/>
    <p:sldId id="856" r:id="rId6"/>
    <p:sldId id="1412" r:id="rId7"/>
    <p:sldId id="1409" r:id="rId8"/>
    <p:sldId id="1386" r:id="rId9"/>
    <p:sldId id="1400" r:id="rId10"/>
    <p:sldId id="1413" r:id="rId11"/>
    <p:sldId id="1387" r:id="rId12"/>
    <p:sldId id="1410" r:id="rId13"/>
    <p:sldId id="1411" r:id="rId14"/>
    <p:sldId id="1374" r:id="rId15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3EFE5"/>
    <a:srgbClr val="9BBD59"/>
    <a:srgbClr val="7BC14A"/>
    <a:srgbClr val="0066FF"/>
    <a:srgbClr val="B4C7E7"/>
    <a:srgbClr val="FFD966"/>
    <a:srgbClr val="00CCFF"/>
    <a:srgbClr val="FF99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294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0.xml"/><Relationship Id="rId3" Type="http://schemas.openxmlformats.org/officeDocument/2006/relationships/image" Target="../media/image2.png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12043463_133998711699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副标题 3"/>
          <p:cNvSpPr txBox="1"/>
          <p:nvPr/>
        </p:nvSpPr>
        <p:spPr>
          <a:xfrm>
            <a:off x="2786333" y="3896746"/>
            <a:ext cx="9385726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4500" dirty="0">
                <a:solidFill>
                  <a:prstClr val="black"/>
                </a:solidFill>
              </a:rPr>
              <a:t>Unit 5</a:t>
            </a:r>
            <a:r>
              <a:rPr lang="zh-CN" altLang="en-US" sz="4500" dirty="0">
                <a:solidFill>
                  <a:prstClr val="black"/>
                </a:solidFill>
              </a:rPr>
              <a:t>  </a:t>
            </a:r>
            <a:r>
              <a:rPr lang="en-US" altLang="zh-CN" sz="4500" dirty="0">
                <a:solidFill>
                  <a:prstClr val="black"/>
                </a:solidFill>
              </a:rPr>
              <a:t>Canada—</a:t>
            </a:r>
            <a:r>
              <a:rPr lang="en-US" altLang="zh-CN" sz="45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4500" dirty="0">
                <a:solidFill>
                  <a:prstClr val="black"/>
                </a:solidFill>
              </a:rPr>
              <a:t>The True </a:t>
            </a:r>
            <a:r>
              <a:rPr lang="en-US" altLang="zh-CN" sz="4500" dirty="0" smtClean="0">
                <a:solidFill>
                  <a:prstClr val="black"/>
                </a:solidFill>
              </a:rPr>
              <a:t>North</a:t>
            </a:r>
            <a:r>
              <a:rPr lang="en-US" altLang="zh-CN" sz="45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45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6249" y="3076446"/>
            <a:ext cx="525791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Three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语境助记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0716" y="693490"/>
            <a:ext cx="11363122" cy="498264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背诵经典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saw light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the distance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realized that there was a village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nearby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was his courage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rather than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his skill that really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impressed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managed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finish the market survey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two weeks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963716"/>
            <a:ext cx="11412000" cy="369021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boy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chatting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with my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schoolmate has a gift for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painting.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After working in big cities for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approximately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three years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decided to move back to the village and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settle down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12043463_133998711699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3898066" y="327416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898066" y="5421635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3898066" y="2722369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One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构词助记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898066" y="4347899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898066" y="3787793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</a:t>
            </a:r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Two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词义助记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3898066" y="4869954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</a:t>
            </a:r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Three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语境助记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标题 2"/>
          <p:cNvSpPr txBox="1"/>
          <p:nvPr/>
        </p:nvSpPr>
        <p:spPr>
          <a:xfrm>
            <a:off x="2979463" y="1341562"/>
            <a:ext cx="5690530" cy="82742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Vocabulary Breakthrough</a:t>
            </a:r>
            <a:endParaRPr lang="zh-CN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5695" y="3076446"/>
            <a:ext cx="48590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One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构词助记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323925"/>
            <a:ext cx="10242504" cy="585348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后缀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slight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稍稍；轻微地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mix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混合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物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；混合状态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wealth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富有的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mist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有薄雾的；模糊的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terrify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恐惧的；受惊吓的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please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欣喜的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impress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给人深刻印象的；感人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4975" y="1144588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slightly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0017" y="1888937"/>
            <a:ext cx="1394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mixture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92816" y="2537009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wealthy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18742" y="3223295"/>
            <a:ext cx="1112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misty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8782" y="3993037"/>
            <a:ext cx="1459054" cy="497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terrified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7724" y="4625241"/>
            <a:ext cx="1321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pleased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83356" y="5330577"/>
            <a:ext cx="1811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impressive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13" grpId="0"/>
      <p:bldP spid="13" grpId="1"/>
      <p:bldP spid="14" grpId="0"/>
      <p:bldP spid="14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25538"/>
            <a:ext cx="10242504" cy="320085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ctr">
              <a:lnSpc>
                <a:spcPts val="6000"/>
              </a:lnSpc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合成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ts val="6000"/>
              </a:lnSpc>
            </a:pPr>
            <a:r>
              <a:rPr lang="en-US" altLang="zh-CN" sz="2800" b="1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同学；校友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ts val="6000"/>
              </a:lnSpc>
            </a:pPr>
            <a:r>
              <a:rPr lang="en-US" altLang="zh-CN" sz="2800" b="1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solidFill>
                  <a:prstClr val="black"/>
                </a:solidFill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市区</a:t>
            </a:r>
            <a:r>
              <a:rPr lang="zh-CN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b="1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ts val="6000"/>
              </a:lnSpc>
            </a:pPr>
            <a:r>
              <a:rPr lang="en-US" altLang="zh-CN" sz="2800" b="1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en-US" altLang="zh-CN" sz="2800" b="1" i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 smtClean="0">
                <a:solidFill>
                  <a:prstClr val="black"/>
                </a:solidFill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在市区；往</a:t>
            </a:r>
            <a:r>
              <a:rPr lang="zh-CN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市区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33736" y="2105075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schoolmate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74726" y="2877999"/>
            <a:ext cx="1811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downtown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155768"/>
            <a:ext cx="1149972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转化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向上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地；上升地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市区；往市区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附近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计量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制；计量单位；措施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边界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；国界；接近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船、飞机、火车或公共汽车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上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船、飞机、火车等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4" name="图片 1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57910" y="928564"/>
            <a:ext cx="1580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eastward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57910" y="1557472"/>
            <a:ext cx="1661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westward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57910" y="2133536"/>
            <a:ext cx="13837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upward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57910" y="2872780"/>
            <a:ext cx="17844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downtown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7910" y="344884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nearby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1429" y="4130710"/>
            <a:ext cx="1473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measure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4686" y="4769257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border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29360" y="5407804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aboard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16" grpId="0"/>
      <p:bldP spid="16" grpId="1"/>
      <p:bldP spid="17" grpId="0"/>
      <p:bldP spid="17" grpId="1"/>
      <p:bldP spid="18" grpId="0"/>
      <p:bldP spid="18" grpId="1"/>
      <p:bldP spid="10" grpId="0"/>
      <p:bldP spid="10" grpId="1"/>
      <p:bldP spid="12" grpId="0"/>
      <p:bldP spid="12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5695" y="3076446"/>
            <a:ext cx="48590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Two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词义助记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1214" y="726608"/>
            <a:ext cx="1139463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同义词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test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luggage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wide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反义词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poor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far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46734" y="1398537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quiz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3546" y="2046609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baggage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44431" y="2766689"/>
            <a:ext cx="1186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broad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47064" y="3971661"/>
            <a:ext cx="1471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wealthy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2758" y="461973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nearby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8" grpId="0"/>
      <p:bldP spid="8" grpId="1"/>
      <p:bldP spid="9" grpId="0"/>
      <p:bldP spid="9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63141" y="1288604"/>
            <a:ext cx="1139463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形近词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abroad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在国外；到国外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船、飞机、火车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				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公共汽车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上；上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飞机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、火车等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113987" y="2083114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aboard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1700</Words>
  <Application>WPS 演示</Application>
  <PresentationFormat>自定义</PresentationFormat>
  <Paragraphs>115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Arial Unicode MS</vt:lpstr>
      <vt:lpstr>Calibri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3755</cp:revision>
  <dcterms:created xsi:type="dcterms:W3CDTF">2014-11-27T01:03:00Z</dcterms:created>
  <dcterms:modified xsi:type="dcterms:W3CDTF">2018-03-03T14:25:44Z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