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1381" r:id="rId3"/>
    <p:sldId id="1296" r:id="rId4"/>
    <p:sldId id="1360" r:id="rId5"/>
    <p:sldId id="856" r:id="rId6"/>
    <p:sldId id="1602" r:id="rId7"/>
    <p:sldId id="1302" r:id="rId8"/>
    <p:sldId id="1304" r:id="rId9"/>
    <p:sldId id="1603" r:id="rId10"/>
    <p:sldId id="1516" r:id="rId11"/>
    <p:sldId id="1361" r:id="rId12"/>
    <p:sldId id="1166" r:id="rId13"/>
    <p:sldId id="1276" r:id="rId14"/>
    <p:sldId id="1382" r:id="rId15"/>
    <p:sldId id="1383" r:id="rId16"/>
    <p:sldId id="1605" r:id="rId17"/>
    <p:sldId id="1384" r:id="rId18"/>
    <p:sldId id="1380" r:id="rId19"/>
    <p:sldId id="1387" r:id="rId20"/>
    <p:sldId id="1606" r:id="rId21"/>
    <p:sldId id="1585" r:id="rId22"/>
    <p:sldId id="1458" r:id="rId23"/>
    <p:sldId id="1460" r:id="rId24"/>
    <p:sldId id="1607" r:id="rId25"/>
    <p:sldId id="1461" r:id="rId26"/>
    <p:sldId id="1462" r:id="rId27"/>
    <p:sldId id="1463" r:id="rId28"/>
    <p:sldId id="1464" r:id="rId29"/>
    <p:sldId id="1558" r:id="rId30"/>
    <p:sldId id="1467" r:id="rId31"/>
    <p:sldId id="1468" r:id="rId32"/>
    <p:sldId id="1469" r:id="rId33"/>
    <p:sldId id="1412" r:id="rId34"/>
    <p:sldId id="1608" r:id="rId35"/>
    <p:sldId id="1493" r:id="rId36"/>
    <p:sldId id="1497" r:id="rId37"/>
    <p:sldId id="1600" r:id="rId38"/>
    <p:sldId id="1609" r:id="rId39"/>
    <p:sldId id="1601" r:id="rId40"/>
    <p:sldId id="1610" r:id="rId41"/>
    <p:sldId id="1611" r:id="rId42"/>
    <p:sldId id="1612" r:id="rId43"/>
    <p:sldId id="1613" r:id="rId44"/>
    <p:sldId id="1615" r:id="rId45"/>
    <p:sldId id="1614" r:id="rId46"/>
    <p:sldId id="1599" r:id="rId47"/>
    <p:sldId id="1422" r:id="rId48"/>
    <p:sldId id="1423" r:id="rId49"/>
    <p:sldId id="1424" r:id="rId50"/>
    <p:sldId id="1425" r:id="rId51"/>
    <p:sldId id="1584" r:id="rId52"/>
    <p:sldId id="1593" r:id="rId53"/>
    <p:sldId id="1594" r:id="rId54"/>
    <p:sldId id="1374" r:id="rId5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52" autoAdjust="0"/>
    <p:restoredTop sz="96970" autoAdjust="0"/>
  </p:normalViewPr>
  <p:slideViewPr>
    <p:cSldViewPr>
      <p:cViewPr>
        <p:scale>
          <a:sx n="100" d="100"/>
          <a:sy n="100" d="100"/>
        </p:scale>
        <p:origin x="-55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6.xml"/><Relationship Id="rId6" Type="http://schemas.openxmlformats.org/officeDocument/2006/relationships/slide" Target="slide15.xml"/><Relationship Id="rId5" Type="http://schemas.openxmlformats.org/officeDocument/2006/relationships/image" Target="../media/image4.png"/><Relationship Id="rId4" Type="http://schemas.openxmlformats.org/officeDocument/2006/relationships/slide" Target="slide2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46.xml"/><Relationship Id="rId4" Type="http://schemas.openxmlformats.org/officeDocument/2006/relationships/slide" Target="slide17.xml"/><Relationship Id="rId3" Type="http://schemas.openxmlformats.org/officeDocument/2006/relationships/image" Target="../media/image2.png"/><Relationship Id="rId2" Type="http://schemas.openxmlformats.org/officeDocument/2006/relationships/slide" Target="slide10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6.24下图\4571731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8" b="2244"/>
          <a:stretch>
            <a:fillRect/>
          </a:stretch>
        </p:blipFill>
        <p:spPr bwMode="auto">
          <a:xfrm>
            <a:off x="1414" y="1588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729880" y="3904979"/>
            <a:ext cx="9619774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700" dirty="0"/>
              <a:t>Unit 4</a:t>
            </a:r>
            <a:r>
              <a:rPr lang="zh-CN" altLang="en-US" sz="3700" dirty="0"/>
              <a:t>　</a:t>
            </a:r>
            <a:r>
              <a:rPr lang="en-US" altLang="zh-CN" sz="3700" dirty="0"/>
              <a:t>Astronomy</a:t>
            </a:r>
            <a:r>
              <a:rPr lang="zh-CN" altLang="en-US" sz="3700" dirty="0"/>
              <a:t>：</a:t>
            </a:r>
            <a:r>
              <a:rPr lang="en-US" altLang="zh-CN" sz="3700" dirty="0"/>
              <a:t>the science of the stars</a:t>
            </a:r>
            <a:endParaRPr lang="en-US" altLang="zh-CN" sz="3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666151"/>
            <a:ext cx="1153864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force of gravity changed three times and the last change was the most powerful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2.We were too far from the earth to feel its pull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3.On the moon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our weight would be less than on the earth because we were too far from it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4.Leaving the moon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gravity was as painful as leaving the earth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5.Space travel was very exhausting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the writer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like it at all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9892" y="4030127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1191" y="212401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3398" y="27625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36349" y="469724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69699" y="534532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passage is mainly about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A.an introduction of the moon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gravity that I felt on my way to the moon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C.my visit to the moon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D.my friend Li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Yanping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astronomer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2.When we were going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felt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A.we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were pressed back into our seats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B.we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were heavier than we were on the earth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C.as if we were flying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rocket was shaking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strongly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2082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3.When or where did the author feel strongest of the gravity of the earth?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moon.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half way to the moon.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very beginning.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their leaving from the moon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63770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4.Why was the spaceship not falling back to the earth?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 was too far from the earth to feel its pull.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 was too big.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 was far from the moon.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D.Not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mentioned in the text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1357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5.What causes the author to feel that he becomes weightless on the moon?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A.Spaceship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B.Gravity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friend.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D.Good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feelings of the author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06164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the rocket rose into the air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 were pushed back into our seats because we were trying to escape the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of the earth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gravity.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随着火箭的升空，由于我们在努力挣脱地球的引力，我们被向后推在座位上。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773610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；拖；牵引力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拆毁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in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火车等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到站，进站；驶向路边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或某处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停靠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through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康复，痊愈；渡过难关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停车，停止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126955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Two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Learning about Language &amp; Using Language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812083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(1)Some old buildings have been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pulled down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this area.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这个地区的一些旧建筑已被拆掉。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worry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your father is going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pull through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不要担心，你父亲会康复的。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316733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5" y="909514"/>
            <a:ext cx="1153864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kern="100" spc="-3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spc="-30" dirty="0">
                <a:latin typeface="Times New Roman" panose="02020603050405020304"/>
                <a:ea typeface="华文细黑"/>
                <a:cs typeface="Courier New" panose="02070309020205020404"/>
              </a:rPr>
              <a:t>train has already pulled </a:t>
            </a:r>
            <a:r>
              <a:rPr lang="en-US" altLang="zh-CN" sz="2800" kern="100" spc="-3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</a:t>
            </a:r>
            <a:r>
              <a:rPr lang="zh-CN" altLang="zh-CN" sz="2800" b="1" kern="100" spc="-3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30" dirty="0">
                <a:latin typeface="Times New Roman" panose="02020603050405020304"/>
                <a:ea typeface="华文细黑"/>
                <a:cs typeface="Courier New" panose="02070309020205020404"/>
              </a:rPr>
              <a:t>and the passengers are boarding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old warehouse together with some other buildings has been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pulled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pulled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the entrance of the cinema.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injuries are severe but he</a:t>
            </a:r>
            <a:r>
              <a:rPr lang="en-US" altLang="zh-CN" sz="2800" kern="100" dirty="0">
                <a:latin typeface="宋体" panose="02010600030101010101" pitchFamily="2" charset="-122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expected to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0545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102" y="171171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044" y="2952944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9890" y="3554646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9462" y="422188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through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0" grpId="0"/>
      <p:bldP spid="10" grpId="1"/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729706"/>
            <a:ext cx="10654362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2401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37387"/>
            <a:ext cx="10620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cheered up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immediately and floated weightlessly around in our spaceship cabin watching the earth become smaller and the moon larger.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我立刻感到高兴起来，由于失重我在太空舱里飘来飘去，我望着地球越来越小，而月球越来越大。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555858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(1)cheer (sb./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.) up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感到高兴；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感到振奋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cheer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欢呼，喝彩，加油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cheer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为某人加油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(2)cheerful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高兴的；兴高采烈的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(3)Cheers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！干杯！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105353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141671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Cheer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are near the finishing line.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打起精神，我们临近终点线了。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(2)Cathy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expect any award but was still there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cheer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her friends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凯西没有期待任何奖励，但是仍旧在那里为队友加油鼓劲。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(3)They are both very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cheerful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spite of their colds.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他俩虽然感冒了，可都兴高采烈。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8582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016381"/>
            <a:ext cx="1173730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 He took her to the concert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使她高兴起来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(2)—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thinking of tomorrow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test.I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afraid I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pass this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振作起来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sure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make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gathered round the swimming pool 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为她加油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干杯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)! Congratulations on your success!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47907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30431" y="1701602"/>
            <a:ext cx="21049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 her 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38622" y="2978582"/>
            <a:ext cx="1604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28501" y="3698662"/>
            <a:ext cx="24431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cheered her 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598" y="4346734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Cheers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8" grpId="0"/>
      <p:bldP spid="18" grpId="1"/>
      <p:bldP spid="19" grpId="0"/>
      <p:bldP spid="19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327472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321783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82638" y="191175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 watched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amazed as fire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broke out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 the outside of the spaceship as the earth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gravity increased.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我们惊奇地看</a:t>
            </a:r>
            <a:r>
              <a:rPr lang="zh-CN" altLang="zh-CN" sz="2800" b="1" kern="100" spc="-3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着，随着地球的引力增加，宇宙飞船的外层燃烧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起火。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42342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822908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out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战争、火灾等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突发；爆发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away from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脱离；逃脱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出故障，坏掉；失败；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健康等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垮掉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插话；破门而入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into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破门而入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粉碎；解散；分手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economic crisis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broke 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first in the United States.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经济危机首先在美国爆发。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(2)Once you join them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never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away from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一旦你入了他们的伙，你就永远不能脱离他们。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(3)To my anger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car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broke down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the 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让我生气的是，汽车在半路上抛锚了。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54183"/>
            <a:ext cx="1117860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(1)When did you break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your boyfriend?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were having a heated discussion when he broke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(3)My brother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bike broke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yesterday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he had to go to school by bus.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(4)He broke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my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house and stole my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(5)When the fire broke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people were shopping in the supermarket.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4247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87528" y="167232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79130" y="236833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8599" y="2997746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2798" y="4274726"/>
            <a:ext cx="873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into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6783" y="4905706"/>
            <a:ext cx="800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8" grpId="0"/>
      <p:bldP spid="8" grpId="1"/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241621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watch out (for)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密切注意；当心；提防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watch over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照看；看守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a watch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守望；注视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789493"/>
            <a:ext cx="10654361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83804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97174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Watch out for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小心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77632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601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have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watch out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fast traffic along 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这里来往的车辆开得很快，我们必须得小心。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Watch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a car coming!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小心！有辆车开过来了！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lifeguard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keeping a watch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children playing in the pool.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救生员守望着在水池里玩耍的孩子们。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8713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他外出期间，我照管他的房子。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house while he was out.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乘客被告诫要当心小偷。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passengers were warned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thieves.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87143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367" y="2421682"/>
            <a:ext cx="2228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watched over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8756" y="3717826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watch out for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845" y="1233690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 rot="1947776">
            <a:off x="481025" y="1228001"/>
            <a:ext cx="511569" cy="648449"/>
            <a:chOff x="0" y="0"/>
            <a:chExt cx="408597" cy="504056"/>
          </a:xfrm>
        </p:grpSpPr>
        <p:grpSp>
          <p:nvGrpSpPr>
            <p:cNvPr id="1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7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6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47814" y="1125538"/>
            <a:ext cx="10620000" cy="25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we get closer to the moon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 shall feel its gravity pulling us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it will not be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strong a pull as the earth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当我们更接近月球时，就会感到月球的引力在拉我们，但月球的引力不像地球的引力那么大。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78582" y="1723738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strong a pull as the earth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as/so...as...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as...as...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结构的具体形式有：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as/so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＋形容词＋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a/an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＋可数名词单数＋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一样的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as/so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＋形容词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副词原级＋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一样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en-US" altLang="zh-CN" sz="2800" b="1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0590" y="119754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1190" y="4636838"/>
            <a:ext cx="23423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一样多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437" y="4365898"/>
            <a:ext cx="6092825" cy="1307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/>
                <a:ea typeface="华文细黑"/>
              </a:rPr>
              <a:t>as/so much</a:t>
            </a:r>
            <a:r>
              <a:rPr lang="zh-CN" altLang="zh-CN" sz="2800" b="1" dirty="0">
                <a:latin typeface="Times New Roman" panose="02020603050405020304"/>
                <a:ea typeface="华文细黑"/>
                <a:cs typeface="Times New Roman" panose="02020603050405020304"/>
              </a:rPr>
              <a:t>＋不可数名词＋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as</a:t>
            </a: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...</a:t>
            </a:r>
            <a:endParaRPr lang="en-US" altLang="zh-CN" sz="2800" b="1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as/so 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many</a:t>
            </a:r>
            <a:r>
              <a:rPr lang="zh-CN" altLang="zh-CN" sz="2800" b="1" dirty="0">
                <a:latin typeface="Times New Roman" panose="02020603050405020304"/>
                <a:ea typeface="华文细黑"/>
                <a:cs typeface="Times New Roman" panose="02020603050405020304"/>
              </a:rPr>
              <a:t>＋可数名词复数＋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as...</a:t>
            </a:r>
            <a:endParaRPr lang="zh-CN" altLang="en-US" sz="2800" dirty="0"/>
          </a:p>
        </p:txBody>
      </p:sp>
      <p:sp>
        <p:nvSpPr>
          <p:cNvPr id="6" name="右大括号 5"/>
          <p:cNvSpPr/>
          <p:nvPr/>
        </p:nvSpPr>
        <p:spPr>
          <a:xfrm>
            <a:off x="5817065" y="4583065"/>
            <a:ext cx="158418" cy="92641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so clever a boy 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everyone likes.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他是一个人人都喜欢的聪明孩子。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(2)His bedroom is not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as/so neat 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elder sister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他的卧室没有他姐姐的整洁。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ve made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many mistakes 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 have.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你犯的错误和我犯的一样多。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10740"/>
            <a:ext cx="1139463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 He swims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和我游得一样快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Deng Chao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当演员和当歌手都一样出色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0135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4806" y="2061642"/>
            <a:ext cx="1790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fast as I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12398" y="2682004"/>
            <a:ext cx="5215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as good an actor as he is a singer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02845" y="837786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 rot="1947776">
            <a:off x="481025" y="832097"/>
            <a:ext cx="511569" cy="648449"/>
            <a:chOff x="0" y="0"/>
            <a:chExt cx="408597" cy="504056"/>
          </a:xfrm>
        </p:grpSpPr>
        <p:grpSp>
          <p:nvGrpSpPr>
            <p:cNvPr id="1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7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6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02844" y="745467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when I tried to step forward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found I was carried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twice as far as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 the earth and fell over.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但是当我试着向前迈步的时候，我发觉我被送出去很远，步子的跨度竟是在地球上的两倍，因而我摔倒了。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96492" y="1383518"/>
            <a:ext cx="11377264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twice as far as...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是一种倍数的表示方法，意为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的两倍远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倍数的表示法：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./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原级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倍数＋比较级＋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than...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size(height/length/width...)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倍数＋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of...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3554" y="90951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(1)This road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twice as wide 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that road.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这条路是那条路的两倍宽。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room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twice the size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my brother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room.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这屋子是我哥哥屋子的两倍大。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price of the house this year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twice what it was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今年房价是去年的两倍。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10740"/>
            <a:ext cx="11394632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这张桌子是那张桌子的三倍长。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(1)This table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one.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(2)This table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one.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(3)This table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one.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0135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0906" y="2637706"/>
            <a:ext cx="3448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three times as long as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4846" y="3285778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three times the length of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4846" y="3933850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twice longer than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41935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生物学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生物学家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温和的；文雅的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物理学家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物理学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物理的；身体的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气候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碰撞；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坠落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347" y="327771"/>
            <a:ext cx="207140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6644" y="1034366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biology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644" y="168243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biologist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644" y="2330510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gentle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644" y="2978582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physicist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44" y="3607490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physics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6644" y="4202718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physical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644" y="4922798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climate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6644" y="5570870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crash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02845" y="837786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 rot="1947776">
            <a:off x="481025" y="832097"/>
            <a:ext cx="511569" cy="648449"/>
            <a:chOff x="0" y="0"/>
            <a:chExt cx="408597" cy="504056"/>
          </a:xfrm>
        </p:grpSpPr>
        <p:grpSp>
          <p:nvGrpSpPr>
            <p:cNvPr id="1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7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6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02844" y="745467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Oh dear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 cried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walking does need a bit of practice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that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gravity has changed.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天哪，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我大声说，</a:t>
            </a:r>
            <a:r>
              <a:rPr lang="zh-CN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既然重力改变了，看来走路也的确需要练一练了。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1383518"/>
            <a:ext cx="11377264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(1)now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既然，由于，引导原因状语从句，在口语中可以省略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now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意思相近的有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seeing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although/though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连用，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连用一样，当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now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引导的从句表示原因时，主句前不能加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引导原因状语的介词短语：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due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thanks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a result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owing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account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3554" y="90951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Now (that)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 have mentioned 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keep it in mind.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既然你提到了，我会记在心里。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Since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professor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lecture is very interesting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 not go and attend it?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既然教授的报告很有趣，为什么不参加呢？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Seeing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nobody was at home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had to leave.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由于没人在家，我也只好走了。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8582" y="590867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736" y="1047135"/>
            <a:ext cx="115201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now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(1)now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：说明已经成为事实的原因，常意为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：语气最强，回答的是用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提问的问句，表示直接的或为人所不知的原因。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(3)since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：表示间接附带的众所周知的原因，意为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，常放在句首。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：表示一种明显的、已知的理由，意为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：是并列连词，用来补充说明理由或提供一种解释，不一定是真正的原因，不能放在主句前面。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10740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既然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天气那么好，我们去野餐吧。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weather is fine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go for a picnic.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你为什么这么做？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因为这对我们所有人都有好处。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—Why did you do this?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good for all of us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0135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673458"/>
            <a:ext cx="1923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(that)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0609" y="5265746"/>
            <a:ext cx="16805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Because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81007"/>
            <a:ext cx="1139463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昨天晚上一定下雨了，因为地面是湿的。</a:t>
            </a:r>
            <a:endParaRPr lang="zh-CN" altLang="zh-CN" sz="2800" b="1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must have rained last night </a:t>
            </a:r>
            <a:r>
              <a:rPr lang="en-US" altLang="zh-CN" sz="2800" u="sng" kern="100" dirty="0" smtClean="0">
                <a:latin typeface="Times New Roman" panose="02020603050405020304"/>
                <a:cs typeface="Courier New" panose="02070309020205020404"/>
              </a:rPr>
              <a:t>        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ground is wet.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87094" y="2133650"/>
            <a:ext cx="1345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448385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very warm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you will enjoy living there.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2.Look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something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漂浮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on the river.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so hard or the handle will go off.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4.As we all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Qian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Xuesen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a famous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 young man knows little about Newton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law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万有引力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6.The plane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air and many passengers were killed.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7762" y="1216206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climate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0156" y="1817908"/>
            <a:ext cx="1362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floating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71725" y="2448888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6824" y="3079868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physicist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11064" y="372637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gravity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7328" y="4427288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crashed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37072"/>
            <a:ext cx="113667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7.Have you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the teacher explained?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world is not at an end!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stairs—they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 steep.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10.A big fire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August 12th,2015 in Tianjin Port.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11.A train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back of another near the city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killing dozens of people.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47746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watch out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break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cheer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crash into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get the hang of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120" y="1261008"/>
            <a:ext cx="10336193" cy="5519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8782" y="1889916"/>
            <a:ext cx="2472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got the hang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606" y="2529442"/>
            <a:ext cx="1604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970" y="3205224"/>
            <a:ext cx="2320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Watch out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2798" y="3853296"/>
            <a:ext cx="1665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broke 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6277" y="4492822"/>
            <a:ext cx="2069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crashed into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549474"/>
            <a:ext cx="1130525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翻译句子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北京是我家乡的十倍大。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至少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种表达方式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______________________________________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_________________________________________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_______________________________________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由于看过了她的生活状况，我们才知道为什么她需要那么多钱。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we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ve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seen how she lives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know why she needs so much money.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582" y="1898462"/>
            <a:ext cx="6819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Beijing is ten times as big as my hometown.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529442"/>
            <a:ext cx="7462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Beijing is nine times bigger than my hometown.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315885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Beijing is ten times the size of my hometown.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327" y="4473658"/>
            <a:ext cx="1923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(that) 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41935"/>
            <a:ext cx="865832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宇宙飞船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；拖；牵引力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浮动；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漂浮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漂浮物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7594" y="981522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spaceship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7594" y="1629594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pull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594" y="2349674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float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594143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这就是为什么我们会感到好像没有重力的原因。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why we feel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gravity at 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你认为这个公园怎么样？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我认为它和我们上星期去得那个一样漂亮。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—What do you think of the park?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—I think it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one we visited last week.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下一步该做什么我们仍然不知道。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remains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unknown.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18942" y="1322398"/>
            <a:ext cx="363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if/though there was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88377" y="3880502"/>
            <a:ext cx="3478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beautiful a park as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128" y="5185192"/>
            <a:ext cx="3969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we should do next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6" grpId="0"/>
      <p:bldP spid="6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62558" y="368309"/>
            <a:ext cx="1166529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Ⅳ.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Last month I 17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pay) a visit to the moon with my friend. Before we left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I 18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tell) the force of gravity would change three times 19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our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journey.Then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we took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off.As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we left 20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earth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we became very heavy.21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gradual) the weight lessened.22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we were in space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it disappeared. We floated 23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(weightless) around in the spaceship cabin and I cheered up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 When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we were  on the moon</a:t>
            </a:r>
            <a:r>
              <a:rPr lang="zh-CN" altLang="zh-CN" sz="2800" b="1" kern="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I was surprised to find even 24.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(walk) needed a bit of practice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now</a:t>
            </a:r>
            <a:endParaRPr lang="zh-CN" altLang="zh-CN" sz="280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8942" y="1101150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paid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1161" y="1805136"/>
            <a:ext cx="1607821" cy="55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told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0070" y="2416458"/>
            <a:ext cx="58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55446" y="2416458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66645" y="3007683"/>
            <a:ext cx="1872377" cy="492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Gradually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43950" y="3064530"/>
            <a:ext cx="1359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1270" y="3640594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weightlessly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8282" y="4922798"/>
            <a:ext cx="1402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walking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/>
      <p:bldP spid="12" grpId="1"/>
      <p:bldP spid="19" grpId="0"/>
      <p:bldP spid="19" grpId="1"/>
      <p:bldP spid="23" grpId="0"/>
      <p:bldP spid="23" grpId="1"/>
      <p:bldP spid="14" grpId="0"/>
      <p:bldP spid="14" grpId="1"/>
      <p:bldP spid="15" grpId="0"/>
      <p:bldP spid="15" grpId="1"/>
      <p:bldP spid="16" grpId="0"/>
      <p:bldP spid="16" grpId="1"/>
      <p:bldP spid="2" grpId="0"/>
      <p:bldP spid="2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50590" y="859384"/>
            <a:ext cx="10331136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that gravity had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changed.The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returning to the earth was very 25.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</a:rPr>
              <a:t>___________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(frighten)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 We were amazed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26.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</a:rPr>
              <a:t>_________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watch)</a:t>
            </a:r>
            <a:r>
              <a:rPr lang="en-US" altLang="zh-CN" sz="2800" b="1" kern="100" dirty="0" smtClean="0">
                <a:latin typeface="宋体" panose="02010600030101010101" pitchFamily="2" charset="-122"/>
                <a:cs typeface="Courier New" panose="02070309020205020404"/>
              </a:rPr>
              <a:t>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fire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break out on the outside of the spaceship.</a:t>
            </a:r>
            <a:endParaRPr lang="zh-CN" altLang="zh-CN" sz="2800" b="1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16" name="图片 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9387" y="1610430"/>
            <a:ext cx="1901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frightening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30882" y="1610430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watch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4571731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8" b="2244"/>
          <a:stretch>
            <a:fillRect/>
          </a:stretch>
        </p:blipFill>
        <p:spPr bwMode="auto">
          <a:xfrm>
            <a:off x="1414" y="1588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88107" y="693490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3222" y="1266968"/>
            <a:ext cx="1125061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挡住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光线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感到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高兴；感到振奋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既然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熟悉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；掌握；理解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突发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；爆发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密切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注意；当心；提防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7590" y="1379607"/>
            <a:ext cx="161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block out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590" y="1955671"/>
            <a:ext cx="1503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cheer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590" y="2675751"/>
            <a:ext cx="1534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590" y="3232651"/>
            <a:ext cx="2451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 the hang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7590" y="3952731"/>
            <a:ext cx="1665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break 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590" y="4600803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watch out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8582" y="72138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582" y="1945520"/>
            <a:ext cx="110916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we get closer to the moon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shall feel its gravity pulling us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it will not be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当我们更接近月球时，就会感到月球的引力在拉我们，但月球的引力不像地球的引力那么大。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1335658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1.as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i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adj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a/an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i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n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as...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0771" y="2652450"/>
            <a:ext cx="4908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strong a pull as the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earth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2146" y="831865"/>
            <a:ext cx="110916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when I tried to step forward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found I was carried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earth and fell over.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但是当我试着向前迈步的时候，我发觉我被送出去很远，步子的跨度竟是在地球上的两倍，因而我摔倒了。</a:t>
            </a:r>
            <a:r>
              <a:rPr lang="zh-CN" altLang="zh-CN" sz="28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217328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倍数的表达：倍数＋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as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i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adj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./</a:t>
            </a:r>
            <a:r>
              <a:rPr lang="en-US" altLang="zh-CN" b="1" i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adv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.(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原级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)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as...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9616" y="943308"/>
            <a:ext cx="2340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twice as far as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146" y="3961744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Oh dear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 cried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walking does need a bit of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practice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天哪，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我大声说，</a:t>
            </a:r>
            <a:r>
              <a:rPr lang="zh-CN" altLang="zh-CN" sz="28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既然重力改变了，看来走路也的确需要练一练了。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en-US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2146" y="3385680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3.now that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引导原因状语从句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11630" y="4058702"/>
            <a:ext cx="1534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now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836" y="4653816"/>
            <a:ext cx="3257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gravity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has changed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2146" y="1592577"/>
            <a:ext cx="11255294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watched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amaze) as fire broke out on the outside of the spaceship as the earth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gravity increased.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我们惊奇地看着，随着地球的引力增加，宇宙飞船的外层燃烧起火。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0830" y="1701602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amazed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1016513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4.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形容词作状语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10807</Words>
  <Application>WPS 演示</Application>
  <PresentationFormat>自定义</PresentationFormat>
  <Paragraphs>632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4527</cp:revision>
  <dcterms:created xsi:type="dcterms:W3CDTF">2014-11-27T01:03:00Z</dcterms:created>
  <dcterms:modified xsi:type="dcterms:W3CDTF">2018-03-03T14:16:39Z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