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1381" r:id="rId3"/>
    <p:sldId id="1296" r:id="rId4"/>
    <p:sldId id="1360" r:id="rId5"/>
    <p:sldId id="1553" r:id="rId6"/>
    <p:sldId id="1671" r:id="rId7"/>
    <p:sldId id="1672" r:id="rId8"/>
    <p:sldId id="1554" r:id="rId9"/>
    <p:sldId id="1572" r:id="rId10"/>
    <p:sldId id="1673" r:id="rId11"/>
    <p:sldId id="1654" r:id="rId12"/>
    <p:sldId id="1674" r:id="rId13"/>
    <p:sldId id="1675" r:id="rId14"/>
    <p:sldId id="1676" r:id="rId15"/>
    <p:sldId id="1677" r:id="rId16"/>
    <p:sldId id="1678" r:id="rId17"/>
    <p:sldId id="1662" r:id="rId18"/>
    <p:sldId id="1634" r:id="rId19"/>
    <p:sldId id="1655" r:id="rId20"/>
    <p:sldId id="1679" r:id="rId21"/>
    <p:sldId id="1680" r:id="rId22"/>
    <p:sldId id="1681" r:id="rId23"/>
    <p:sldId id="1682" r:id="rId24"/>
    <p:sldId id="1657" r:id="rId25"/>
    <p:sldId id="1666" r:id="rId26"/>
    <p:sldId id="1608" r:id="rId27"/>
    <p:sldId id="1683" r:id="rId28"/>
    <p:sldId id="1609" r:id="rId29"/>
    <p:sldId id="1585" r:id="rId30"/>
    <p:sldId id="1586" r:id="rId31"/>
    <p:sldId id="1649" r:id="rId32"/>
    <p:sldId id="1589" r:id="rId33"/>
    <p:sldId id="1591" r:id="rId34"/>
    <p:sldId id="1592" r:id="rId35"/>
    <p:sldId id="1593" r:id="rId36"/>
    <p:sldId id="1669" r:id="rId37"/>
    <p:sldId id="1594" r:id="rId38"/>
    <p:sldId id="1687" r:id="rId39"/>
    <p:sldId id="1689" r:id="rId40"/>
    <p:sldId id="1688" r:id="rId41"/>
    <p:sldId id="1374" r:id="rId42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7BC14A"/>
    <a:srgbClr val="0066FF"/>
    <a:srgbClr val="FFFFFF"/>
    <a:srgbClr val="F3EFE5"/>
    <a:srgbClr val="9BBD59"/>
    <a:srgbClr val="B4C7E7"/>
    <a:srgbClr val="FFD9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 varScale="1">
        <p:scale>
          <a:sx n="110" d="100"/>
          <a:sy n="110" d="100"/>
        </p:scale>
        <p:origin x="-552" y="-9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8.xml"/><Relationship Id="rId2" Type="http://schemas.openxmlformats.org/officeDocument/2006/relationships/image" Target="../media/image2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201806kvvrvvvrazmw2qlw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副标题 3"/>
          <p:cNvSpPr txBox="1"/>
          <p:nvPr/>
        </p:nvSpPr>
        <p:spPr>
          <a:xfrm>
            <a:off x="2808311" y="3915796"/>
            <a:ext cx="9479583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200" dirty="0"/>
              <a:t>Unit </a:t>
            </a:r>
            <a:r>
              <a:rPr lang="en-US" altLang="zh-CN" sz="4200" dirty="0" smtClean="0"/>
              <a:t>3</a:t>
            </a:r>
            <a:r>
              <a:rPr lang="zh-CN" altLang="en-US" sz="4400" dirty="0"/>
              <a:t>　</a:t>
            </a:r>
            <a:r>
              <a:rPr lang="en-US" altLang="zh-CN" sz="4200" dirty="0" smtClean="0"/>
              <a:t>The </a:t>
            </a:r>
            <a:r>
              <a:rPr lang="en-US" altLang="zh-CN" sz="4200" dirty="0"/>
              <a:t>Million Pound Bank Note</a:t>
            </a:r>
            <a:endParaRPr lang="en-US" altLang="zh-CN" sz="4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189434"/>
            <a:ext cx="1129901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学习宾语从句应注意以下几点：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宾语从句的时态必须与主句呼应。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如果主句中谓语动词是现在时态或将来时态，那么从句中谓语动词不受主句中谓语动词时态的影响，可以根据需要使用任何时态。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Tell me where you went on holiday.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告诉我你假期去哪里了。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从句是一般过去时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如果主句谓语动词是过去时态，那么从句中的时态一般为表示过去的某种时态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如一般过去时、过去进行时、过去完成时、过去将来时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said that he had been to New York.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他说他曾去过纽约。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从句是过去完成时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189434"/>
            <a:ext cx="1129901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insist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demand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order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suggest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propose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advise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desire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等表示要求、命令、建议、坚持等意义的动词后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引导的宾语从句的谓语动词要用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should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＋动词原形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should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可以省略，表示虚拟。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suggested I (should) get up early to take the train to London.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他建议我早起以便赶上去伦敦的火车。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如果宾语从句表示的是客观事实、自然现象或真理时，即使主句是过去时，从句也用一般现在时。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said that her brother is five years older than 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她说她哥哥比她大五岁。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377147"/>
            <a:ext cx="1129901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(2)it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作形式宾语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不仅可作形式主语，还可作形式宾语，而把真正的宾语放在句末。这种用法通常出现在以下两种情况中：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动词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find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consider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think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feel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believe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make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等后有宾语补足语时，常用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作形式宾语，而将真正的宾语后置。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 have made it clear that I will not accept this job.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我已表明我不会接受这份工作的。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47093" y="877720"/>
            <a:ext cx="10858127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有些动词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短语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enjoy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love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like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appreciate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hide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insist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depend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rely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等带宾语从句时，习惯上在从句前加形式宾语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hate it when people ask me for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我不喜欢别人向我借钱。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377147"/>
            <a:ext cx="1129901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宾语从句中的否定转移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当主句谓语动词是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think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consider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suppose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believe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expect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guess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imagine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认为，相信，猜测等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的动词，主语是第一人称的一般现在时的句子时，习惯上把从句的否定词放在主句谓语前，但意义上否定的仍然是从句。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think he can finish the work on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我认为他无法按时完成工作。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2802" y="593171"/>
            <a:ext cx="10966708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动词后有两个或两个以上由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引导的宾语从句时，第一个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可省略，其余的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一般都不能省略。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believe (that) 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ve done your best and that things will improve.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我相信你已经尽力了，一切都会好起来的。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主句谓语和宾语从句之间有插入语时，宾语从句前的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announced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believe it or not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he would never forgive 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他宣布，信不信由你，他决不会原谅她。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765498"/>
            <a:ext cx="11618885" cy="65528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if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引导宾语从句的区别：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6574" y="261442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考点</a:t>
            </a:r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警示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990750" y="1515021"/>
          <a:ext cx="8136904" cy="4939109"/>
        </p:xfrm>
        <a:graphic>
          <a:graphicData uri="http://schemas.openxmlformats.org/drawingml/2006/table">
            <a:tbl>
              <a:tblPr/>
              <a:tblGrid>
                <a:gridCol w="4464496"/>
                <a:gridCol w="2016224"/>
                <a:gridCol w="1656184"/>
              </a:tblGrid>
              <a:tr h="6734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情况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whether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if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6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从句置于句首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6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从句作介词的宾语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3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从句作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discuss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等动词的宾语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6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与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or not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直接连用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6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用</a:t>
                      </a: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if</a:t>
                      </a: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容易产生歧义时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6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后接不定式时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96080"/>
            <a:ext cx="11521280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二、表语从句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在复合句中作表语的从句叫表语从句。表语从句位于主句中的连系动词之后。引导表语从句的连接词主要有：连接代词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who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；连接副词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及从属连词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if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because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引导的表语从句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仅起连接作用，无实际意义，在句中不作任何成分，通常不能省略。这种从句往往对主句主语的内容起进一步解释的作用。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其基本结构为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主语＋系动词＋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trouble is that we are short of funds.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困难是我们缺乏资金。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477466"/>
            <a:ext cx="11618885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2.wh-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疑问词引导的表语从句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连接代词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除在句子中起连接作用外，还可在从句中充当主语、宾语、表语、定语，且各有各的词义。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Xiao Li is no longer what he used to be.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小李不再是以前的样子了。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(what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在从句中作表语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连接副词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除在句中起连接作用外，在从句中还充当时间、地点、方式或原因状语，本身具有词义。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is why he caught a cold yesterday.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那就是为什么他昨天得了感冒。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原因状语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53428" y="875979"/>
            <a:ext cx="1083714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引导的表语从句连接词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起连接作用，意为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，在句中不作任何成分。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problem is whether it is true.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问题是这是否是真的。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50180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97858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语法专题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206727" y="3914686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写作专题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437906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Three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Grammar &amp; Writing</a:t>
            </a:r>
            <a:endParaRPr lang="zh-CN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477466"/>
            <a:ext cx="1161888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从属连词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if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though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because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等引导的表语从句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because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引导表语从句通常只用于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en-US" altLang="zh-CN" sz="2800" b="1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That/It is/was because...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结构中。</a:t>
            </a:r>
            <a:r>
              <a:rPr lang="en-US" altLang="zh-CN" sz="2800" b="1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if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though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引导的表语从句常置于系动词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sound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become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等后面，常用虚拟语气，也可用陈述语气。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because he is too careless.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那是因为他太粗心了。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looks as if it is going to snow.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看起来天要下雪。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242" y="1021736"/>
            <a:ext cx="10945516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主语是表示建议、命令、要求、计划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(suggestion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advice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order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request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proposal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plan)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等的名词时，表语从句应该用虚拟语气，即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should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＋动词原形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should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 suggestion is that we (should) go and help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我的建议是我们应该去帮助他。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90550" y="117426"/>
            <a:ext cx="1188132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学习表语从句应注意以下几点：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当主语是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reason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result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引导的主语从句时，常用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引导表语从句，不用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because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reason why I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come is that I was ill yesterday.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我昨天没来是因为我生病了。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Why we 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decided </a:t>
            </a:r>
            <a:r>
              <a:rPr lang="en-US" altLang="zh-CN" sz="2800" b="1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to put off the football match was that the weather was too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bad.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我们之所以决定推迟这场足球赛是因为天气太糟糕了。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在引导表语从句时，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替换。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first question was whether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Smith had arrived.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他的第一个问题是史密斯先生到了没有。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1086068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doctor suggested that the operation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do) immediately.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(2)Why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you bring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to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attention that 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 too ill to work on?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(3)She was worried about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passed the exam.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 wondering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are always late for class.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(5)I am not sure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or not he is willing to help me.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1289" y="58201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79381" y="1826454"/>
            <a:ext cx="28083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(should) be done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54824" y="314176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83038" y="441874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0435" y="4994806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3353" y="5695836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6" grpId="0"/>
      <p:bldP spid="16" grpId="1"/>
      <p:bldP spid="8" grpId="0"/>
      <p:bldP spid="8" grpId="1"/>
      <p:bldP spid="10" grpId="0"/>
      <p:bldP spid="1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693490"/>
            <a:ext cx="1159328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(6)My parents are very kind to me and always let me do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think I should do.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(7)The trouble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lost the key to my room.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(8)All this was over twenty years ago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it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if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were only yesterday.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(9)I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suppose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shall be here until eight 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(10)He got up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late.That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late for the meeting.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209773" y="818342"/>
            <a:ext cx="2555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what/whatever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7929" y="2114486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07374" y="2762558"/>
            <a:ext cx="875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as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2935" y="3382055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07446" y="3967644"/>
            <a:ext cx="927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6" grpId="0"/>
      <p:bldP spid="16" grpId="1"/>
      <p:bldP spid="8" grpId="0"/>
      <p:bldP spid="8" grpId="1"/>
      <p:bldP spid="10" grpId="0"/>
      <p:bldP spid="1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4" y="333450"/>
            <a:ext cx="2333534" cy="668428"/>
            <a:chOff x="164" y="341996"/>
            <a:chExt cx="2333534" cy="668428"/>
          </a:xfrm>
        </p:grpSpPr>
        <p:sp>
          <p:nvSpPr>
            <p:cNvPr id="9" name="五边形 8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高考链接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89206" y="1168465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单句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语法填空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1.Jane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moved aimlessly down the tree-lined street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not knowing </a:t>
            </a: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</a:t>
            </a:r>
            <a:endParaRPr lang="en-US" altLang="zh-CN" sz="2800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was heading.(2017·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2.We choose this hotel because the price for a night here is down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to $20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half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used to charge.(2017·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江苏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3.She asked me </a:t>
            </a: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had returned the books to the library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I admitted that I hadn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t.(2017·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天津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09454" y="1898462"/>
            <a:ext cx="1114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where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8702" y="3842678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25594" y="4490750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3" grpId="0"/>
      <p:bldP spid="1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165577"/>
            <a:ext cx="1141200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4.The most pleasant thing of the rainy season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one can be entirely free from dust.(2016·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5.A ship in harbor is safe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that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not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ships are built for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安徽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6.We must find out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Karl is coming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we can book a room for him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7.I truly believe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beauty comes from within.(2015·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8.If you swim in a river or lake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sure to investigate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is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below the water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surface.Often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there are rocks or branches hidden in the water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浙江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95406" y="304761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69967" y="1591380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87477" y="2868474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26854" y="4130710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31510" y="4778782"/>
            <a:ext cx="10342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4566" y="621482"/>
            <a:ext cx="1152128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9.The exhibition tells us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should do something to stop air pollution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10.—I wonder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Mary has kept her figure after all these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—By working out every day.(2015·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福建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11.The best moment for the football star was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scored the winning goal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2014·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appreciate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 you could let me know in advance whether or not you will come.(2014·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陕西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18813" y="693490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60186" y="2023428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how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47917" y="3329097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1385" y="461571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4" grpId="1"/>
      <p:bldP spid="8" grpId="0"/>
      <p:bldP spid="8" grpId="1"/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写作专题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250616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戏剧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是文学体裁的一种，其基本要素包括戏剧冲突和戏剧语言。戏剧离不开冲突；戏剧语言包括人物语言和舞台说明。写好英语戏剧，应该注意以下几点：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确定剧情、故事梗概及主题。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确定剧中人物及其形象和性格特征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喜、怒、哀、乐、害羞、友好、慷慨、吝啬、恐惧以及勇敢等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确定故事发生的时间、地点及场景。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构思戏剧的矛盾冲突，事件的起因、发展、高潮和结局等。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4" y="602432"/>
            <a:ext cx="2333534" cy="668428"/>
            <a:chOff x="164" y="341996"/>
            <a:chExt cx="2333534" cy="668428"/>
          </a:xfrm>
        </p:grpSpPr>
        <p:sp>
          <p:nvSpPr>
            <p:cNvPr id="24" name="五边形 2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9BBD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写作指导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000" b="1" dirty="0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Creative </a:t>
            </a:r>
            <a:r>
              <a:rPr lang="en-US" altLang="zh-CN" sz="3000" b="1" dirty="0" err="1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writing:a</a:t>
            </a:r>
            <a:r>
              <a:rPr lang="en-US" altLang="zh-CN" sz="3000" b="1" dirty="0" smtClean="0">
                <a:solidFill>
                  <a:srgbClr val="FFFF00"/>
                </a:solidFill>
                <a:latin typeface="+mj-ea"/>
                <a:cs typeface="Times New Roman" panose="02020603050405020304" pitchFamily="18" charset="0"/>
              </a:rPr>
              <a:t> scene for a play</a:t>
            </a:r>
            <a:endParaRPr lang="zh-CN" altLang="en-US" sz="3000" b="1" dirty="0">
              <a:solidFill>
                <a:srgbClr val="FFFF00"/>
              </a:solidFill>
              <a:latin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语法专题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1018703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1.It/The story happened in/at...(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地名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on/in...(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2....(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is very kind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cruel/rich/generous/mean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3.One fine day in spring...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4....(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is on the way to...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5.After several days...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6.The play is adapted from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333450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常用句式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1167494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根据下面的提示，编写一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幕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80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词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左右的英文戏剧，介绍亨利带着一张百万英镑的钞票去理发的过程：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亨利正走在大街上，看见了一家理发店，于是决定去理他的长头发。理发匠用粗鲁的态度接待了他，亨利坐在椅子上等待，理发匠问他是否付得起理发的费用。理发结束后，亨利出示了一张百万英镑的钞票，理发匠十分吃惊，并告诉他欢迎随时光临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447414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典题示例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156915"/>
            <a:ext cx="1089057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One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审题谋篇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写作要求是根据提示写一幕戏剧。写作时应注意下面几点：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确定文体：这是一幕戏剧。写作时注意戏剧的写作特点。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主体时态：戏剧应以一般现在时为主。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主体人称：由于是写一幕关于亨利和理发店老板的戏剧，所以人称应该以第一人称和第二人称为主。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549474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写作步骤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508843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Two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联想词汇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沿着街道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理发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用粗鲁的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方式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付账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带着灿烂的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笑容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送某人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出门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52637" y="1178382"/>
            <a:ext cx="4299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walk along/down the street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2637" y="1853088"/>
            <a:ext cx="3321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one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 cut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2637" y="2537656"/>
            <a:ext cx="2848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a rude manner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2637" y="3122598"/>
            <a:ext cx="15286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pay for...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2637" y="3779548"/>
            <a:ext cx="2659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wear a big smile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679271" y="1701602"/>
            <a:ext cx="42242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679271" y="2349674"/>
            <a:ext cx="31441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679271" y="2997746"/>
            <a:ext cx="26596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679271" y="3645818"/>
            <a:ext cx="146405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79271" y="4293890"/>
            <a:ext cx="24960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652637" y="4462175"/>
            <a:ext cx="19832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show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sb.out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727054" y="4941962"/>
            <a:ext cx="19354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8" grpId="0"/>
      <p:bldP spid="8" grpId="1"/>
      <p:bldP spid="9" grpId="0"/>
      <p:bldP spid="9" grpId="1"/>
      <p:bldP spid="10" grpId="0"/>
      <p:bldP spid="10" grpId="1"/>
      <p:bldP spid="15" grpId="0"/>
      <p:bldP spid="1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5" y="549474"/>
            <a:ext cx="11538649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Three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句式升级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亨利沿着街道走着，这时他看到了理发店的标志。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Henry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walking down the street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连接的并列句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Henry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 walking down the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street 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引导的状语从句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1" y="2061642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1" y="3357786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43278" y="1898462"/>
            <a:ext cx="4623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 that time he sees a sign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410" y="2493690"/>
            <a:ext cx="2909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barber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shop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79783" y="3141762"/>
            <a:ext cx="55738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 he sees a sign for a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barber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0810" y="3770670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9" grpId="0"/>
      <p:bldP spid="9" grpId="1"/>
      <p:bldP spid="10" grpId="0"/>
      <p:bldP spid="10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79513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理发师看着亨利的头发，继续剪着另一个人的头发。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barber looks at Henry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hair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连接的并列句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barber looks at Henry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hair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__________________________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____________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现在分词短语作状语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2965371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959302" y="1466414"/>
            <a:ext cx="4097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continues cutting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another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0330" y="2133650"/>
            <a:ext cx="20922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60112" y="2762558"/>
            <a:ext cx="4278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continuing cutting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another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582" y="3429794"/>
            <a:ext cx="20922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684941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9" grpId="0"/>
      <p:bldP spid="9" grpId="1"/>
      <p:bldP spid="10" grpId="0"/>
      <p:bldP spid="10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795134"/>
            <a:ext cx="1144927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在给他理完发之后，理发师告诉亨利必须付多少钱。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barber tells him how much he must pay.(after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引导的状语从句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barber tells him how much he must pay.(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现在分词短语作状语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1701602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2958113"/>
            <a:ext cx="504056" cy="32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82638" y="1485578"/>
            <a:ext cx="4180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After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Henry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 is cut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2638" y="2781722"/>
            <a:ext cx="4164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Having cut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Henry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4401" y="429335"/>
            <a:ext cx="1149943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Step Four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连句成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篇</a:t>
            </a:r>
            <a:endParaRPr lang="zh-CN" altLang="zh-CN" sz="1050" u="sng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582" y="1024449"/>
            <a:ext cx="11377264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Henry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alking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</a:t>
            </a:r>
            <a:r>
              <a:rPr lang="en-US" altLang="zh-CN" sz="2800" b="1" i="1" kern="100" dirty="0">
                <a:solidFill>
                  <a:srgbClr val="C00000"/>
                </a:solidFill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street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hen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sees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sign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barber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shop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i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decides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</a:t>
            </a:r>
            <a:r>
              <a:rPr lang="en-US" altLang="zh-CN" sz="2800" b="1" i="1" kern="100" dirty="0">
                <a:solidFill>
                  <a:srgbClr val="C00000"/>
                </a:solidFill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his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cut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.)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(H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Henry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Barber)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Good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afternoon.I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like to have my hair cut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if I may.(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barber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looks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Henry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continuing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cutting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another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.)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Er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 really like a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haircut.As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you can see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much too long.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rude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manner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)Yes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can see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that.Indeed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can.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550590" y="1701602"/>
            <a:ext cx="111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50590" y="2331918"/>
            <a:ext cx="59046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0590" y="4941962"/>
            <a:ext cx="95255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0590" y="5518026"/>
            <a:ext cx="87129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50590" y="2997746"/>
            <a:ext cx="38884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 flipV="1">
            <a:off x="550590" y="3636940"/>
            <a:ext cx="111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50590" y="4239638"/>
            <a:ext cx="111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550" y="368309"/>
            <a:ext cx="1173730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Fine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well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ll have a seat then.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sits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chairs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i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barber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turns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look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Henry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.)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quite expensive here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 know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Are you sure you can pay for it?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Yes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think so.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</a:t>
            </a:r>
            <a:r>
              <a:rPr lang="en-US" altLang="zh-CN" sz="2800" b="1" i="1" kern="100" dirty="0">
                <a:solidFill>
                  <a:srgbClr val="C00000"/>
                </a:solidFill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ing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cut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Henry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hair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barber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tells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him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</a:t>
            </a:r>
            <a:r>
              <a:rPr lang="en-US" altLang="zh-CN" sz="2800" b="1" i="1" kern="100" dirty="0">
                <a:solidFill>
                  <a:srgbClr val="C00000"/>
                </a:solidFill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much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must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pay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i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Henry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</a:t>
            </a:r>
            <a:r>
              <a:rPr lang="en-US" altLang="zh-CN" sz="2800" b="1" i="1" kern="100" dirty="0">
                <a:solidFill>
                  <a:srgbClr val="C00000"/>
                </a:solidFill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barber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million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pound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bank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.)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Why...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Mr....(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looks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shocked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Adams.Henry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Adams.I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sorry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don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have any change.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2558" y="1021009"/>
            <a:ext cx="60486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62558" y="1674968"/>
            <a:ext cx="9433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62558" y="4257394"/>
            <a:ext cx="87849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62558" y="4854565"/>
            <a:ext cx="52565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2558" y="2331918"/>
            <a:ext cx="115932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262558" y="2907982"/>
            <a:ext cx="31323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62558" y="3601182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2558" y="5518026"/>
            <a:ext cx="10153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9785" y="802099"/>
            <a:ext cx="11153087" cy="19844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：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Oh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，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no.Please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don’t worry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！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(wearing a big smile) Nothing to worry about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！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Nothing at all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！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Please come back whenever you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like.It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will be my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honour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to serve you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！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(showing Henry out with a bow)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50590" y="2781722"/>
            <a:ext cx="98650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50590" y="2133650"/>
            <a:ext cx="110892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2598" y="1485578"/>
            <a:ext cx="110172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pic>
        <p:nvPicPr>
          <p:cNvPr id="24" name="图片 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341562"/>
            <a:ext cx="11665296" cy="55522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用适当的连接词完成课文原句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1.Oliver believes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a million pound bank note a man could survive a month in London.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2.I wonder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Adams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mind us asking a few questions.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3.May we ask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 doing in this country and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your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plans are?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4.I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know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could survive until morning.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5.The fact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earned my passage by working as an unpaid hand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 accounts for my appearance.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6.That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ve given you the letter.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64" y="693490"/>
            <a:ext cx="2333534" cy="668428"/>
            <a:chOff x="164" y="341996"/>
            <a:chExt cx="2333534" cy="668428"/>
          </a:xfrm>
        </p:grpSpPr>
        <p:sp>
          <p:nvSpPr>
            <p:cNvPr id="24" name="五边形 2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9BBD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语法感知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宾语从句和表语从句</a:t>
            </a:r>
            <a:endParaRPr lang="zh-CN" altLang="en-US" sz="3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5921" y="2042478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9022" y="3213770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7846" y="3833153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35676" y="3833153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05616" y="4418742"/>
            <a:ext cx="1433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22798" y="5013970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90750" y="6166098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0" grpId="0"/>
      <p:bldP spid="10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6.24下图\201806kvvrvvvrazmw2qlw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806684"/>
            <a:ext cx="1166529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用适当的连接词填空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1.It depends on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have enough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2.He has heart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disease.That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has been smoking too much.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3.The reason why he failed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too careless.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4.Can you tell me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lives?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5.It sounds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someone is knocking at the window.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4846" y="1557586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43078" y="2186494"/>
            <a:ext cx="1380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because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0870" y="3501802"/>
            <a:ext cx="1114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71070" y="2834566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06774" y="4130710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if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0" grpId="0"/>
      <p:bldP spid="10" grpId="1"/>
      <p:bldP spid="15" grpId="0"/>
      <p:bldP spid="15" grpId="1"/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806684"/>
            <a:ext cx="1144927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6.Do you know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will hold the meeting?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7.I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know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will be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back.Maybe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tomorrow.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8.The Chinese people are proud of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have achieved in the past ten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9.He demanded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should be sent to work there.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10.You may choose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like as your birthday gift.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0830" y="909514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who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4846" y="1557586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4846" y="3482638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98789" y="2205658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2960" y="4077866"/>
            <a:ext cx="1600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whatever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0" grpId="0"/>
      <p:bldP spid="10" grpId="1"/>
      <p:bldP spid="15" grpId="0"/>
      <p:bldP spid="15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961148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一、宾语从句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在复合句中起宾语作用的从句称为宾语从句。常见的宾语从句有及物动词宾语从句、介词的宾语从句和形容词的宾语从句三类。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宾语从句的连接词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连接代词：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whichever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连接副词：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从属连词：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261442"/>
            <a:ext cx="2333534" cy="668428"/>
            <a:chOff x="164" y="341996"/>
            <a:chExt cx="2333534" cy="668428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Courier New" panose="02070309020205020404"/>
                </a:rPr>
                <a:t>语法精析</a:t>
              </a:r>
              <a:endPara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117426"/>
            <a:ext cx="11299010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及物动词后的宾语从句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Could you tell me when you saw the film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Tomorro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w?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你能不能告诉我你什么时候看的电影《摆渡人》？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decided that she was going to be a nurse.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她曾决定将来成为一名护士。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介词后的宾语从句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一般情况下介词后只能用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wh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-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类连接词引导的宾语从句，但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except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besides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等后可接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引导的宾语从句。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are talking about what we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do next.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我们正在讨论下一步做什么。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651" y="693490"/>
            <a:ext cx="1129901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形容词后的宾语从句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certain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glad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pleased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happy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afraid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surprised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satisfied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sorry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等表示情感的形容词后可接宾语从句。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 not sure whether they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agree to such a plan.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我不确定他们是否同意这样一个计划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9591</Words>
  <Application>WPS 演示</Application>
  <PresentationFormat>自定义</PresentationFormat>
  <Paragraphs>413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黑体</vt:lpstr>
      <vt:lpstr>Arial Unicode MS</vt:lpstr>
      <vt:lpstr>Calibri</vt:lpstr>
      <vt:lpstr>IPAPANNEW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4523</cp:revision>
  <dcterms:created xsi:type="dcterms:W3CDTF">2014-11-27T01:03:00Z</dcterms:created>
  <dcterms:modified xsi:type="dcterms:W3CDTF">2018-03-03T13:03:10Z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