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1381" r:id="rId3"/>
    <p:sldId id="1296" r:id="rId4"/>
    <p:sldId id="1360" r:id="rId5"/>
    <p:sldId id="1553" r:id="rId6"/>
    <p:sldId id="1554" r:id="rId7"/>
    <p:sldId id="1692" r:id="rId8"/>
    <p:sldId id="1694" r:id="rId9"/>
    <p:sldId id="1695" r:id="rId10"/>
    <p:sldId id="1696" r:id="rId11"/>
    <p:sldId id="1697" r:id="rId12"/>
    <p:sldId id="1657" r:id="rId13"/>
    <p:sldId id="1666" r:id="rId14"/>
    <p:sldId id="1608" r:id="rId15"/>
    <p:sldId id="1683" r:id="rId16"/>
    <p:sldId id="1585" r:id="rId17"/>
    <p:sldId id="1586" r:id="rId18"/>
    <p:sldId id="1649" r:id="rId19"/>
    <p:sldId id="1589" r:id="rId20"/>
    <p:sldId id="1591" r:id="rId21"/>
    <p:sldId id="1592" r:id="rId22"/>
    <p:sldId id="1593" r:id="rId23"/>
    <p:sldId id="1669" r:id="rId24"/>
    <p:sldId id="1594" r:id="rId25"/>
    <p:sldId id="1698" r:id="rId26"/>
    <p:sldId id="1699" r:id="rId27"/>
    <p:sldId id="1374" r:id="rId28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7BC14A"/>
    <a:srgbClr val="0066FF"/>
    <a:srgbClr val="FFFFFF"/>
    <a:srgbClr val="F3EFE5"/>
    <a:srgbClr val="9BBD59"/>
    <a:srgbClr val="B4C7E7"/>
    <a:srgbClr val="FFD9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75" d="100"/>
          <a:sy n="75" d="100"/>
        </p:scale>
        <p:origin x="-480" y="-269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5.xml"/><Relationship Id="rId2" Type="http://schemas.openxmlformats.org/officeDocument/2006/relationships/image" Target="../media/image2.pn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12043463_133998711699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副标题 3"/>
          <p:cNvSpPr txBox="1"/>
          <p:nvPr/>
        </p:nvSpPr>
        <p:spPr>
          <a:xfrm>
            <a:off x="2786333" y="3896746"/>
            <a:ext cx="9385726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4500" dirty="0">
                <a:solidFill>
                  <a:prstClr val="black"/>
                </a:solidFill>
              </a:rPr>
              <a:t>Unit 5</a:t>
            </a:r>
            <a:r>
              <a:rPr lang="zh-CN" altLang="en-US" sz="4500" dirty="0">
                <a:solidFill>
                  <a:prstClr val="black"/>
                </a:solidFill>
              </a:rPr>
              <a:t>  </a:t>
            </a:r>
            <a:r>
              <a:rPr lang="en-US" altLang="zh-CN" sz="4500" dirty="0">
                <a:solidFill>
                  <a:prstClr val="black"/>
                </a:solidFill>
              </a:rPr>
              <a:t>Canada—</a:t>
            </a:r>
            <a:r>
              <a:rPr lang="en-US" altLang="zh-CN" sz="45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4500" dirty="0">
                <a:solidFill>
                  <a:prstClr val="black"/>
                </a:solidFill>
              </a:rPr>
              <a:t>The True </a:t>
            </a:r>
            <a:r>
              <a:rPr lang="en-US" altLang="zh-CN" sz="4500" dirty="0" smtClean="0">
                <a:solidFill>
                  <a:prstClr val="black"/>
                </a:solidFill>
              </a:rPr>
              <a:t>North</a:t>
            </a:r>
            <a:r>
              <a:rPr lang="en-US" altLang="zh-CN" sz="45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45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2802" y="662668"/>
            <a:ext cx="10966708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news that he told me is that Tom would go abroad next year.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他告诉我的消息是汤姆明年将要出国。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第一个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引导的从句是定语从句，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在从句中作宾语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news that Tom would go abroad was told by 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汤姆将要出国的消息是他说的。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引导同位语从句，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在句中不作任何成分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811908"/>
            <a:ext cx="1159328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我们队胜利的消息使我们很兴奋。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news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made all of us excited.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他问了一个问题：我们是今天举行聚会还是明天。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asked a question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today or tomorrow.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我们正在讨论他是否会来的问题。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are discussing the problem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她为什么那么难过这个问题使我们很困惑。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problem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made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us puzzled.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1289" y="30785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18742" y="2159860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that we won the game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92682" y="3438248"/>
            <a:ext cx="5256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when we should have the party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7980" y="4761026"/>
            <a:ext cx="4968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whether he will come or not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49432" y="6002918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why she was so sad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6" grpId="0"/>
      <p:bldP spid="16" grpId="1"/>
      <p:bldP spid="8" grpId="0"/>
      <p:bldP spid="8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450127"/>
            <a:ext cx="1159328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我对于他是否会通过驾照考试有些疑惑。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have some doubt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一些学生吸烟很重的事实使人们担心。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fact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makes people worried.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我不知道他怎么说服的他父亲戒烟的。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have no idea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我们接受了他让我们立刻回家的建议。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accepted his suggestion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182453" y="1169504"/>
            <a:ext cx="6035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whether he will pass the driving test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07404" y="2483404"/>
            <a:ext cx="5188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that some students smoke a lot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13541" y="3717402"/>
            <a:ext cx="91614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how he managed to persuade his father to give up smoking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82544" y="5013970"/>
            <a:ext cx="5752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that we(should) go home at once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6" grpId="0"/>
      <p:bldP spid="16" grpId="1"/>
      <p:bldP spid="8" grpId="0"/>
      <p:bldP spid="8" grpId="1"/>
      <p:bldP spid="10" grpId="0"/>
      <p:bldP spid="1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4" y="181366"/>
            <a:ext cx="2333534" cy="668428"/>
            <a:chOff x="164" y="341996"/>
            <a:chExt cx="2333534" cy="668428"/>
          </a:xfrm>
        </p:grpSpPr>
        <p:sp>
          <p:nvSpPr>
            <p:cNvPr id="9" name="五边形 8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高考链接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89206" y="872365"/>
            <a:ext cx="114666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用适当的连接词填空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1.The manager put forward a suggestion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should have an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assistant.There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is too much work to do.(2016·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2.—Is it true that Mike refused an offer from Yale University yesterday?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—Yeah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I have no idea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did 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one of his favorite universities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2014·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重庆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3.The notice came around two in the afternoon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meeting would be postponed.(2012·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江苏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31303" y="1630404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74031" y="3501378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13162" y="4833034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662668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4.Modern science has given clear evidence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smoking can lead to many diseases.(2011·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5.When the news came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war broke out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decided to serve in the army.(2011·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辽宁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6.—Is there any possibility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could pick me up at the airport?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—No problem.(2009·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浙江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87294" y="800586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0057" y="2061642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2105" y="3329744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3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写作专题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250616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旅游报告是描写旅游中的所见所闻，并以此表达自己思想感情的描述性文章。在描写过程中，用简洁的语言说明景点的地理位置、人文历史以及旅游路线等，同时可以抒发感情、边叙边议。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一篇好的旅游报告不仅能使人如临其境，还能启迪思想，陶冶情操。大致包括以下三个方面的内容：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旅游报告的主题；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所见所闻；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个人感受。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64" y="602432"/>
            <a:ext cx="2333534" cy="668428"/>
            <a:chOff x="164" y="341996"/>
            <a:chExt cx="2333534" cy="668428"/>
          </a:xfrm>
        </p:grpSpPr>
        <p:sp>
          <p:nvSpPr>
            <p:cNvPr id="24" name="五边形 2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9BBD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写作指导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000" b="1" dirty="0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Descriptive </a:t>
            </a:r>
            <a:r>
              <a:rPr lang="en-US" altLang="zh-CN" sz="3000" b="1" dirty="0" err="1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writing:a</a:t>
            </a:r>
            <a:r>
              <a:rPr lang="en-US" altLang="zh-CN" sz="3000" b="1" dirty="0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 report about trips</a:t>
            </a:r>
            <a:endParaRPr lang="zh-CN" altLang="en-US" sz="3000" b="1" dirty="0">
              <a:solidFill>
                <a:srgbClr val="FFFF00"/>
              </a:solidFill>
              <a:latin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874687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1.The place is located/situated in...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2.The place is known for...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3.It covers an area of...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4.It has a history of...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5.It is worth visiting.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6.We paid a visit to...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7.I really enjoy the trip to...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8.The trip to...impressed me greatly.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189434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常用句式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883916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假设你叫李华，寒假你和父母去墨尔本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(Melbourne)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旅游。请你按照以下要点为校刊英语园地写一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篇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80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词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左右的稿件，分享你的旅游经历。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墨尔本街道干净、建筑各异，是座花园城市；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在唐人街吃饭、购物；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观看世界上最小的企鹅归巢。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注意：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可适当增加细节，以使行文连贯；</a:t>
            </a:r>
            <a:endParaRPr lang="zh-CN" altLang="zh-CN" sz="2800" b="1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开头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已给出，不计入总词数。</a:t>
            </a:r>
            <a:endParaRPr lang="zh-CN" altLang="zh-CN" sz="2800" b="1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163836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典题示例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156915"/>
            <a:ext cx="10890576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One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审题谋篇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写作要求是写一篇旅游报告。写作时应注意下面几点：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确定文体：这是一篇旅游报告。写作时注意旅游报告的写作特点。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主体时态：文章应以一般过去时为主。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主体人称：由于是介绍自己和父母的旅行见闻，所以人称应该以第一人称和第三人称为主。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549474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写作步骤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50180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97858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语法专题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206727" y="3914686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写作专题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437906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Three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Grammar &amp; Writing</a:t>
            </a:r>
            <a:endParaRPr lang="zh-CN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508843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Two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联想词汇</a:t>
            </a:r>
            <a:endParaRPr lang="zh-CN" altLang="zh-CN" sz="1050" kern="100" dirty="0" smtClean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享受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旅行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古老和现代的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风格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不但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而且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直到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吸引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游客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00046" y="1247774"/>
            <a:ext cx="2659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enjoy a journey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46" y="1899870"/>
            <a:ext cx="4185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ancient and modern styles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0046" y="2618542"/>
            <a:ext cx="30747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 different from...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00046" y="3194606"/>
            <a:ext cx="33115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 only...but(also)...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00046" y="3914686"/>
            <a:ext cx="1943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not...until...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700046" y="1773610"/>
            <a:ext cx="26084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700046" y="2421682"/>
            <a:ext cx="41314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700046" y="3717826"/>
            <a:ext cx="31953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700046" y="4365898"/>
            <a:ext cx="19431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700046" y="4553880"/>
            <a:ext cx="29963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attract the visitors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700046" y="5013970"/>
            <a:ext cx="2970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727054" y="3069754"/>
            <a:ext cx="294367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8" grpId="0"/>
      <p:bldP spid="8" grpId="1"/>
      <p:bldP spid="9" grpId="0"/>
      <p:bldP spid="9" grpId="1"/>
      <p:bldP spid="10" grpId="0"/>
      <p:bldP spid="10" grpId="1"/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5190" y="549474"/>
            <a:ext cx="11682664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Three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句式升级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墨尔本是座美丽的花园城市，有着干净的街道，古老和现代风格的不同建筑。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Melbourne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 a beautiful garden city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and </a:t>
            </a:r>
            <a:r>
              <a:rPr lang="en-US" altLang="zh-CN" sz="2800" b="1" kern="100" dirty="0" smtClean="0">
                <a:latin typeface="SimSun-ExtB" panose="02010609060101010101" pitchFamily="49" charset="-122"/>
                <a:ea typeface="SimSun-ExtB" panose="02010609060101010101" pitchFamily="49" charset="-122"/>
                <a:cs typeface="Courier New" panose="02070309020205020404"/>
              </a:rPr>
              <a:t>__________________________</a:t>
            </a:r>
            <a:endParaRPr lang="en-US" altLang="zh-CN" sz="2800" b="1" kern="100" dirty="0" smtClean="0">
              <a:latin typeface="SimSun-ExtB" panose="02010609060101010101" pitchFamily="49" charset="-122"/>
              <a:ea typeface="SimSun-ExtB" panose="02010609060101010101" pitchFamily="49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 smtClean="0">
                <a:latin typeface="SimSun-ExtB" panose="02010609060101010101" pitchFamily="49" charset="-122"/>
                <a:ea typeface="SimSun-ExtB" panose="02010609060101010101" pitchFamily="49" charset="-122"/>
                <a:cs typeface="Courier New" panose="02070309020205020404"/>
              </a:rPr>
              <a:t>____________________________________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并列句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Melbourne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 a beautiful garden city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SimSun-ExtB" panose="02010609060101010101" pitchFamily="49" charset="-122"/>
                <a:ea typeface="SimSun-ExtB" panose="02010609060101010101" pitchFamily="49" charset="-122"/>
                <a:cs typeface="Times New Roman" panose="02020603050405020304"/>
              </a:rPr>
              <a:t>____________________________</a:t>
            </a:r>
            <a:endParaRPr lang="en-US" altLang="zh-CN" sz="2800" b="1" kern="100" dirty="0" smtClean="0"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 smtClean="0">
                <a:latin typeface="SimSun-ExtB" panose="02010609060101010101" pitchFamily="49" charset="-122"/>
                <a:ea typeface="SimSun-ExtB" panose="02010609060101010101" pitchFamily="49" charset="-122"/>
                <a:cs typeface="Times New Roman" panose="02020603050405020304"/>
              </a:rPr>
              <a:t>______________________________________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短语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82" y="2696503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82" y="3973483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31310" y="2574576"/>
            <a:ext cx="48749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has clean streets and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various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4534" y="3176850"/>
            <a:ext cx="66447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building of both ancient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andmodern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styles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1905" y="3833800"/>
            <a:ext cx="47259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 clean streets and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various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1560" y="4437906"/>
            <a:ext cx="6963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buildings of both ancient and modern styles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9" grpId="0"/>
      <p:bldP spid="9" grpId="1"/>
      <p:bldP spid="10" grpId="0"/>
      <p:bldP spid="1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795134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唐人街里的食物非常好吃，那里卖的货物也非常特别。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the goods sold there are also quite special.(and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并列句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the goods sold there are also quite special.(not only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倒装句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2965371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17784" y="1547300"/>
            <a:ext cx="5484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food is delicious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Chinatown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8000" y="2781722"/>
            <a:ext cx="6763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 only is the food delicious in Chinatown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684941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795134"/>
            <a:ext cx="1144927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观看世界上最小的企鹅归巢是非常好的。</a:t>
            </a:r>
            <a:r>
              <a:rPr lang="zh-CN" altLang="zh-CN" sz="2800" b="1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smallest penguins in the world go home.(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do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smallest penguins in the world go home.(what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引导主语从句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1701602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2958113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1639" y="1539830"/>
            <a:ext cx="4009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wonderful to watch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8917" y="2807932"/>
            <a:ext cx="5367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wonderful was to watch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6338" y="811415"/>
            <a:ext cx="11233248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718820" algn="just">
              <a:lnSpc>
                <a:spcPct val="150000"/>
              </a:lnSpc>
            </a:pP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indent="718820" algn="just">
              <a:lnSpc>
                <a:spcPct val="150000"/>
              </a:lnSpc>
            </a:pPr>
            <a:endParaRPr lang="en-US" altLang="zh-CN" sz="2800" b="1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574" y="117426"/>
            <a:ext cx="350769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Four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连句成篇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6338" y="898569"/>
            <a:ext cx="11233248" cy="1307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I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enjoyed a pleasant journey to Melbourne with my parents in my winter holidays.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6574" y="2133650"/>
            <a:ext cx="11233248" cy="3888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1882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Melbourne is a beautiful garden city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 clean streets and various buildings of both ancient and modern styles. The building styles are very different from what I saw before. We had our lunch in Chinatown. There are not only Chinese restaurants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 also Thailand and Japanese restaurants. Not only is the food delicious in Chinatown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 the goods sold there are also quite special. We didn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leave until we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98662" y="2781722"/>
            <a:ext cx="102971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23382" y="3501802"/>
            <a:ext cx="111503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44692" y="4077866"/>
            <a:ext cx="110399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1774" y="4797946"/>
            <a:ext cx="110399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33509" y="5374010"/>
            <a:ext cx="109306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78582" y="6022082"/>
            <a:ext cx="109306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9220" y="1007675"/>
            <a:ext cx="11264618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bought too much to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carry.What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wonderful was to watch the smallest penguins in the world go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home.They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were so lovely that they attracted </a:t>
            </a:r>
            <a:endParaRPr lang="en-US" altLang="zh-CN" sz="2800" b="1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many visitors.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36648" y="1701602"/>
            <a:ext cx="110399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81448" y="2349674"/>
            <a:ext cx="111503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48307" y="2997746"/>
            <a:ext cx="25581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49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istrator\Desktop\6.24下图\12043463_133998711699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语法专题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341562"/>
            <a:ext cx="11665296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找出课文中的同位语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64" y="693490"/>
            <a:ext cx="2333534" cy="668428"/>
            <a:chOff x="164" y="341996"/>
            <a:chExt cx="2333534" cy="668428"/>
          </a:xfrm>
        </p:grpSpPr>
        <p:sp>
          <p:nvSpPr>
            <p:cNvPr id="24" name="五边形 2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9BBD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语法感知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同位语从句</a:t>
            </a:r>
            <a:endParaRPr lang="zh-CN" altLang="en-US" sz="3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8074" y="1926504"/>
            <a:ext cx="1129426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1882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thought that they could cross the whole continent was exciting./Some people have the idea that you can cross Canada in less than five days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 they forget the fact that Canada is 5,500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kilometres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from coast to coast./The girls were surprised at the fact that ocean ships can sail up the Great Lakes.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198662" y="2565698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78582" y="3213770"/>
            <a:ext cx="112332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8582" y="3861842"/>
            <a:ext cx="112332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78582" y="4509914"/>
            <a:ext cx="113772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78582" y="5157986"/>
            <a:ext cx="43924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04928" y="711246"/>
            <a:ext cx="11641381" cy="610845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同位语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从句就是在复合句中作名词的同位语的名词性从句。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同位语从句的功能</a:t>
            </a:r>
            <a:endParaRPr lang="zh-CN" altLang="zh-CN" sz="260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同位语从句对名词进一步解释，说明名词的具体内容。能跟同位语从句的名词一般是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fact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news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idea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belief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thought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truth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hope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problem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question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information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wish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promise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answer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evidence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report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explanation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suggestion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conclusion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等抽象名词。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fact that there is too much haze in Beijing makes some experts worried</a:t>
            </a:r>
            <a:r>
              <a:rPr lang="en-US" altLang="zh-CN" sz="26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6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6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北京有太多雾霾这个事实让一些专家很担心。</a:t>
            </a:r>
            <a:endParaRPr lang="zh-CN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made a promise that I would make him happy.</a:t>
            </a:r>
            <a:endParaRPr lang="zh-CN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6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我保证过我会让他高兴</a:t>
            </a:r>
            <a:r>
              <a:rPr lang="zh-CN" altLang="zh-CN" sz="26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36540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语法精析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27420" y="72052"/>
            <a:ext cx="11875373" cy="664814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同位语从句的连接词</a:t>
            </a:r>
            <a:endParaRPr lang="zh-CN" altLang="zh-CN" sz="260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同位语从句的连接词主要有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why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where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how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等。在同位语从句中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不作成分，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无实际意义，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6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</a:t>
            </a:r>
            <a:r>
              <a:rPr lang="en-US" altLang="zh-CN" sz="26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；其他连接词具有实义，同时在同位语从句中作一定成分。引导同位语从句的连接词一般都不省略。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Many parents hold the view that teenagers shouldn</a:t>
            </a:r>
            <a:r>
              <a:rPr lang="en-US" altLang="zh-CN" sz="26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6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spend too much time online.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很多父母都持有这样的观点：青少年不应该花太多时间上网</a:t>
            </a:r>
            <a:r>
              <a:rPr lang="zh-CN" altLang="zh-CN" sz="26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 hasn</a:t>
            </a:r>
            <a:r>
              <a:rPr lang="en-US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6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made the decision whether he will go there.</a:t>
            </a:r>
            <a:endParaRPr lang="zh-CN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6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他还没有作出决定是否去那里。</a:t>
            </a:r>
            <a:endParaRPr lang="zh-CN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question who should do the work requires consideration.</a:t>
            </a:r>
            <a:endParaRPr lang="zh-CN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6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谁该干这项工作这一问题需要考虑</a:t>
            </a:r>
            <a:r>
              <a:rPr lang="zh-CN" altLang="zh-CN" sz="26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8582" y="1125538"/>
            <a:ext cx="1129901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同位语从句在句子中的位置</a:t>
            </a:r>
            <a:r>
              <a:rPr lang="zh-CN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同位语从句有时可以不紧跟在它所说明的名词后面，而是被别的词隔开。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got the news from Mary that the sports meeting was put off.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他从玛莉那儿得到消息：运动会推迟举行。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35455" y="868883"/>
            <a:ext cx="11076375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同位语从句的虚拟语气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suggestion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order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demand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command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request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desire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proposal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等后的同位语从句要使用虚拟语气，即从句的谓语动词用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should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should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可省略。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 you know his suggestion that we (should) start our work right now?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你知道他建议我们立即开始工作吗？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477466"/>
            <a:ext cx="1129901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注意：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同位语从句与定语从句的区别：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定语从句中的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既代替先行词，同时也在从句中作某个成分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主语或宾语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；而同位语从句中的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是连接词，只起连接主句与从句的作用，不充当任何成分。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定语从句是形容词性的，其功能是修饰先行词，对先行词加以限定，描述先行词的性质或特征；同位语从句是名词性的，其功能是对名词进行补充说明。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6320</Words>
  <Application>WPS 演示</Application>
  <PresentationFormat>自定义</PresentationFormat>
  <Paragraphs>224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Arial Unicode MS</vt:lpstr>
      <vt:lpstr>Calibri</vt:lpstr>
      <vt:lpstr>SimSun-ExtB</vt:lpstr>
      <vt:lpstr>黑体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4583</cp:revision>
  <dcterms:created xsi:type="dcterms:W3CDTF">2014-11-27T01:03:00Z</dcterms:created>
  <dcterms:modified xsi:type="dcterms:W3CDTF">2018-03-03T14:25:10Z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