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handoutMasterIdLst>
    <p:handoutMasterId r:id="rId42"/>
  </p:handoutMasterIdLst>
  <p:sldIdLst>
    <p:sldId id="1381" r:id="rId3"/>
    <p:sldId id="1296" r:id="rId4"/>
    <p:sldId id="1360" r:id="rId5"/>
    <p:sldId id="1553" r:id="rId6"/>
    <p:sldId id="1570" r:id="rId7"/>
    <p:sldId id="1651" r:id="rId8"/>
    <p:sldId id="1652" r:id="rId9"/>
    <p:sldId id="1554" r:id="rId10"/>
    <p:sldId id="1555" r:id="rId11"/>
    <p:sldId id="1653" r:id="rId12"/>
    <p:sldId id="1571" r:id="rId13"/>
    <p:sldId id="1572" r:id="rId14"/>
    <p:sldId id="1654" r:id="rId15"/>
    <p:sldId id="1634" r:id="rId16"/>
    <p:sldId id="1655" r:id="rId17"/>
    <p:sldId id="1635" r:id="rId18"/>
    <p:sldId id="1636" r:id="rId19"/>
    <p:sldId id="1637" r:id="rId20"/>
    <p:sldId id="1638" r:id="rId21"/>
    <p:sldId id="1639" r:id="rId22"/>
    <p:sldId id="1656" r:id="rId23"/>
    <p:sldId id="1640" r:id="rId24"/>
    <p:sldId id="1659" r:id="rId25"/>
    <p:sldId id="1660" r:id="rId26"/>
    <p:sldId id="1608" r:id="rId27"/>
    <p:sldId id="1609" r:id="rId28"/>
    <p:sldId id="1585" r:id="rId29"/>
    <p:sldId id="1586" r:id="rId30"/>
    <p:sldId id="1588" r:id="rId31"/>
    <p:sldId id="1661" r:id="rId32"/>
    <p:sldId id="1649" r:id="rId33"/>
    <p:sldId id="1589" r:id="rId34"/>
    <p:sldId id="1591" r:id="rId35"/>
    <p:sldId id="1592" r:id="rId36"/>
    <p:sldId id="1593" r:id="rId37"/>
    <p:sldId id="1594" r:id="rId38"/>
    <p:sldId id="1595" r:id="rId39"/>
    <p:sldId id="1374" r:id="rId40"/>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7BC14A"/>
    <a:srgbClr val="0066FF"/>
    <a:srgbClr val="FFFFFF"/>
    <a:srgbClr val="F3EFE5"/>
    <a:srgbClr val="9BBD59"/>
    <a:srgbClr val="B4C7E7"/>
    <a:srgbClr val="FFD96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6" autoAdjust="0"/>
    <p:restoredTop sz="96970" autoAdjust="0"/>
  </p:normalViewPr>
  <p:slideViewPr>
    <p:cSldViewPr>
      <p:cViewPr>
        <p:scale>
          <a:sx n="100" d="100"/>
          <a:sy n="100" d="100"/>
        </p:scale>
        <p:origin x="-948" y="-312"/>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7.xml"/><Relationship Id="rId2" Type="http://schemas.openxmlformats.org/officeDocument/2006/relationships/image" Target="../media/image2.png"/><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6.24下图\092749ammjhaadjbcy3j33.jpg"/>
          <p:cNvPicPr preferRelativeResize="0">
            <a:picLocks noChangeArrowheads="1"/>
          </p:cNvPicPr>
          <p:nvPr/>
        </p:nvPicPr>
        <p:blipFill rotWithShape="1">
          <a:blip r:embed="rId1">
            <a:extLst>
              <a:ext uri="{28A0092B-C50C-407E-A947-70E740481C1C}">
                <a14:useLocalDpi xmlns:a14="http://schemas.microsoft.com/office/drawing/2010/main" val="0"/>
              </a:ext>
            </a:extLst>
          </a:blip>
          <a:srcRect b="10227"/>
          <a:stretch>
            <a:fillRect/>
          </a:stretch>
        </p:blipFill>
        <p:spPr bwMode="auto">
          <a:xfrm>
            <a:off x="0" y="1588"/>
            <a:ext cx="122256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组合 32"/>
          <p:cNvGrpSpPr/>
          <p:nvPr/>
        </p:nvGrpSpPr>
        <p:grpSpPr>
          <a:xfrm>
            <a:off x="-986" y="3707638"/>
            <a:ext cx="12192000" cy="1375395"/>
            <a:chOff x="-1524000" y="2705990"/>
            <a:chExt cx="12192000" cy="1375395"/>
          </a:xfrm>
        </p:grpSpPr>
        <p:cxnSp>
          <p:nvCxnSpPr>
            <p:cNvPr id="34" name="直接连接符 33"/>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524000" y="2705990"/>
              <a:ext cx="12192000" cy="1375395"/>
              <a:chOff x="-1524000" y="2705990"/>
              <a:chExt cx="12192000" cy="1375395"/>
            </a:xfrm>
          </p:grpSpPr>
          <p:sp>
            <p:nvSpPr>
              <p:cNvPr id="36" name="矩形 35"/>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副标题 3"/>
          <p:cNvSpPr txBox="1"/>
          <p:nvPr/>
        </p:nvSpPr>
        <p:spPr>
          <a:xfrm>
            <a:off x="2854846" y="3925321"/>
            <a:ext cx="8999863" cy="892967"/>
          </a:xfrm>
          <a:prstGeom prst="rect">
            <a:avLst/>
          </a:prstGeom>
        </p:spPr>
        <p:txBody>
          <a:bodyPr anchor="ctr">
            <a:noAutofit/>
          </a:bodyPr>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altLang="zh-CN" sz="4500" dirty="0"/>
              <a:t>Unit 1</a:t>
            </a:r>
            <a:r>
              <a:rPr lang="zh-CN" altLang="en-US" sz="4500" dirty="0"/>
              <a:t>　</a:t>
            </a:r>
            <a:r>
              <a:rPr lang="en-US" altLang="zh-CN" sz="4500" dirty="0"/>
              <a:t>Festivals around the world</a:t>
            </a:r>
            <a:endParaRPr lang="en-US" altLang="zh-CN" sz="45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1637" y="477466"/>
            <a:ext cx="11187139" cy="262582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(5)</a:t>
            </a:r>
            <a:r>
              <a:rPr lang="zh-CN" altLang="zh-CN" sz="2800" b="1" kern="100" dirty="0">
                <a:latin typeface="Times New Roman" panose="02020603050405020304"/>
                <a:ea typeface="华文细黑"/>
                <a:cs typeface="Times New Roman" panose="02020603050405020304"/>
              </a:rPr>
              <a:t>习惯用法</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cannot...too...</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表示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无论怎样</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都不过分，越</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越好</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。有时</a:t>
            </a:r>
            <a:r>
              <a:rPr lang="en-US" altLang="zh-CN" sz="2800" b="1" kern="100" dirty="0">
                <a:latin typeface="Times New Roman" panose="02020603050405020304"/>
                <a:ea typeface="华文细黑"/>
                <a:cs typeface="Courier New" panose="02070309020205020404"/>
              </a:rPr>
              <a:t>cannot</a:t>
            </a:r>
            <a:r>
              <a:rPr lang="zh-CN" altLang="zh-CN" sz="2800" b="1" kern="100" dirty="0">
                <a:latin typeface="Times New Roman" panose="02020603050405020304"/>
                <a:ea typeface="华文细黑"/>
                <a:cs typeface="Times New Roman" panose="02020603050405020304"/>
              </a:rPr>
              <a:t>可用</a:t>
            </a:r>
            <a:r>
              <a:rPr lang="en-US" altLang="zh-CN" sz="2800" b="1" kern="100" dirty="0">
                <a:latin typeface="Times New Roman" panose="02020603050405020304"/>
                <a:ea typeface="华文细黑"/>
                <a:cs typeface="Courier New" panose="02070309020205020404"/>
              </a:rPr>
              <a:t>can never</a:t>
            </a:r>
            <a:r>
              <a:rPr lang="zh-CN" altLang="zh-CN" sz="2800" b="1" kern="100" dirty="0">
                <a:latin typeface="Times New Roman" panose="02020603050405020304"/>
                <a:ea typeface="华文细黑"/>
                <a:cs typeface="Times New Roman" panose="02020603050405020304"/>
              </a:rPr>
              <a:t>替代。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We cannot thank you too much for what you</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ve done for us.</a:t>
            </a:r>
            <a:r>
              <a:rPr lang="zh-CN" altLang="zh-CN" sz="2800" b="1" kern="100" dirty="0">
                <a:latin typeface="Times New Roman" panose="02020603050405020304"/>
                <a:ea typeface="华文细黑"/>
                <a:cs typeface="Times New Roman" panose="02020603050405020304"/>
              </a:rPr>
              <a:t>对于你们为我们所做的一切，我们怎么感激你们都不过分。</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730478"/>
            <a:ext cx="11618885" cy="6083692"/>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panose="02020603050405020304"/>
                <a:ea typeface="华文细黑"/>
                <a:cs typeface="Courier New" panose="02070309020205020404"/>
              </a:rPr>
              <a:t>can</a:t>
            </a:r>
            <a:r>
              <a:rPr lang="zh-CN" altLang="zh-CN" sz="2800" b="1" kern="100" dirty="0">
                <a:latin typeface="Times New Roman" panose="02020603050405020304"/>
                <a:ea typeface="华文细黑"/>
                <a:cs typeface="Times New Roman" panose="02020603050405020304"/>
              </a:rPr>
              <a:t>与</a:t>
            </a:r>
            <a:r>
              <a:rPr lang="en-US" altLang="zh-CN" sz="2800" b="1" kern="100" dirty="0">
                <a:latin typeface="Times New Roman" panose="02020603050405020304"/>
                <a:ea typeface="华文细黑"/>
                <a:cs typeface="Courier New" panose="02070309020205020404"/>
              </a:rPr>
              <a:t>be able to</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(1)can</a:t>
            </a:r>
            <a:r>
              <a:rPr lang="zh-CN" altLang="zh-CN" sz="2800" b="1" kern="100" dirty="0">
                <a:latin typeface="Times New Roman" panose="02020603050405020304"/>
                <a:ea typeface="华文细黑"/>
                <a:cs typeface="Times New Roman" panose="02020603050405020304"/>
              </a:rPr>
              <a:t>只有现在时和过去时</a:t>
            </a:r>
            <a:r>
              <a:rPr lang="en-US" altLang="zh-CN" sz="2800" b="1" kern="100" dirty="0">
                <a:latin typeface="Times New Roman" panose="02020603050405020304"/>
                <a:ea typeface="华文细黑"/>
                <a:cs typeface="Courier New" panose="02070309020205020404"/>
              </a:rPr>
              <a:t>(could)</a:t>
            </a:r>
            <a:r>
              <a:rPr lang="zh-CN" altLang="zh-CN" sz="2800" b="1" kern="100" dirty="0">
                <a:latin typeface="Times New Roman" panose="02020603050405020304"/>
                <a:ea typeface="华文细黑"/>
                <a:cs typeface="Times New Roman" panose="02020603050405020304"/>
              </a:rPr>
              <a:t>，而</a:t>
            </a:r>
            <a:r>
              <a:rPr lang="en-US" altLang="zh-CN" sz="2800" b="1" kern="100" dirty="0">
                <a:latin typeface="Times New Roman" panose="02020603050405020304"/>
                <a:ea typeface="华文细黑"/>
                <a:cs typeface="Courier New" panose="02070309020205020404"/>
              </a:rPr>
              <a:t>be able to</a:t>
            </a:r>
            <a:r>
              <a:rPr lang="zh-CN" altLang="zh-CN" sz="2800" b="1" kern="100" dirty="0">
                <a:latin typeface="Times New Roman" panose="02020603050405020304"/>
                <a:ea typeface="华文细黑"/>
                <a:cs typeface="Times New Roman" panose="02020603050405020304"/>
              </a:rPr>
              <a:t>则有更多的时态变化，在将来时、完成时和非谓语动词中只能用</a:t>
            </a:r>
            <a:r>
              <a:rPr lang="en-US" altLang="zh-CN" sz="2800" b="1" kern="100" dirty="0">
                <a:latin typeface="Times New Roman" panose="02020603050405020304"/>
                <a:ea typeface="华文细黑"/>
                <a:cs typeface="Courier New" panose="02070309020205020404"/>
              </a:rPr>
              <a:t>be able to</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(2)can</a:t>
            </a:r>
            <a:r>
              <a:rPr lang="zh-CN" altLang="zh-CN" sz="2800" b="1" kern="100" dirty="0">
                <a:latin typeface="Times New Roman" panose="02020603050405020304"/>
                <a:ea typeface="华文细黑"/>
                <a:cs typeface="Times New Roman" panose="02020603050405020304"/>
              </a:rPr>
              <a:t>一般指自身具有的能力，而</a:t>
            </a:r>
            <a:r>
              <a:rPr lang="en-US" altLang="zh-CN" sz="2800" b="1" kern="100" dirty="0">
                <a:latin typeface="Times New Roman" panose="02020603050405020304"/>
                <a:ea typeface="华文细黑"/>
                <a:cs typeface="Courier New" panose="02070309020205020404"/>
              </a:rPr>
              <a:t>be able to</a:t>
            </a:r>
            <a:r>
              <a:rPr lang="zh-CN" altLang="zh-CN" sz="2800" b="1" kern="100" dirty="0">
                <a:latin typeface="Times New Roman" panose="02020603050405020304"/>
                <a:ea typeface="华文细黑"/>
                <a:cs typeface="Times New Roman" panose="02020603050405020304"/>
              </a:rPr>
              <a:t>则表示经过一段时间的努力后所具有的能力，相当于</a:t>
            </a:r>
            <a:r>
              <a:rPr lang="en-US" altLang="zh-CN" sz="2800" b="1" kern="100" dirty="0">
                <a:latin typeface="Times New Roman" panose="02020603050405020304"/>
                <a:ea typeface="华文细黑"/>
                <a:cs typeface="Courier New" panose="02070309020205020404"/>
              </a:rPr>
              <a:t>manage to do</a:t>
            </a:r>
            <a:r>
              <a:rPr lang="zh-CN" altLang="zh-CN" sz="2800" b="1" kern="100" dirty="0">
                <a:latin typeface="Times New Roman" panose="02020603050405020304"/>
                <a:ea typeface="华文细黑"/>
                <a:cs typeface="Times New Roman" panose="02020603050405020304"/>
              </a:rPr>
              <a:t>或</a:t>
            </a:r>
            <a:r>
              <a:rPr lang="en-US" altLang="zh-CN" sz="2800" b="1" kern="100" dirty="0">
                <a:latin typeface="Times New Roman" panose="02020603050405020304"/>
                <a:ea typeface="华文细黑"/>
                <a:cs typeface="Courier New" panose="02070309020205020404"/>
              </a:rPr>
              <a:t>succeed in doing</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在否定结构中</a:t>
            </a:r>
            <a:r>
              <a:rPr lang="en-US" altLang="zh-CN" sz="2800" b="1" kern="100" dirty="0">
                <a:latin typeface="Times New Roman" panose="02020603050405020304"/>
                <a:ea typeface="华文细黑"/>
                <a:cs typeface="Courier New" panose="02070309020205020404"/>
              </a:rPr>
              <a:t>was/were able to</a:t>
            </a:r>
            <a:r>
              <a:rPr lang="zh-CN" altLang="zh-CN" sz="2800" b="1" kern="100" dirty="0">
                <a:latin typeface="Times New Roman" panose="02020603050405020304"/>
                <a:ea typeface="华文细黑"/>
                <a:cs typeface="Times New Roman" panose="02020603050405020304"/>
              </a:rPr>
              <a:t>与</a:t>
            </a:r>
            <a:r>
              <a:rPr lang="en-US" altLang="zh-CN" sz="2800" b="1" kern="100" dirty="0">
                <a:latin typeface="Times New Roman" panose="02020603050405020304"/>
                <a:ea typeface="华文细黑"/>
                <a:cs typeface="Courier New" panose="02070309020205020404"/>
              </a:rPr>
              <a:t>could</a:t>
            </a:r>
            <a:r>
              <a:rPr lang="zh-CN" altLang="zh-CN" sz="2800" b="1" kern="100" dirty="0">
                <a:latin typeface="Times New Roman" panose="02020603050405020304"/>
                <a:ea typeface="华文细黑"/>
                <a:cs typeface="Times New Roman" panose="02020603050405020304"/>
              </a:rPr>
              <a:t>没有区别。</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This time I failed in the exam</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 I</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ll be able to pass the exam next time.</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b="1" kern="100" dirty="0">
                <a:latin typeface="Times New Roman" panose="02020603050405020304"/>
                <a:ea typeface="华文细黑"/>
                <a:cs typeface="Times New Roman" panose="02020603050405020304"/>
              </a:rPr>
              <a:t>这次我考试不及格，但下次考试我能及格。</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经过努力</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She ran fast but she couldn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t/wasn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able to catch the bus.</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b="1" kern="100" dirty="0">
                <a:latin typeface="Times New Roman" panose="02020603050405020304"/>
                <a:ea typeface="华文细黑"/>
                <a:cs typeface="Times New Roman" panose="02020603050405020304"/>
              </a:rPr>
              <a:t>她跑得很快可还是没能赶上公共汽车。</a:t>
            </a:r>
            <a:endParaRPr lang="zh-CN" altLang="zh-CN" sz="1050" kern="100" dirty="0">
              <a:effectLst/>
              <a:latin typeface="宋体" panose="02010600030101010101" pitchFamily="2" charset="-122"/>
              <a:cs typeface="Courier New" panose="02070309020205020404"/>
            </a:endParaRPr>
          </a:p>
        </p:txBody>
      </p:sp>
      <p:sp>
        <p:nvSpPr>
          <p:cNvPr id="3" name="矩形 2"/>
          <p:cNvSpPr>
            <a:spLocks noChangeAspect="1"/>
          </p:cNvSpPr>
          <p:nvPr/>
        </p:nvSpPr>
        <p:spPr>
          <a:xfrm>
            <a:off x="406574" y="261442"/>
            <a:ext cx="2115268" cy="465298"/>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考点警示</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604590"/>
            <a:ext cx="1129901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2.may</a:t>
            </a:r>
            <a:r>
              <a:rPr lang="zh-CN" altLang="zh-CN" sz="2800" b="1" kern="100" dirty="0">
                <a:solidFill>
                  <a:srgbClr val="0000FF"/>
                </a:solidFill>
                <a:latin typeface="Times New Roman" panose="02020603050405020304"/>
                <a:ea typeface="华文细黑"/>
                <a:cs typeface="Times New Roman" panose="02020603050405020304"/>
              </a:rPr>
              <a:t>与</a:t>
            </a:r>
            <a:r>
              <a:rPr lang="en-US" altLang="zh-CN" sz="2800" b="1" kern="100" dirty="0">
                <a:solidFill>
                  <a:srgbClr val="0000FF"/>
                </a:solidFill>
                <a:latin typeface="Times New Roman" panose="02020603050405020304"/>
                <a:ea typeface="华文细黑"/>
                <a:cs typeface="Courier New" panose="02070309020205020404"/>
              </a:rPr>
              <a:t>might</a:t>
            </a:r>
            <a:r>
              <a:rPr lang="zh-CN" altLang="zh-CN" sz="2800" b="1" kern="100" dirty="0">
                <a:solidFill>
                  <a:srgbClr val="0000FF"/>
                </a:solidFill>
                <a:latin typeface="Times New Roman" panose="02020603050405020304"/>
                <a:ea typeface="华文细黑"/>
                <a:cs typeface="Times New Roman" panose="02020603050405020304"/>
              </a:rPr>
              <a:t>的用法</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表示允许、许可。</a:t>
            </a:r>
            <a:r>
              <a:rPr lang="en-US" altLang="zh-CN" sz="2800" b="1" kern="100" dirty="0">
                <a:latin typeface="Times New Roman" panose="02020603050405020304"/>
                <a:ea typeface="华文细黑"/>
                <a:cs typeface="Courier New" panose="02070309020205020404"/>
              </a:rPr>
              <a:t>might</a:t>
            </a:r>
            <a:r>
              <a:rPr lang="zh-CN" altLang="zh-CN" sz="2800" b="1" kern="100" dirty="0">
                <a:latin typeface="Times New Roman" panose="02020603050405020304"/>
                <a:ea typeface="华文细黑"/>
                <a:cs typeface="Times New Roman" panose="02020603050405020304"/>
              </a:rPr>
              <a:t>在语气上比</a:t>
            </a:r>
            <a:r>
              <a:rPr lang="en-US" altLang="zh-CN" sz="2800" b="1" kern="100" dirty="0">
                <a:latin typeface="Times New Roman" panose="02020603050405020304"/>
                <a:ea typeface="华文细黑"/>
                <a:cs typeface="Courier New" panose="02070309020205020404"/>
              </a:rPr>
              <a:t>may</a:t>
            </a:r>
            <a:r>
              <a:rPr lang="zh-CN" altLang="zh-CN" sz="2800" b="1" kern="100" dirty="0">
                <a:latin typeface="Times New Roman" panose="02020603050405020304"/>
                <a:ea typeface="华文细黑"/>
                <a:cs typeface="Times New Roman" panose="02020603050405020304"/>
              </a:rPr>
              <a:t>更委婉。以</a:t>
            </a:r>
            <a:r>
              <a:rPr lang="en-US" altLang="zh-CN" sz="2800" b="1" kern="100" dirty="0">
                <a:latin typeface="Times New Roman" panose="02020603050405020304"/>
                <a:ea typeface="华文细黑"/>
                <a:cs typeface="Courier New" panose="02070309020205020404"/>
              </a:rPr>
              <a:t>may/might</a:t>
            </a:r>
            <a:r>
              <a:rPr lang="zh-CN" altLang="zh-CN" sz="2800" b="1" kern="100" dirty="0">
                <a:latin typeface="IPAPANNEW"/>
                <a:ea typeface="华文细黑"/>
                <a:cs typeface="Times New Roman" panose="02020603050405020304"/>
              </a:rPr>
              <a:t>开头的问句在否定回答中要用</a:t>
            </a:r>
            <a:r>
              <a:rPr lang="en-US" altLang="zh-CN" sz="2800" b="1" kern="100" dirty="0">
                <a:latin typeface="Times New Roman" panose="02020603050405020304"/>
                <a:ea typeface="华文细黑"/>
                <a:cs typeface="Courier New" panose="02070309020205020404"/>
              </a:rPr>
              <a:t>mustn</a:t>
            </a:r>
            <a:r>
              <a:rPr lang="en-US" altLang="zh-CN" sz="2800" b="1" kern="100" dirty="0">
                <a:latin typeface="宋体" panose="02010600030101010101" pitchFamily="2" charset="-122"/>
                <a:ea typeface="宋体" panose="02010600030101010101" pitchFamily="2" charset="-122"/>
                <a:cs typeface="Courier New" panose="02070309020205020404"/>
              </a:rPr>
              <a:t>’</a:t>
            </a:r>
            <a:r>
              <a:rPr lang="en-US" altLang="zh-CN" sz="2800" b="1" kern="100" dirty="0">
                <a:latin typeface="Times New Roman" panose="02020603050405020304"/>
                <a:ea typeface="华文细黑"/>
                <a:cs typeface="Courier New" panose="02070309020205020404"/>
              </a:rPr>
              <a:t>t/can</a:t>
            </a:r>
            <a:r>
              <a:rPr lang="en-US" altLang="zh-CN" sz="2800" b="1" kern="100" dirty="0">
                <a:latin typeface="宋体" panose="02010600030101010101" pitchFamily="2" charset="-122"/>
                <a:ea typeface="宋体" panose="02010600030101010101" pitchFamily="2" charset="-122"/>
                <a:cs typeface="Courier New" panose="02070309020205020404"/>
              </a:rPr>
              <a:t>’</a:t>
            </a:r>
            <a:r>
              <a:rPr lang="en-US" altLang="zh-CN" sz="2800" b="1" kern="100" dirty="0">
                <a:latin typeface="Times New Roman" panose="02020603050405020304"/>
                <a:ea typeface="华文细黑"/>
                <a:cs typeface="Courier New" panose="02070309020205020404"/>
              </a:rPr>
              <a:t>t</a:t>
            </a:r>
            <a:r>
              <a:rPr lang="zh-CN" altLang="zh-CN" sz="2800" b="1" kern="100" dirty="0">
                <a:latin typeface="Times New Roman" panose="02020603050405020304"/>
                <a:ea typeface="华文细黑"/>
                <a:cs typeface="Courier New" panose="02070309020205020404"/>
              </a:rPr>
              <a:t>。</a:t>
            </a:r>
            <a:endParaRPr lang="zh-CN" altLang="zh-CN" sz="2800" b="1" kern="100" dirty="0">
              <a:latin typeface="Times New Roman" panose="02020603050405020304"/>
              <a:ea typeface="华文细黑"/>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—May/Might I watch the program </a:t>
            </a:r>
            <a:r>
              <a:rPr lang="en-US" altLang="zh-CN" sz="2800" b="1" i="1" kern="100" dirty="0">
                <a:latin typeface="Times New Roman" panose="02020603050405020304"/>
                <a:ea typeface="华文细黑"/>
                <a:cs typeface="Courier New" panose="02070309020205020404"/>
              </a:rPr>
              <a:t>Keep</a:t>
            </a:r>
            <a:r>
              <a:rPr lang="en-US" altLang="zh-CN" sz="2800" b="1" kern="100" dirty="0">
                <a:latin typeface="Times New Roman" panose="02020603050405020304"/>
                <a:ea typeface="华文细黑"/>
                <a:cs typeface="Courier New" panose="02070309020205020404"/>
              </a:rPr>
              <a:t> </a:t>
            </a:r>
            <a:r>
              <a:rPr lang="en-US" altLang="zh-CN" sz="2800" b="1" i="1" kern="100" dirty="0">
                <a:latin typeface="Times New Roman" panose="02020603050405020304"/>
                <a:ea typeface="华文细黑"/>
                <a:cs typeface="Courier New" panose="02070309020205020404"/>
              </a:rPr>
              <a:t>Running</a:t>
            </a:r>
            <a:r>
              <a:rPr lang="en-US" altLang="zh-CN" sz="2800" b="1" kern="100" dirty="0">
                <a:latin typeface="Times New Roman" panose="02020603050405020304"/>
                <a:ea typeface="华文细黑"/>
                <a:cs typeface="Courier New" panose="02070309020205020404"/>
              </a:rPr>
              <a:t> after supper?</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—Yes</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you may./No</a:t>
            </a:r>
            <a:r>
              <a:rPr lang="zh-CN" altLang="zh-CN" sz="2800" b="1" kern="100" dirty="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you mustn</a:t>
            </a:r>
            <a:r>
              <a:rPr lang="en-US" altLang="zh-CN" sz="2800" b="1" kern="100" dirty="0">
                <a:latin typeface="宋体" panose="02010600030101010101" pitchFamily="2" charset="-122"/>
                <a:ea typeface="宋体" panose="02010600030101010101" pitchFamily="2" charset="-122"/>
                <a:cs typeface="Courier New" panose="02070309020205020404"/>
              </a:rPr>
              <a:t>’</a:t>
            </a:r>
            <a:r>
              <a:rPr lang="en-US" altLang="zh-CN" sz="2800" b="1" kern="100" dirty="0">
                <a:latin typeface="Times New Roman" panose="02020603050405020304"/>
                <a:ea typeface="华文细黑"/>
                <a:cs typeface="Courier New" panose="02070309020205020404"/>
              </a:rPr>
              <a:t>t/can’t.</a:t>
            </a:r>
            <a:endParaRPr lang="zh-CN" altLang="zh-CN" sz="2800" b="1" kern="100" dirty="0">
              <a:latin typeface="Times New Roman" panose="02020603050405020304"/>
              <a:ea typeface="华文细黑"/>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晚饭后我可以看节目《奔跑吧》吗？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是的，可以。</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不，不行</a:t>
            </a:r>
            <a:r>
              <a:rPr lang="zh-CN" altLang="zh-CN" sz="2800" b="1"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604590"/>
            <a:ext cx="1129901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表示把握不大的推测，意为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可能</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，用于肯定句。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might</a:t>
            </a:r>
            <a:r>
              <a:rPr lang="zh-CN" altLang="zh-CN" sz="2800" b="1" kern="100" dirty="0">
                <a:latin typeface="Times New Roman" panose="02020603050405020304"/>
                <a:ea typeface="华文细黑"/>
                <a:cs typeface="Times New Roman" panose="02020603050405020304"/>
              </a:rPr>
              <a:t>语气更加不肯定，指现在或将来，只有在宾语从句中</a:t>
            </a:r>
            <a:r>
              <a:rPr lang="en-US" altLang="zh-CN" sz="2800" b="1" kern="100" dirty="0">
                <a:latin typeface="Times New Roman" panose="02020603050405020304"/>
                <a:ea typeface="华文细黑"/>
                <a:cs typeface="Courier New" panose="02070309020205020404"/>
              </a:rPr>
              <a:t>might do (be)</a:t>
            </a:r>
            <a:r>
              <a:rPr lang="zh-CN" altLang="zh-CN" sz="2800" b="1" kern="100" dirty="0">
                <a:latin typeface="Times New Roman" panose="02020603050405020304"/>
                <a:ea typeface="华文细黑"/>
                <a:cs typeface="Times New Roman" panose="02020603050405020304"/>
              </a:rPr>
              <a:t>才表示过去的可能性。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I think he may come tomorrow.</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我认为明天他可能会来。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(3)may</a:t>
            </a:r>
            <a:r>
              <a:rPr lang="zh-CN" altLang="zh-CN" sz="2800" b="1" kern="100" dirty="0">
                <a:latin typeface="Times New Roman" panose="02020603050405020304"/>
                <a:ea typeface="华文细黑"/>
                <a:cs typeface="Times New Roman" panose="02020603050405020304"/>
              </a:rPr>
              <a:t>用于祈使句表示祝愿。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May you succeed.</a:t>
            </a:r>
            <a:r>
              <a:rPr lang="zh-CN" altLang="zh-CN" sz="2800" b="1" kern="100" dirty="0">
                <a:latin typeface="Times New Roman" panose="02020603050405020304"/>
                <a:ea typeface="华文细黑"/>
                <a:cs typeface="Times New Roman" panose="02020603050405020304"/>
              </a:rPr>
              <a:t>祝你成功。</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155768"/>
            <a:ext cx="11881320"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3.will</a:t>
            </a:r>
            <a:r>
              <a:rPr lang="zh-CN" altLang="zh-CN" sz="2800" b="1" kern="100" dirty="0">
                <a:solidFill>
                  <a:srgbClr val="0000FF"/>
                </a:solidFill>
                <a:latin typeface="Times New Roman" panose="02020603050405020304"/>
                <a:ea typeface="华文细黑"/>
                <a:cs typeface="Times New Roman" panose="02020603050405020304"/>
              </a:rPr>
              <a:t>与</a:t>
            </a:r>
            <a:r>
              <a:rPr lang="en-US" altLang="zh-CN" sz="2800" b="1" kern="100" dirty="0">
                <a:solidFill>
                  <a:srgbClr val="0000FF"/>
                </a:solidFill>
                <a:latin typeface="Times New Roman" panose="02020603050405020304"/>
                <a:ea typeface="华文细黑"/>
                <a:cs typeface="Courier New" panose="02070309020205020404"/>
              </a:rPr>
              <a:t>would</a:t>
            </a:r>
            <a:r>
              <a:rPr lang="zh-CN" altLang="zh-CN" sz="2800" b="1" kern="100" dirty="0">
                <a:solidFill>
                  <a:srgbClr val="0000FF"/>
                </a:solidFill>
                <a:latin typeface="Times New Roman" panose="02020603050405020304"/>
                <a:ea typeface="华文细黑"/>
                <a:cs typeface="Times New Roman" panose="02020603050405020304"/>
              </a:rPr>
              <a:t>的用法</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表示意志、意愿和决心。用于各种人称，</a:t>
            </a:r>
            <a:r>
              <a:rPr lang="en-US" altLang="zh-CN" sz="2800" b="1" kern="100" dirty="0">
                <a:latin typeface="Times New Roman" panose="02020603050405020304"/>
                <a:ea typeface="华文细黑"/>
                <a:cs typeface="Courier New" panose="02070309020205020404"/>
              </a:rPr>
              <a:t>will</a:t>
            </a:r>
            <a:r>
              <a:rPr lang="zh-CN" altLang="zh-CN" sz="2800" b="1" kern="100" dirty="0">
                <a:latin typeface="Times New Roman" panose="02020603050405020304"/>
                <a:ea typeface="华文细黑"/>
                <a:cs typeface="Times New Roman" panose="02020603050405020304"/>
              </a:rPr>
              <a:t>指现在，</a:t>
            </a:r>
            <a:r>
              <a:rPr lang="en-US" altLang="zh-CN" sz="2800" b="1" kern="100" dirty="0">
                <a:latin typeface="Times New Roman" panose="02020603050405020304"/>
                <a:ea typeface="华文细黑"/>
                <a:cs typeface="Courier New" panose="02070309020205020404"/>
              </a:rPr>
              <a:t>would</a:t>
            </a:r>
            <a:r>
              <a:rPr lang="zh-CN" altLang="zh-CN" sz="2800" b="1" kern="100" dirty="0">
                <a:latin typeface="Times New Roman" panose="02020603050405020304"/>
                <a:ea typeface="华文细黑"/>
                <a:cs typeface="Times New Roman" panose="02020603050405020304"/>
              </a:rPr>
              <a:t>指过去。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I will never do that again.</a:t>
            </a:r>
            <a:r>
              <a:rPr lang="zh-CN" altLang="zh-CN" sz="2800" b="1" kern="100" dirty="0">
                <a:latin typeface="Times New Roman" panose="02020603050405020304"/>
                <a:ea typeface="华文细黑"/>
                <a:cs typeface="Times New Roman" panose="02020603050405020304"/>
              </a:rPr>
              <a:t>我再也不那样做了。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They said that they would fight against the haze.</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他们说会与雾霾作斗争的。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表示请求、建议。用于第二人称的疑问句，</a:t>
            </a:r>
            <a:r>
              <a:rPr lang="en-US" altLang="zh-CN" sz="2800" b="1" kern="100" dirty="0">
                <a:latin typeface="Times New Roman" panose="02020603050405020304"/>
                <a:ea typeface="华文细黑"/>
                <a:cs typeface="Courier New" panose="02070309020205020404"/>
              </a:rPr>
              <a:t>would</a:t>
            </a:r>
            <a:r>
              <a:rPr lang="zh-CN" altLang="zh-CN" sz="2800" b="1" kern="100" dirty="0">
                <a:latin typeface="Times New Roman" panose="02020603050405020304"/>
                <a:ea typeface="华文细黑"/>
                <a:cs typeface="Times New Roman" panose="02020603050405020304"/>
              </a:rPr>
              <a:t>表示更委婉的语气。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Will/Would you please take a message for me?</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你能帮我捎个口信吗？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表示习惯性的动作，意为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总是；习惯于</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will</a:t>
            </a:r>
            <a:r>
              <a:rPr lang="zh-CN" altLang="zh-CN" sz="2800" b="1" kern="100" dirty="0">
                <a:latin typeface="Times New Roman" panose="02020603050405020304"/>
                <a:ea typeface="华文细黑"/>
                <a:cs typeface="Times New Roman" panose="02020603050405020304"/>
              </a:rPr>
              <a:t>指现在，</a:t>
            </a:r>
            <a:r>
              <a:rPr lang="en-US" altLang="zh-CN" sz="2800" b="1" kern="100" dirty="0">
                <a:latin typeface="Times New Roman" panose="02020603050405020304"/>
                <a:ea typeface="华文细黑"/>
                <a:cs typeface="Courier New" panose="02070309020205020404"/>
              </a:rPr>
              <a:t>would</a:t>
            </a:r>
            <a:r>
              <a:rPr lang="zh-CN" altLang="zh-CN" sz="2800" b="1" kern="100" dirty="0">
                <a:latin typeface="Times New Roman" panose="02020603050405020304"/>
                <a:ea typeface="华文细黑"/>
                <a:cs typeface="Times New Roman" panose="02020603050405020304"/>
              </a:rPr>
              <a:t>指过去。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Fish will die without water.</a:t>
            </a:r>
            <a:r>
              <a:rPr lang="zh-CN" altLang="zh-CN" sz="2800" b="1" kern="100" dirty="0">
                <a:latin typeface="Times New Roman" panose="02020603050405020304"/>
                <a:ea typeface="华文细黑"/>
                <a:cs typeface="Times New Roman" panose="02020603050405020304"/>
              </a:rPr>
              <a:t>没有水鱼儿就会死。</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730478"/>
            <a:ext cx="11618885"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would</a:t>
            </a:r>
            <a:r>
              <a:rPr lang="zh-CN" altLang="zh-CN" sz="2800" b="1" kern="100" dirty="0">
                <a:latin typeface="Times New Roman" panose="02020603050405020304"/>
                <a:ea typeface="华文细黑"/>
                <a:cs typeface="Times New Roman" panose="02020603050405020304"/>
              </a:rPr>
              <a:t>与</a:t>
            </a:r>
            <a:r>
              <a:rPr lang="en-US" altLang="zh-CN" sz="2800" b="1" kern="100" dirty="0">
                <a:latin typeface="Times New Roman" panose="02020603050405020304"/>
                <a:ea typeface="华文细黑"/>
                <a:cs typeface="Courier New" panose="02070309020205020404"/>
              </a:rPr>
              <a:t>used to</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两者均表示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过去常常</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，但</a:t>
            </a:r>
            <a:r>
              <a:rPr lang="en-US" altLang="zh-CN" sz="2800" b="1" kern="100" dirty="0">
                <a:latin typeface="Times New Roman" panose="02020603050405020304"/>
                <a:ea typeface="华文细黑"/>
                <a:cs typeface="Courier New" panose="02070309020205020404"/>
              </a:rPr>
              <a:t>would</a:t>
            </a:r>
            <a:r>
              <a:rPr lang="zh-CN" altLang="zh-CN" sz="2800" b="1" kern="100" dirty="0">
                <a:latin typeface="Times New Roman" panose="02020603050405020304"/>
                <a:ea typeface="华文细黑"/>
                <a:cs typeface="Times New Roman" panose="02020603050405020304"/>
              </a:rPr>
              <a:t>仅表示过去的习惯性动作</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不表状态</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，现在有可能还如此，也可能不再那样；</a:t>
            </a:r>
            <a:r>
              <a:rPr lang="en-US" altLang="zh-CN" sz="2800" b="1" kern="100" dirty="0">
                <a:latin typeface="Times New Roman" panose="02020603050405020304"/>
                <a:ea typeface="华文细黑"/>
                <a:cs typeface="Courier New" panose="02070309020205020404"/>
              </a:rPr>
              <a:t>used to</a:t>
            </a:r>
            <a:r>
              <a:rPr lang="zh-CN" altLang="zh-CN" sz="2800" b="1" kern="100" dirty="0">
                <a:latin typeface="Times New Roman" panose="02020603050405020304"/>
                <a:ea typeface="华文细黑"/>
                <a:cs typeface="Times New Roman" panose="02020603050405020304"/>
              </a:rPr>
              <a:t>既表示过去的动作也表示过去的状态，不过现在不再做或不再有那种状态了。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He would take a walk near the forest in the evening.</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以前，他晚间常在森林附近散步。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He used to take a walk near the forest in the evening.</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他过去常在晚间到森林附近散步。</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而现在已不在那里散步了</a:t>
            </a:r>
            <a:r>
              <a:rPr lang="en-US" altLang="zh-CN" sz="2800" b="1"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a:spLocks noChangeAspect="1"/>
          </p:cNvSpPr>
          <p:nvPr/>
        </p:nvSpPr>
        <p:spPr>
          <a:xfrm>
            <a:off x="406574" y="261442"/>
            <a:ext cx="2115268" cy="465298"/>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考点警示</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0156" y="874238"/>
            <a:ext cx="11412000" cy="1979492"/>
          </a:xfrm>
          <a:prstGeom prst="rect">
            <a:avLst/>
          </a:prstGeom>
        </p:spPr>
        <p:txBody>
          <a:bodyPr wrap="square" lIns="121898" tIns="60948" rIns="121898" bIns="60948">
            <a:spAutoFit/>
          </a:bodyPr>
          <a:lstStyle/>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(4)</a:t>
            </a:r>
            <a:r>
              <a:rPr lang="zh-CN" altLang="zh-CN" sz="2800" b="1" kern="100" dirty="0">
                <a:solidFill>
                  <a:prstClr val="black"/>
                </a:solidFill>
                <a:latin typeface="Times New Roman" panose="02020603050405020304"/>
                <a:ea typeface="华文细黑"/>
                <a:cs typeface="Times New Roman" panose="02020603050405020304"/>
              </a:rPr>
              <a:t>用于否定句，表示</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不肯；不乐意</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No matter what I said</a:t>
            </a:r>
            <a:r>
              <a:rPr lang="zh-CN" altLang="zh-CN" sz="2800" b="1" kern="100" dirty="0">
                <a:solidFill>
                  <a:prstClr val="black"/>
                </a:solidFill>
                <a:latin typeface="Times New Roman" panose="02020603050405020304"/>
                <a:ea typeface="华文细黑"/>
                <a:cs typeface="Times New Roman" panose="02020603050405020304"/>
              </a:rPr>
              <a:t>，</a:t>
            </a:r>
            <a:r>
              <a:rPr lang="en-US" altLang="zh-CN" sz="2800" b="1" kern="100" dirty="0">
                <a:solidFill>
                  <a:prstClr val="black"/>
                </a:solidFill>
                <a:latin typeface="Times New Roman" panose="02020603050405020304"/>
                <a:ea typeface="华文细黑"/>
                <a:cs typeface="Courier New" panose="02070309020205020404"/>
              </a:rPr>
              <a:t>he wouldn</a:t>
            </a:r>
            <a:r>
              <a:rPr lang="en-US" altLang="zh-CN" sz="2800" b="1" kern="100" dirty="0">
                <a:solidFill>
                  <a:prstClr val="black"/>
                </a:solidFill>
                <a:latin typeface="宋体" panose="02010600030101010101" pitchFamily="2" charset="-122"/>
                <a:ea typeface="华文细黑"/>
                <a:cs typeface="Times New Roman" panose="02020603050405020304"/>
              </a:rPr>
              <a:t>’</a:t>
            </a:r>
            <a:r>
              <a:rPr lang="en-US" altLang="zh-CN" sz="2800" b="1" kern="100" dirty="0">
                <a:solidFill>
                  <a:prstClr val="black"/>
                </a:solidFill>
                <a:latin typeface="Times New Roman" panose="02020603050405020304"/>
                <a:ea typeface="华文细黑"/>
                <a:cs typeface="Courier New" panose="02070309020205020404"/>
              </a:rPr>
              <a:t>t listen to me.</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b="1" kern="100" dirty="0">
                <a:solidFill>
                  <a:prstClr val="black"/>
                </a:solidFill>
                <a:latin typeface="Times New Roman" panose="02020603050405020304"/>
                <a:ea typeface="华文细黑"/>
                <a:cs typeface="Times New Roman" panose="02020603050405020304"/>
              </a:rPr>
              <a:t>无论我说什么，他就是不肯听我的。</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521163"/>
            <a:ext cx="11299010"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4.shall</a:t>
            </a:r>
            <a:r>
              <a:rPr lang="zh-CN" altLang="zh-CN" sz="2800" b="1" kern="100" dirty="0">
                <a:solidFill>
                  <a:srgbClr val="0000FF"/>
                </a:solidFill>
                <a:latin typeface="Times New Roman" panose="02020603050405020304"/>
                <a:ea typeface="华文细黑"/>
                <a:cs typeface="Times New Roman" panose="02020603050405020304"/>
              </a:rPr>
              <a:t>与</a:t>
            </a:r>
            <a:r>
              <a:rPr lang="en-US" altLang="zh-CN" sz="2800" b="1" kern="100" dirty="0">
                <a:solidFill>
                  <a:srgbClr val="0000FF"/>
                </a:solidFill>
                <a:latin typeface="Times New Roman" panose="02020603050405020304"/>
                <a:ea typeface="华文细黑"/>
                <a:cs typeface="Courier New" panose="02070309020205020404"/>
              </a:rPr>
              <a:t>should</a:t>
            </a:r>
            <a:r>
              <a:rPr lang="zh-CN" altLang="zh-CN" sz="2800" b="1" kern="100" dirty="0">
                <a:solidFill>
                  <a:srgbClr val="0000FF"/>
                </a:solidFill>
                <a:latin typeface="Times New Roman" panose="02020603050405020304"/>
                <a:ea typeface="华文细黑"/>
                <a:cs typeface="Times New Roman" panose="02020603050405020304"/>
              </a:rPr>
              <a:t>的用法</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(1)shall</a:t>
            </a:r>
            <a:r>
              <a:rPr lang="zh-CN" altLang="zh-CN" sz="2800" b="1" kern="100" dirty="0">
                <a:latin typeface="Times New Roman" panose="02020603050405020304"/>
                <a:ea typeface="华文细黑"/>
                <a:cs typeface="Times New Roman" panose="02020603050405020304"/>
              </a:rPr>
              <a:t>用于第一、第三人称的疑问句中，表示说话人征求对方的意见或向对方请示。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What shall I/we do next?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我</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们</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下一步该做什么？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When shall my brother be able to leave hospital?</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我哥哥什么时候可以出院</a:t>
            </a:r>
            <a:r>
              <a:rPr lang="zh-CN" altLang="zh-CN" sz="2800" b="1"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662668"/>
            <a:ext cx="11299010" cy="3919254"/>
          </a:xfrm>
          <a:prstGeom prst="rect">
            <a:avLst/>
          </a:prstGeom>
        </p:spPr>
        <p:txBody>
          <a:bodyPr wrap="square" lIns="121898" tIns="60948" rIns="121898" bIns="60948">
            <a:spAutoFit/>
          </a:bodyPr>
          <a:lstStyle/>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(2)shall</a:t>
            </a:r>
            <a:r>
              <a:rPr lang="zh-CN" altLang="zh-CN" sz="2800" b="1" kern="100" dirty="0">
                <a:solidFill>
                  <a:prstClr val="black"/>
                </a:solidFill>
                <a:latin typeface="Times New Roman" panose="02020603050405020304"/>
                <a:ea typeface="华文细黑"/>
                <a:cs typeface="Times New Roman" panose="02020603050405020304"/>
              </a:rPr>
              <a:t>用于第二、第三人称，表示说话人给对方命令、警告、允诺或威胁。</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You shall go with me.(</a:t>
            </a:r>
            <a:r>
              <a:rPr lang="zh-CN" altLang="zh-CN" sz="2800" b="1" kern="100" dirty="0">
                <a:solidFill>
                  <a:prstClr val="black"/>
                </a:solidFill>
                <a:latin typeface="Times New Roman" panose="02020603050405020304"/>
                <a:ea typeface="华文细黑"/>
                <a:cs typeface="Times New Roman" panose="02020603050405020304"/>
              </a:rPr>
              <a:t>命令</a:t>
            </a:r>
            <a:r>
              <a:rPr lang="en-US" altLang="zh-CN" sz="2800" b="1" kern="100" dirty="0">
                <a:solidFill>
                  <a:prstClr val="black"/>
                </a:solidFill>
                <a:latin typeface="Times New Roman" panose="02020603050405020304"/>
                <a:ea typeface="华文细黑"/>
                <a:cs typeface="Courier New" panose="02070309020205020404"/>
              </a:rPr>
              <a:t>)</a:t>
            </a:r>
            <a:r>
              <a:rPr lang="zh-CN" altLang="zh-CN" sz="2800" b="1" kern="100" dirty="0">
                <a:solidFill>
                  <a:prstClr val="black"/>
                </a:solidFill>
                <a:latin typeface="Times New Roman" panose="02020603050405020304"/>
                <a:ea typeface="华文细黑"/>
                <a:cs typeface="Times New Roman" panose="02020603050405020304"/>
              </a:rPr>
              <a:t>你跟我走。</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You shall have a new dress for your birthday.(</a:t>
            </a:r>
            <a:r>
              <a:rPr lang="zh-CN" altLang="zh-CN" sz="2800" b="1" kern="100" dirty="0">
                <a:solidFill>
                  <a:prstClr val="black"/>
                </a:solidFill>
                <a:latin typeface="Times New Roman" panose="02020603050405020304"/>
                <a:ea typeface="华文细黑"/>
                <a:cs typeface="Times New Roman" panose="02020603050405020304"/>
              </a:rPr>
              <a:t>允诺</a:t>
            </a:r>
            <a:r>
              <a:rPr lang="en-US" altLang="zh-CN" sz="2800" b="1"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b="1" kern="100" dirty="0">
                <a:solidFill>
                  <a:prstClr val="black"/>
                </a:solidFill>
                <a:latin typeface="Times New Roman" panose="02020603050405020304"/>
                <a:ea typeface="华文细黑"/>
                <a:cs typeface="Times New Roman" panose="02020603050405020304"/>
              </a:rPr>
              <a:t>你在生日时会得到一件新衣服。</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He shall be punished.(</a:t>
            </a:r>
            <a:r>
              <a:rPr lang="zh-CN" altLang="zh-CN" sz="2800" b="1" kern="100" dirty="0">
                <a:solidFill>
                  <a:prstClr val="black"/>
                </a:solidFill>
                <a:latin typeface="Times New Roman" panose="02020603050405020304"/>
                <a:ea typeface="华文细黑"/>
                <a:cs typeface="Times New Roman" panose="02020603050405020304"/>
              </a:rPr>
              <a:t>威胁</a:t>
            </a:r>
            <a:r>
              <a:rPr lang="en-US" altLang="zh-CN" sz="2800" b="1" kern="100" dirty="0">
                <a:solidFill>
                  <a:prstClr val="black"/>
                </a:solidFill>
                <a:latin typeface="Times New Roman" panose="02020603050405020304"/>
                <a:ea typeface="华文细黑"/>
                <a:cs typeface="Courier New" panose="02070309020205020404"/>
              </a:rPr>
              <a:t>)</a:t>
            </a:r>
            <a:r>
              <a:rPr lang="zh-CN" altLang="zh-CN" sz="2800" b="1" kern="100" dirty="0">
                <a:solidFill>
                  <a:prstClr val="black"/>
                </a:solidFill>
                <a:latin typeface="Times New Roman" panose="02020603050405020304"/>
                <a:ea typeface="华文细黑"/>
                <a:cs typeface="Times New Roman" panose="02020603050405020304"/>
              </a:rPr>
              <a:t>他会受到惩罚的。</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621482"/>
            <a:ext cx="11299010" cy="391848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(3)should</a:t>
            </a:r>
            <a:r>
              <a:rPr lang="zh-CN" altLang="zh-CN" sz="2800" b="1" kern="100" dirty="0">
                <a:latin typeface="Times New Roman" panose="02020603050405020304"/>
                <a:ea typeface="华文细黑"/>
                <a:cs typeface="Times New Roman" panose="02020603050405020304"/>
              </a:rPr>
              <a:t>表示劝告或建议，意为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应该</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，其同义词是</a:t>
            </a:r>
            <a:r>
              <a:rPr lang="en-US" altLang="zh-CN" sz="2800" b="1" kern="100" dirty="0">
                <a:latin typeface="Times New Roman" panose="02020603050405020304"/>
                <a:ea typeface="华文细黑"/>
                <a:cs typeface="Courier New" panose="02070309020205020404"/>
              </a:rPr>
              <a:t>ought to</a:t>
            </a:r>
            <a:r>
              <a:rPr lang="zh-CN" altLang="zh-CN" sz="2800" b="1" kern="100" dirty="0">
                <a:latin typeface="Times New Roman" panose="02020603050405020304"/>
                <a:ea typeface="华文细黑"/>
                <a:cs typeface="Times New Roman" panose="02020603050405020304"/>
              </a:rPr>
              <a:t>；还可表示可能性或表示惊讶、愤怒、失望等特殊情感。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You should go to class right away.</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你应该立刻去上课。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Don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ask </a:t>
            </a:r>
            <a:r>
              <a:rPr lang="en-US" altLang="zh-CN" sz="2800" b="1" kern="100" dirty="0" err="1">
                <a:latin typeface="Times New Roman" panose="02020603050405020304"/>
                <a:ea typeface="华文细黑"/>
                <a:cs typeface="Courier New" panose="02070309020205020404"/>
              </a:rPr>
              <a:t>me.How</a:t>
            </a:r>
            <a:r>
              <a:rPr lang="en-US" altLang="zh-CN" sz="2800" b="1" kern="100" dirty="0">
                <a:latin typeface="Times New Roman" panose="02020603050405020304"/>
                <a:ea typeface="华文细黑"/>
                <a:cs typeface="Courier New" panose="02070309020205020404"/>
              </a:rPr>
              <a:t> should I know?</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别问我，我怎么会知道？</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5192809" y="3501802"/>
            <a:ext cx="180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hlinkClick r:id="rId1" action="ppaction://hlinksldjump"/>
          </p:cNvPr>
          <p:cNvSpPr txBox="1"/>
          <p:nvPr/>
        </p:nvSpPr>
        <p:spPr>
          <a:xfrm>
            <a:off x="5206727" y="2978582"/>
            <a:ext cx="1765292" cy="523220"/>
          </a:xfrm>
          <a:prstGeom prst="rect">
            <a:avLst/>
          </a:prstGeom>
          <a:noFill/>
        </p:spPr>
        <p:txBody>
          <a:bodyPr wrap="square" rtlCol="0">
            <a:spAutoFit/>
          </a:bodyPr>
          <a:lstStyle/>
          <a:p>
            <a:pPr algn="ctr"/>
            <a:r>
              <a:rPr lang="zh-CN" altLang="en-US"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语法专题</a:t>
            </a:r>
            <a:endParaRPr lang="zh-CN" altLang="en-US"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TextBox 11">
            <a:hlinkClick r:id="rId3" action="ppaction://hlinksldjump"/>
          </p:cNvPr>
          <p:cNvSpPr txBox="1"/>
          <p:nvPr/>
        </p:nvSpPr>
        <p:spPr>
          <a:xfrm>
            <a:off x="5206727" y="3914686"/>
            <a:ext cx="1765292" cy="523220"/>
          </a:xfrm>
          <a:prstGeom prst="rect">
            <a:avLst/>
          </a:prstGeom>
          <a:noFill/>
        </p:spPr>
        <p:txBody>
          <a:bodyPr wrap="square" rtlCol="0">
            <a:spAutoFit/>
          </a:bodyPr>
          <a:lstStyle/>
          <a:p>
            <a:pPr algn="ctr"/>
            <a:r>
              <a:rPr lang="zh-CN" altLang="en-US" sz="2800" b="1"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写作专题</a:t>
            </a:r>
            <a:endParaRPr lang="zh-CN" altLang="en-US"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61" name="直接连接符 60"/>
          <p:cNvCxnSpPr/>
          <p:nvPr/>
        </p:nvCxnSpPr>
        <p:spPr>
          <a:xfrm>
            <a:off x="5192809" y="4437906"/>
            <a:ext cx="180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标题 2"/>
          <p:cNvSpPr txBox="1"/>
          <p:nvPr/>
        </p:nvSpPr>
        <p:spPr>
          <a:xfrm>
            <a:off x="550590" y="1341562"/>
            <a:ext cx="11089232" cy="683819"/>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nSpc>
                <a:spcPct val="150000"/>
              </a:lnSpc>
            </a:pPr>
            <a:r>
              <a:rPr lang="en-US" altLang="zh-CN" sz="3400" b="1" kern="100" dirty="0">
                <a:solidFill>
                  <a:srgbClr val="C00000"/>
                </a:solidFill>
                <a:latin typeface="Times New Roman" panose="02020603050405020304"/>
                <a:ea typeface="微软雅黑" panose="020B0503020204020204" pitchFamily="34" charset="-122"/>
                <a:cs typeface="Times New Roman" panose="02020603050405020304"/>
              </a:rPr>
              <a:t>Period Three</a:t>
            </a:r>
            <a:r>
              <a:rPr lang="zh-CN" altLang="en-US" sz="3400" b="1" kern="100" dirty="0">
                <a:solidFill>
                  <a:srgbClr val="C00000"/>
                </a:solidFill>
                <a:latin typeface="Times New Roman" panose="02020603050405020304"/>
                <a:ea typeface="微软雅黑" panose="020B0503020204020204" pitchFamily="34" charset="-122"/>
                <a:cs typeface="Times New Roman" panose="02020603050405020304"/>
              </a:rPr>
              <a:t>　</a:t>
            </a:r>
            <a:r>
              <a:rPr lang="en-US" altLang="zh-CN" sz="3400" b="1" kern="100" dirty="0">
                <a:solidFill>
                  <a:srgbClr val="C00000"/>
                </a:solidFill>
                <a:latin typeface="Times New Roman" panose="02020603050405020304"/>
                <a:ea typeface="微软雅黑" panose="020B0503020204020204" pitchFamily="34" charset="-122"/>
                <a:cs typeface="Times New Roman" panose="02020603050405020304"/>
              </a:rPr>
              <a:t>Grammar &amp; Writing</a:t>
            </a:r>
            <a:endParaRPr lang="zh-CN" altLang="zh-CN" sz="3400" b="1" kern="100" dirty="0">
              <a:solidFill>
                <a:srgbClr val="C00000"/>
              </a:solidFill>
              <a:latin typeface="Times New Roman" panose="02020603050405020304"/>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4067" y="733704"/>
            <a:ext cx="10644179"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5.must</a:t>
            </a:r>
            <a:r>
              <a:rPr lang="zh-CN" altLang="zh-CN" sz="2800" b="1" kern="100" dirty="0">
                <a:solidFill>
                  <a:srgbClr val="0000FF"/>
                </a:solidFill>
                <a:latin typeface="Times New Roman" panose="02020603050405020304"/>
                <a:ea typeface="华文细黑"/>
                <a:cs typeface="Times New Roman" panose="02020603050405020304"/>
              </a:rPr>
              <a:t>的用法</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表示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必须</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，语气比</a:t>
            </a:r>
            <a:r>
              <a:rPr lang="en-US" altLang="zh-CN" sz="2800" b="1" kern="100" dirty="0">
                <a:latin typeface="Times New Roman" panose="02020603050405020304"/>
                <a:ea typeface="华文细黑"/>
                <a:cs typeface="Courier New" panose="02070309020205020404"/>
              </a:rPr>
              <a:t>should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ought to</a:t>
            </a:r>
            <a:r>
              <a:rPr lang="zh-CN" altLang="zh-CN" sz="2800" b="1" kern="100" dirty="0">
                <a:latin typeface="Times New Roman" panose="02020603050405020304"/>
                <a:ea typeface="华文细黑"/>
                <a:cs typeface="Times New Roman" panose="02020603050405020304"/>
              </a:rPr>
              <a:t>强烈。其否定形式为</a:t>
            </a:r>
            <a:r>
              <a:rPr lang="en-US" altLang="zh-CN" sz="2800" b="1" kern="100" dirty="0">
                <a:latin typeface="Times New Roman" panose="02020603050405020304"/>
                <a:ea typeface="华文细黑"/>
                <a:cs typeface="Courier New" panose="02070309020205020404"/>
              </a:rPr>
              <a:t>mustn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a:t>
            </a:r>
            <a:r>
              <a:rPr lang="zh-CN" altLang="zh-CN" sz="2800" b="1" kern="100" dirty="0">
                <a:latin typeface="Times New Roman" panose="02020603050405020304"/>
                <a:ea typeface="华文细黑"/>
                <a:cs typeface="Times New Roman" panose="02020603050405020304"/>
              </a:rPr>
              <a:t>不准；禁止</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You mustn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do that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because you must keep your word.</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你不能那么做，因为你得遵守诺言。</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1166724"/>
            <a:ext cx="11618885"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以</a:t>
            </a:r>
            <a:r>
              <a:rPr lang="en-US" altLang="zh-CN" sz="2800" b="1" kern="100" dirty="0">
                <a:latin typeface="Times New Roman" panose="02020603050405020304"/>
                <a:ea typeface="华文细黑"/>
                <a:cs typeface="Courier New" panose="02070309020205020404"/>
              </a:rPr>
              <a:t>must</a:t>
            </a:r>
            <a:r>
              <a:rPr lang="zh-CN" altLang="zh-CN" sz="2800" b="1" kern="100" dirty="0">
                <a:latin typeface="Times New Roman" panose="02020603050405020304"/>
                <a:ea typeface="华文细黑"/>
                <a:cs typeface="Times New Roman" panose="02020603050405020304"/>
              </a:rPr>
              <a:t>开头的一般疑问句的肯定回答中要用</a:t>
            </a:r>
            <a:r>
              <a:rPr lang="en-US" altLang="zh-CN" sz="2800" b="1" kern="100" dirty="0">
                <a:latin typeface="Times New Roman" panose="02020603050405020304"/>
                <a:ea typeface="华文细黑"/>
                <a:cs typeface="Courier New" panose="02070309020205020404"/>
              </a:rPr>
              <a:t>must</a:t>
            </a:r>
            <a:r>
              <a:rPr lang="zh-CN" altLang="zh-CN" sz="2800" b="1" kern="100" dirty="0">
                <a:latin typeface="Times New Roman" panose="02020603050405020304"/>
                <a:ea typeface="华文细黑"/>
                <a:cs typeface="Times New Roman" panose="02020603050405020304"/>
              </a:rPr>
              <a:t>，否定回答中要用</a:t>
            </a:r>
            <a:r>
              <a:rPr lang="en-US" altLang="zh-CN" sz="2800" b="1" kern="100" dirty="0">
                <a:latin typeface="Times New Roman" panose="02020603050405020304"/>
                <a:ea typeface="华文细黑"/>
                <a:cs typeface="Courier New" panose="02070309020205020404"/>
              </a:rPr>
              <a:t>needn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t/don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have to</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—Must I finish the paper today?</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—Yes</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you must./No</a:t>
            </a:r>
            <a:r>
              <a:rPr lang="zh-CN" altLang="zh-CN" sz="2800" b="1" kern="100" dirty="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you needn’t/don’t have to.</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今天我必须完成论文吗？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是的，你必须。</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不，你不必</a:t>
            </a:r>
            <a:r>
              <a:rPr lang="zh-CN" altLang="zh-CN" sz="2800" b="1"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a:spLocks noChangeAspect="1"/>
          </p:cNvSpPr>
          <p:nvPr/>
        </p:nvSpPr>
        <p:spPr>
          <a:xfrm>
            <a:off x="406574" y="697688"/>
            <a:ext cx="2115268" cy="465298"/>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考点警示</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651" y="621482"/>
            <a:ext cx="11299010" cy="4564815"/>
          </a:xfrm>
          <a:prstGeom prst="rect">
            <a:avLst/>
          </a:prstGeom>
        </p:spPr>
        <p:txBody>
          <a:bodyPr wrap="square" lIns="121898" tIns="60948" rIns="121898" bIns="60948">
            <a:spAutoFit/>
          </a:bodyPr>
          <a:lstStyle/>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(2)</a:t>
            </a:r>
            <a:r>
              <a:rPr lang="zh-CN" altLang="zh-CN" sz="2800" b="1" kern="100" dirty="0">
                <a:solidFill>
                  <a:prstClr val="black"/>
                </a:solidFill>
                <a:latin typeface="Times New Roman" panose="02020603050405020304"/>
                <a:ea typeface="华文细黑"/>
                <a:cs typeface="Times New Roman" panose="02020603050405020304"/>
              </a:rPr>
              <a:t>表示有把握的肯定推测，只能用在肯定句中，意为</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一定；准是</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；在否定句、疑问句中要用</a:t>
            </a:r>
            <a:r>
              <a:rPr lang="en-US" altLang="zh-CN" sz="2800" b="1" kern="100" dirty="0">
                <a:solidFill>
                  <a:prstClr val="black"/>
                </a:solidFill>
                <a:latin typeface="Times New Roman" panose="02020603050405020304"/>
                <a:ea typeface="华文细黑"/>
                <a:cs typeface="Courier New" panose="02070309020205020404"/>
              </a:rPr>
              <a:t>can</a:t>
            </a:r>
            <a:r>
              <a:rPr lang="en-US" altLang="zh-CN" sz="2800" b="1" kern="100" dirty="0">
                <a:solidFill>
                  <a:prstClr val="black"/>
                </a:solidFill>
                <a:latin typeface="宋体" panose="02010600030101010101" pitchFamily="2" charset="-122"/>
                <a:ea typeface="华文细黑"/>
                <a:cs typeface="Times New Roman" panose="02020603050405020304"/>
              </a:rPr>
              <a:t>’</a:t>
            </a:r>
            <a:r>
              <a:rPr lang="en-US" altLang="zh-CN" sz="2800" b="1" kern="100" dirty="0">
                <a:solidFill>
                  <a:prstClr val="black"/>
                </a:solidFill>
                <a:latin typeface="Times New Roman" panose="02020603050405020304"/>
                <a:ea typeface="华文细黑"/>
                <a:cs typeface="Courier New" panose="02070309020205020404"/>
              </a:rPr>
              <a:t>t</a:t>
            </a:r>
            <a:r>
              <a:rPr lang="zh-CN" altLang="zh-CN" sz="2800" b="1" kern="100" dirty="0">
                <a:solidFill>
                  <a:prstClr val="black"/>
                </a:solidFill>
                <a:latin typeface="Times New Roman" panose="02020603050405020304"/>
                <a:ea typeface="华文细黑"/>
                <a:cs typeface="Times New Roman" panose="02020603050405020304"/>
              </a:rPr>
              <a:t>代替。</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You have worked hard all </a:t>
            </a:r>
            <a:r>
              <a:rPr lang="en-US" altLang="zh-CN" sz="2800" b="1" kern="100" dirty="0" err="1">
                <a:solidFill>
                  <a:prstClr val="black"/>
                </a:solidFill>
                <a:latin typeface="Times New Roman" panose="02020603050405020304"/>
                <a:ea typeface="华文细黑"/>
                <a:cs typeface="Courier New" panose="02070309020205020404"/>
              </a:rPr>
              <a:t>day.You</a:t>
            </a:r>
            <a:r>
              <a:rPr lang="en-US" altLang="zh-CN" sz="2800" b="1" kern="100" dirty="0">
                <a:solidFill>
                  <a:prstClr val="black"/>
                </a:solidFill>
                <a:latin typeface="Times New Roman" panose="02020603050405020304"/>
                <a:ea typeface="华文细黑"/>
                <a:cs typeface="Courier New" panose="02070309020205020404"/>
              </a:rPr>
              <a:t> must be tired.</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b="1" kern="100" dirty="0">
                <a:solidFill>
                  <a:prstClr val="black"/>
                </a:solidFill>
                <a:latin typeface="Times New Roman" panose="02020603050405020304"/>
                <a:ea typeface="华文细黑"/>
                <a:cs typeface="Times New Roman" panose="02020603050405020304"/>
              </a:rPr>
              <a:t>辛苦工作了一整天，你一定累了。</a:t>
            </a:r>
            <a:r>
              <a:rPr lang="en-US" altLang="zh-CN" sz="2800" b="1" kern="100" dirty="0">
                <a:solidFill>
                  <a:prstClr val="black"/>
                </a:solidFill>
                <a:latin typeface="Times New Roman" panose="02020603050405020304"/>
                <a:ea typeface="华文细黑"/>
                <a:cs typeface="Courier New" panose="02070309020205020404"/>
              </a:rPr>
              <a:t>(</a:t>
            </a:r>
            <a:r>
              <a:rPr lang="zh-CN" altLang="zh-CN" sz="2800" b="1" kern="100" dirty="0">
                <a:solidFill>
                  <a:prstClr val="black"/>
                </a:solidFill>
                <a:latin typeface="Times New Roman" panose="02020603050405020304"/>
                <a:ea typeface="华文细黑"/>
                <a:cs typeface="Times New Roman" panose="02020603050405020304"/>
              </a:rPr>
              <a:t>对现在情况的推测判断</a:t>
            </a:r>
            <a:r>
              <a:rPr lang="en-US" altLang="zh-CN" sz="2800" b="1"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(3)</a:t>
            </a:r>
            <a:r>
              <a:rPr lang="zh-CN" altLang="zh-CN" sz="2800" b="1" kern="100" dirty="0">
                <a:solidFill>
                  <a:prstClr val="black"/>
                </a:solidFill>
                <a:latin typeface="Times New Roman" panose="02020603050405020304"/>
                <a:ea typeface="华文细黑"/>
                <a:cs typeface="Times New Roman" panose="02020603050405020304"/>
              </a:rPr>
              <a:t>表示感情色彩，意为</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偏偏；偏要</a:t>
            </a:r>
            <a:r>
              <a:rPr lang="en-US" altLang="zh-CN" sz="2800" b="1" kern="100" dirty="0">
                <a:solidFill>
                  <a:prstClr val="black"/>
                </a:solidFill>
                <a:latin typeface="宋体" panose="02010600030101010101" pitchFamily="2" charset="-122"/>
                <a:ea typeface="华文细黑"/>
                <a:cs typeface="Times New Roman" panose="02020603050405020304"/>
              </a:rPr>
              <a:t>”</a:t>
            </a:r>
            <a:r>
              <a:rPr lang="zh-CN" altLang="zh-CN" sz="2800" b="1" kern="100" dirty="0">
                <a:solidFill>
                  <a:prstClr val="black"/>
                </a:solidFill>
                <a:latin typeface="Times New Roman" panose="02020603050405020304"/>
                <a:ea typeface="华文细黑"/>
                <a:cs typeface="Times New Roman" panose="02020603050405020304"/>
              </a:rPr>
              <a:t>，常指令人不快的事情。</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The car must break down just when I was about to start.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b="1" kern="100" dirty="0">
                <a:solidFill>
                  <a:prstClr val="black"/>
                </a:solidFill>
                <a:latin typeface="Times New Roman" panose="02020603050405020304"/>
                <a:ea typeface="华文细黑"/>
                <a:cs typeface="Times New Roman" panose="02020603050405020304"/>
              </a:rPr>
              <a:t>我正要出发时车偏偏抛锚了。</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89206" y="4390310"/>
            <a:ext cx="11178608"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(4) </a:t>
            </a:r>
            <a:r>
              <a:rPr lang="en-US" altLang="zh-CN" sz="2800" b="1" kern="100" dirty="0" smtClean="0">
                <a:latin typeface="Times New Roman" panose="02020603050405020304"/>
                <a:ea typeface="华文细黑"/>
                <a:cs typeface="Courier New" panose="02070309020205020404"/>
              </a:rPr>
              <a:t>Each </a:t>
            </a:r>
            <a:r>
              <a:rPr lang="en-US" altLang="zh-CN" sz="2800" b="1" kern="100" dirty="0">
                <a:latin typeface="Times New Roman" panose="02020603050405020304"/>
                <a:ea typeface="华文细黑"/>
                <a:cs typeface="Courier New" panose="02070309020205020404"/>
              </a:rPr>
              <a:t>time his mother</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s birthday came</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he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buy her a present.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(5) </a:t>
            </a:r>
            <a:r>
              <a:rPr lang="en-US" altLang="zh-CN" sz="2800" b="1" kern="100" dirty="0" smtClean="0">
                <a:latin typeface="Times New Roman" panose="02020603050405020304"/>
                <a:ea typeface="华文细黑"/>
                <a:cs typeface="Courier New" panose="02070309020205020404"/>
              </a:rPr>
              <a:t>He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late for school</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 now he is used to getting up early.</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389206" y="675340"/>
            <a:ext cx="11178608" cy="319315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panose="02020603050405020304"/>
                <a:ea typeface="华文细黑"/>
                <a:cs typeface="Times New Roman" panose="02020603050405020304"/>
              </a:rPr>
              <a:t>选</a:t>
            </a:r>
            <a:r>
              <a:rPr lang="zh-CN" altLang="zh-CN" sz="2800" b="1" kern="100" dirty="0">
                <a:latin typeface="Times New Roman" panose="02020603050405020304"/>
                <a:ea typeface="华文细黑"/>
                <a:cs typeface="Times New Roman" panose="02020603050405020304"/>
              </a:rPr>
              <a:t>词</a:t>
            </a:r>
            <a:r>
              <a:rPr lang="zh-CN" altLang="zh-CN" sz="2800" b="1" kern="100" dirty="0" smtClean="0">
                <a:latin typeface="Times New Roman" panose="02020603050405020304"/>
                <a:ea typeface="华文细黑"/>
                <a:cs typeface="Times New Roman" panose="02020603050405020304"/>
              </a:rPr>
              <a:t>填空</a:t>
            </a:r>
            <a:endParaRPr lang="en-US" altLang="zh-CN" sz="2800" b="1" kern="100" dirty="0" smtClean="0">
              <a:latin typeface="Times New Roman" panose="02020603050405020304"/>
              <a:ea typeface="华文细黑"/>
              <a:cs typeface="Times New Roman" panose="02020603050405020304"/>
            </a:endParaRPr>
          </a:p>
          <a:p>
            <a:pPr algn="just">
              <a:lnSpc>
                <a:spcPct val="150000"/>
              </a:lnSpc>
              <a:spcAft>
                <a:spcPts val="0"/>
              </a:spcAft>
            </a:pP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(1) </a:t>
            </a:r>
            <a:r>
              <a:rPr lang="en-US" altLang="zh-CN" sz="2800" b="1" kern="100" dirty="0" smtClean="0">
                <a:latin typeface="Times New Roman" panose="02020603050405020304"/>
                <a:ea typeface="华文细黑"/>
                <a:cs typeface="Courier New" panose="02070309020205020404"/>
              </a:rPr>
              <a:t>He </a:t>
            </a:r>
            <a:r>
              <a:rPr lang="en-US" altLang="zh-CN" sz="2800" b="1" kern="100" dirty="0">
                <a:latin typeface="Times New Roman" panose="02020603050405020304"/>
                <a:ea typeface="华文细黑"/>
                <a:cs typeface="Courier New" panose="02070309020205020404"/>
              </a:rPr>
              <a:t>looks so </a:t>
            </a:r>
            <a:r>
              <a:rPr lang="en-US" altLang="zh-CN" sz="2800" b="1" kern="100" dirty="0" err="1">
                <a:latin typeface="Times New Roman" panose="02020603050405020304"/>
                <a:ea typeface="华文细黑"/>
                <a:cs typeface="Courier New" panose="02070309020205020404"/>
              </a:rPr>
              <a:t>pale.He</a:t>
            </a:r>
            <a:r>
              <a:rPr lang="en-US" altLang="zh-CN" sz="2800" b="1" kern="100" dirty="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ill.</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solidFill>
                  <a:prstClr val="black"/>
                </a:solidFill>
                <a:latin typeface="Times New Roman" panose="02020603050405020304"/>
                <a:ea typeface="华文细黑"/>
                <a:cs typeface="Courier New" panose="02070309020205020404"/>
              </a:rPr>
              <a:t>(2) </a:t>
            </a:r>
            <a:r>
              <a:rPr lang="en-US" altLang="zh-CN" sz="2800" b="1" kern="100" dirty="0" smtClean="0">
                <a:latin typeface="Times New Roman" panose="02020603050405020304"/>
                <a:ea typeface="华文细黑"/>
                <a:cs typeface="Courier New" panose="02070309020205020404"/>
              </a:rPr>
              <a:t>They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having a meeting</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 I</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 not sure.</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(3) </a:t>
            </a:r>
            <a:r>
              <a:rPr lang="en-US" altLang="zh-CN" sz="2800" b="1" kern="100" dirty="0" smtClean="0">
                <a:latin typeface="Times New Roman" panose="02020603050405020304"/>
                <a:ea typeface="华文细黑"/>
                <a:cs typeface="Courier New" panose="02070309020205020404"/>
              </a:rPr>
              <a:t>I </a:t>
            </a:r>
            <a:r>
              <a:rPr lang="en-US" altLang="zh-CN" sz="2800" b="1" kern="100" dirty="0">
                <a:latin typeface="Times New Roman" panose="02020603050405020304"/>
                <a:ea typeface="华文细黑"/>
                <a:cs typeface="Courier New" panose="02070309020205020404"/>
              </a:rPr>
              <a:t>wonder whether this story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true.</a:t>
            </a:r>
            <a:endParaRPr lang="zh-CN" altLang="zh-CN" sz="1050" kern="100" dirty="0">
              <a:effectLst/>
              <a:latin typeface="宋体" panose="02010600030101010101" pitchFamily="2" charset="-122"/>
              <a:cs typeface="Courier New" panose="02070309020205020404"/>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矩形 4"/>
          <p:cNvSpPr/>
          <p:nvPr/>
        </p:nvSpPr>
        <p:spPr>
          <a:xfrm>
            <a:off x="4070597" y="1917626"/>
            <a:ext cx="94448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must</a:t>
            </a:r>
            <a:endParaRPr lang="zh-CN" altLang="en-US" dirty="0">
              <a:solidFill>
                <a:srgbClr val="C00000"/>
              </a:solidFill>
            </a:endParaRPr>
          </a:p>
        </p:txBody>
      </p:sp>
      <p:sp>
        <p:nvSpPr>
          <p:cNvPr id="6" name="矩形 5"/>
          <p:cNvSpPr/>
          <p:nvPr/>
        </p:nvSpPr>
        <p:spPr>
          <a:xfrm>
            <a:off x="1867329" y="2509844"/>
            <a:ext cx="84350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may</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5299923" y="3210760"/>
            <a:ext cx="723275"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7707484" y="4515162"/>
            <a:ext cx="112402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would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1509733" y="5163234"/>
            <a:ext cx="1273105"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used to</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4" name="矩形 13"/>
          <p:cNvSpPr/>
          <p:nvPr/>
        </p:nvSpPr>
        <p:spPr>
          <a:xfrm>
            <a:off x="537323" y="1393592"/>
            <a:ext cx="2859148"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0590" y="1339340"/>
            <a:ext cx="2860078" cy="523220"/>
          </a:xfrm>
          <a:prstGeom prst="rect">
            <a:avLst/>
          </a:prstGeom>
        </p:spPr>
        <p:txBody>
          <a:bodyPr wrap="none">
            <a:spAutoFit/>
          </a:bodyPr>
          <a:lstStyle/>
          <a:p>
            <a:r>
              <a:rPr lang="en-US" altLang="zh-CN" sz="2800" b="1" kern="100" dirty="0">
                <a:latin typeface="Times New Roman" panose="02020603050405020304"/>
                <a:ea typeface="华文细黑"/>
              </a:rPr>
              <a:t>may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rPr>
              <a:t>must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rPr>
              <a:t>can</a:t>
            </a:r>
            <a:endParaRPr lang="zh-CN" altLang="en-US" sz="2800" dirty="0"/>
          </a:p>
        </p:txBody>
      </p:sp>
      <p:sp>
        <p:nvSpPr>
          <p:cNvPr id="15" name="矩形 14"/>
          <p:cNvSpPr/>
          <p:nvPr/>
        </p:nvSpPr>
        <p:spPr>
          <a:xfrm>
            <a:off x="550590" y="3940506"/>
            <a:ext cx="2571538"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50590" y="3912464"/>
            <a:ext cx="2571538" cy="523220"/>
          </a:xfrm>
          <a:prstGeom prst="rect">
            <a:avLst/>
          </a:prstGeom>
        </p:spPr>
        <p:txBody>
          <a:bodyPr wrap="none">
            <a:spAutoFit/>
          </a:bodyPr>
          <a:lstStyle/>
          <a:p>
            <a:r>
              <a:rPr lang="en-US" altLang="zh-CN" sz="2800" b="1" kern="100" dirty="0">
                <a:latin typeface="Times New Roman" panose="02020603050405020304"/>
                <a:ea typeface="华文细黑"/>
              </a:rPr>
              <a:t>would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rPr>
              <a:t>used to</a:t>
            </a:r>
            <a:endParaRPr lang="zh-CN" altLang="en-US" sz="2800" dirty="0"/>
          </a:p>
        </p:txBody>
      </p:sp>
      <p:sp>
        <p:nvSpPr>
          <p:cNvPr id="18" name="矩形 17"/>
          <p:cNvSpPr>
            <a:spLocks noChangeAspect="1"/>
          </p:cNvSpPr>
          <p:nvPr/>
        </p:nvSpPr>
        <p:spPr>
          <a:xfrm>
            <a:off x="421289" y="261442"/>
            <a:ext cx="2115268" cy="46529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rgbClr val="FFFFFF"/>
                </a:solidFill>
                <a:latin typeface="+mj-ea"/>
                <a:ea typeface="+mj-ea"/>
                <a:cs typeface="Times New Roman" panose="02020603050405020304" pitchFamily="18" charset="0"/>
              </a:rPr>
              <a:t>题组训练</a:t>
            </a:r>
            <a:endParaRPr lang="zh-CN" altLang="en-US" sz="2600" b="1" dirty="0">
              <a:solidFill>
                <a:srgbClr val="FFFFFF"/>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P spid="6" grpId="0"/>
      <p:bldP spid="6" grpId="1"/>
      <p:bldP spid="9" grpId="0"/>
      <p:bldP spid="9" grpId="1"/>
      <p:bldP spid="10" grpId="0"/>
      <p:bldP spid="10" grpId="1"/>
      <p:bldP spid="12" grpId="0"/>
      <p:bldP spid="1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89206" y="3323482"/>
            <a:ext cx="11178608"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(8) </a:t>
            </a:r>
            <a:r>
              <a:rPr lang="en-US" altLang="zh-CN" sz="2800" b="1" kern="100" dirty="0" smtClean="0">
                <a:latin typeface="Times New Roman" panose="02020603050405020304"/>
                <a:ea typeface="华文细黑"/>
                <a:cs typeface="Courier New" panose="02070309020205020404"/>
              </a:rPr>
              <a:t>Tom</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you </a:t>
            </a:r>
            <a:r>
              <a:rPr lang="en-US" altLang="zh-CN" sz="2800" b="1" u="sng" kern="100" dirty="0" smtClean="0">
                <a:latin typeface="Times New Roman" panose="02020603050405020304"/>
                <a:ea typeface="华文细黑"/>
                <a:cs typeface="Courier New" panose="02070309020205020404"/>
              </a:rPr>
              <a:t>      </a:t>
            </a:r>
            <a:r>
              <a:rPr lang="en-US" altLang="zh-CN" sz="2800" b="1" u="sng" kern="100" dirty="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play with the dog</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it may hurt you.</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(9)</a:t>
            </a: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Is Jack on duty today?</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—It </a:t>
            </a:r>
            <a:r>
              <a:rPr lang="en-US" altLang="zh-CN" sz="2800" b="1" u="sng" kern="100" dirty="0" smtClean="0">
                <a:latin typeface="Times New Roman" panose="02020603050405020304"/>
                <a:ea typeface="华文细黑"/>
                <a:cs typeface="Courier New" panose="02070309020205020404"/>
              </a:rPr>
              <a:t>         </a:t>
            </a:r>
            <a:r>
              <a:rPr lang="en-US" altLang="zh-CN" sz="2800" b="1" u="sng" kern="100" dirty="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a:t>
            </a:r>
            <a:r>
              <a:rPr lang="en-US" altLang="zh-CN" sz="2800" b="1" kern="100" dirty="0" err="1">
                <a:latin typeface="Times New Roman" panose="02020603050405020304"/>
                <a:ea typeface="华文细黑"/>
                <a:cs typeface="Courier New" panose="02070309020205020404"/>
              </a:rPr>
              <a:t>him.It</a:t>
            </a:r>
            <a:r>
              <a:rPr lang="en-US" altLang="zh-CN" sz="2800" b="1" kern="100" dirty="0" err="1">
                <a:latin typeface="宋体" panose="02010600030101010101" pitchFamily="2" charset="-122"/>
                <a:ea typeface="华文细黑"/>
                <a:cs typeface="Times New Roman" panose="02020603050405020304"/>
              </a:rPr>
              <a:t>’</a:t>
            </a:r>
            <a:r>
              <a:rPr lang="en-US" altLang="zh-CN" sz="2800" b="1" kern="100" dirty="0" err="1">
                <a:latin typeface="Times New Roman" panose="02020603050405020304"/>
                <a:ea typeface="华文细黑"/>
                <a:cs typeface="Courier New" panose="02070309020205020404"/>
              </a:rPr>
              <a:t>s</a:t>
            </a:r>
            <a:r>
              <a:rPr lang="en-US" altLang="zh-CN" sz="2800" b="1" kern="100" dirty="0">
                <a:latin typeface="Times New Roman" panose="02020603050405020304"/>
                <a:ea typeface="华文细黑"/>
                <a:cs typeface="Courier New" panose="02070309020205020404"/>
              </a:rPr>
              <a:t> his turn tomorrow.</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(10) </a:t>
            </a:r>
            <a:r>
              <a:rPr lang="en-US" altLang="zh-CN" sz="2800" b="1" kern="100" dirty="0" smtClean="0">
                <a:latin typeface="Times New Roman" panose="02020603050405020304"/>
                <a:ea typeface="华文细黑"/>
                <a:cs typeface="Courier New" panose="02070309020205020404"/>
              </a:rPr>
              <a:t>The </a:t>
            </a:r>
            <a:r>
              <a:rPr lang="en-US" altLang="zh-CN" sz="2800" b="1" kern="100" dirty="0">
                <a:latin typeface="Times New Roman" panose="02020603050405020304"/>
                <a:ea typeface="华文细黑"/>
                <a:cs typeface="Courier New" panose="02070309020205020404"/>
              </a:rPr>
              <a:t>boy is so shy that he </a:t>
            </a:r>
            <a:r>
              <a:rPr lang="en-US" altLang="zh-CN" sz="2800" b="1" u="sng" kern="100" dirty="0" smtClean="0">
                <a:latin typeface="Times New Roman" panose="02020603050405020304"/>
                <a:ea typeface="华文细黑"/>
                <a:cs typeface="Courier New" panose="02070309020205020404"/>
              </a:rPr>
              <a:t>          </a:t>
            </a:r>
            <a:r>
              <a:rPr lang="en-US" altLang="zh-CN" sz="2800" b="1" u="sng" kern="100" dirty="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express </a:t>
            </a:r>
            <a:r>
              <a:rPr lang="en-US" altLang="zh-CN" sz="2800" b="1" kern="100" dirty="0">
                <a:latin typeface="Times New Roman" panose="02020603050405020304"/>
                <a:ea typeface="华文细黑"/>
                <a:cs typeface="Courier New" panose="02070309020205020404"/>
              </a:rPr>
              <a:t>himself well.</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389206" y="1341562"/>
            <a:ext cx="11178608"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(6) </a:t>
            </a:r>
            <a:r>
              <a:rPr lang="en-US" altLang="zh-CN" sz="2800" b="1" kern="100" dirty="0" smtClean="0">
                <a:latin typeface="Times New Roman" panose="02020603050405020304"/>
                <a:ea typeface="华文细黑"/>
                <a:cs typeface="Courier New" panose="02070309020205020404"/>
              </a:rPr>
              <a:t>Jim </a:t>
            </a:r>
            <a:r>
              <a:rPr lang="en-US" altLang="zh-CN" sz="2800" b="1" kern="100" dirty="0">
                <a:latin typeface="Times New Roman" panose="02020603050405020304"/>
                <a:ea typeface="华文细黑"/>
                <a:cs typeface="Courier New" panose="02070309020205020404"/>
              </a:rPr>
              <a:t>is waiting outside</a:t>
            </a:r>
            <a:r>
              <a:rPr lang="en-US" altLang="zh-CN" sz="2800" b="1" kern="100" dirty="0" smtClean="0">
                <a:latin typeface="Times New Roman" panose="02020603050405020304"/>
                <a:ea typeface="华文细黑"/>
                <a:cs typeface="Courier New" panose="02070309020205020404"/>
              </a:rPr>
              <a:t>.</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he come in?</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prstClr val="black"/>
                </a:solidFill>
                <a:latin typeface="Times New Roman" panose="02020603050405020304"/>
                <a:ea typeface="华文细黑"/>
                <a:cs typeface="Courier New" panose="02070309020205020404"/>
              </a:rPr>
              <a:t>(7) </a:t>
            </a:r>
            <a:r>
              <a:rPr lang="en-US" altLang="zh-CN" sz="2800" b="1" kern="100" dirty="0" smtClean="0">
                <a:latin typeface="Times New Roman" panose="02020603050405020304"/>
                <a:ea typeface="华文细黑"/>
                <a:cs typeface="Courier New" panose="02070309020205020404"/>
              </a:rPr>
              <a:t>You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go to the doctor at once.</a:t>
            </a:r>
            <a:endParaRPr lang="zh-CN" altLang="zh-CN" sz="1050" kern="100" dirty="0">
              <a:effectLst/>
              <a:latin typeface="宋体" panose="02010600030101010101" pitchFamily="2" charset="-122"/>
              <a:cs typeface="Courier New" panose="02070309020205020404"/>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矩形 4"/>
          <p:cNvSpPr/>
          <p:nvPr/>
        </p:nvSpPr>
        <p:spPr>
          <a:xfrm>
            <a:off x="4411401" y="1466414"/>
            <a:ext cx="963725"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Shall</a:t>
            </a:r>
            <a:endParaRPr lang="zh-CN" altLang="en-US" dirty="0">
              <a:solidFill>
                <a:srgbClr val="C00000"/>
              </a:solidFill>
            </a:endParaRPr>
          </a:p>
        </p:txBody>
      </p:sp>
      <p:sp>
        <p:nvSpPr>
          <p:cNvPr id="6" name="矩形 5"/>
          <p:cNvSpPr/>
          <p:nvPr/>
        </p:nvSpPr>
        <p:spPr>
          <a:xfrm>
            <a:off x="1650670" y="2114486"/>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should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2669240" y="3482638"/>
            <a:ext cx="162576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mustn</a:t>
            </a:r>
            <a:r>
              <a:rPr lang="en-US" altLang="zh-CN" sz="2800" b="1" kern="100" dirty="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a:solidFill>
                  <a:srgbClr val="C00000"/>
                </a:solidFill>
                <a:latin typeface="Times New Roman" panose="02020603050405020304"/>
                <a:ea typeface="华文细黑"/>
                <a:cs typeface="Courier New" panose="02070309020205020404"/>
              </a:rPr>
              <a:t>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1198662" y="4725938"/>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r>
              <a:rPr lang="en-US" altLang="zh-CN" sz="2800" b="1" kern="100" dirty="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a:solidFill>
                  <a:srgbClr val="C00000"/>
                </a:solidFill>
                <a:latin typeface="Times New Roman" panose="02020603050405020304"/>
                <a:ea typeface="华文细黑"/>
                <a:cs typeface="Courier New" panose="02070309020205020404"/>
              </a:rPr>
              <a:t>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4945278" y="5363724"/>
            <a:ext cx="129394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r>
              <a:rPr lang="en-US" altLang="zh-CN" sz="2800" b="1" kern="100" dirty="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a:solidFill>
                  <a:srgbClr val="C00000"/>
                </a:solidFill>
                <a:latin typeface="Times New Roman" panose="02020603050405020304"/>
                <a:ea typeface="华文细黑"/>
                <a:cs typeface="Courier New" panose="02070309020205020404"/>
              </a:rPr>
              <a:t>t </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4" name="矩形 13"/>
          <p:cNvSpPr/>
          <p:nvPr/>
        </p:nvSpPr>
        <p:spPr>
          <a:xfrm>
            <a:off x="550590" y="765498"/>
            <a:ext cx="2376264"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0590" y="693490"/>
            <a:ext cx="2281394" cy="523220"/>
          </a:xfrm>
          <a:prstGeom prst="rect">
            <a:avLst/>
          </a:prstGeom>
        </p:spPr>
        <p:txBody>
          <a:bodyPr wrap="none">
            <a:spAutoFit/>
          </a:bodyPr>
          <a:lstStyle/>
          <a:p>
            <a:r>
              <a:rPr lang="en-US" altLang="zh-CN" sz="2800" b="1" kern="100" dirty="0">
                <a:latin typeface="Times New Roman" panose="02020603050405020304"/>
                <a:ea typeface="华文细黑"/>
              </a:rPr>
              <a:t>shall</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rPr>
              <a:t>should</a:t>
            </a:r>
            <a:endParaRPr lang="zh-CN" altLang="en-US" sz="2800" dirty="0"/>
          </a:p>
        </p:txBody>
      </p:sp>
      <p:sp>
        <p:nvSpPr>
          <p:cNvPr id="15" name="矩形 14"/>
          <p:cNvSpPr/>
          <p:nvPr/>
        </p:nvSpPr>
        <p:spPr>
          <a:xfrm>
            <a:off x="550590" y="2747418"/>
            <a:ext cx="3240360"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0577" y="2728254"/>
            <a:ext cx="3004349" cy="523220"/>
          </a:xfrm>
          <a:prstGeom prst="rect">
            <a:avLst/>
          </a:prstGeom>
        </p:spPr>
        <p:txBody>
          <a:bodyPr wrap="none">
            <a:spAutoFit/>
          </a:bodyPr>
          <a:lstStyle/>
          <a:p>
            <a:r>
              <a:rPr lang="en-US" altLang="zh-CN" sz="2800" b="1" kern="100" dirty="0">
                <a:latin typeface="Times New Roman" panose="02020603050405020304"/>
                <a:ea typeface="华文细黑"/>
              </a:rPr>
              <a:t>mustn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rPr>
              <a:t>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rPr>
              <a:t>can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rPr>
              <a:t>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P spid="6" grpId="0"/>
      <p:bldP spid="6" grpId="1"/>
      <p:bldP spid="9" grpId="0"/>
      <p:bldP spid="9" grpId="1"/>
      <p:bldP spid="10" grpId="0"/>
      <p:bldP spid="10"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64" y="333450"/>
            <a:ext cx="2333534" cy="668428"/>
            <a:chOff x="164" y="341996"/>
            <a:chExt cx="2333534" cy="668428"/>
          </a:xfrm>
        </p:grpSpPr>
        <p:sp>
          <p:nvSpPr>
            <p:cNvPr id="9" name="五边形 8"/>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燕尾形 9"/>
            <p:cNvSpPr/>
            <p:nvPr/>
          </p:nvSpPr>
          <p:spPr>
            <a:xfrm>
              <a:off x="262558" y="501558"/>
              <a:ext cx="2037820" cy="495548"/>
            </a:xfrm>
            <a:prstGeom prst="chevron">
              <a:avLst>
                <a:gd name="adj" fmla="val 3611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panose="02010600030101010101" pitchFamily="2" charset="-122"/>
                  <a:cs typeface="Courier New" panose="02070309020205020404"/>
                </a:rPr>
                <a:t>高考链接</a:t>
              </a:r>
              <a:endParaRPr lang="zh-CN" altLang="en-US" sz="2800" b="1" kern="100" dirty="0">
                <a:solidFill>
                  <a:schemeClr val="bg1"/>
                </a:solidFill>
                <a:latin typeface="宋体" panose="02010600030101010101" pitchFamily="2" charset="-122"/>
                <a:cs typeface="Courier New" panose="02070309020205020404"/>
              </a:endParaRPr>
            </a:p>
          </p:txBody>
        </p:sp>
      </p:grpSp>
      <p:sp>
        <p:nvSpPr>
          <p:cNvPr id="12" name="矩形 11"/>
          <p:cNvSpPr/>
          <p:nvPr/>
        </p:nvSpPr>
        <p:spPr>
          <a:xfrm>
            <a:off x="389206" y="981522"/>
            <a:ext cx="1141200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用适当的情态动词填空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1.Samuel</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the tallest boy in our class</a:t>
            </a:r>
            <a:r>
              <a:rPr lang="zh-CN" altLang="zh-CN" sz="2800" b="1" kern="100" dirty="0" smtClean="0">
                <a:latin typeface="Times New Roman" panose="02020603050405020304"/>
                <a:ea typeface="华文细黑"/>
                <a:cs typeface="Times New Roman" panose="02020603050405020304"/>
              </a:rPr>
              <a:t>，</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easily reach the books on the top shelf.(2017·</a:t>
            </a:r>
            <a:r>
              <a:rPr lang="zh-CN" altLang="zh-CN" sz="2800" b="1" kern="100" dirty="0">
                <a:latin typeface="Times New Roman" panose="02020603050405020304"/>
                <a:ea typeface="华文细黑"/>
                <a:cs typeface="Times New Roman" panose="02020603050405020304"/>
              </a:rPr>
              <a:t>北京</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2.I love the weekend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because I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get up early on Saturdays and Sundays.(2016·</a:t>
            </a:r>
            <a:r>
              <a:rPr lang="zh-CN" altLang="zh-CN" sz="2800" b="1" kern="100" dirty="0">
                <a:latin typeface="Times New Roman" panose="02020603050405020304"/>
                <a:ea typeface="华文细黑"/>
                <a:cs typeface="Times New Roman" panose="02020603050405020304"/>
              </a:rPr>
              <a:t>北京</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3.Some classmates suggest we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go to places of interest nearby</a:t>
            </a:r>
            <a:r>
              <a:rPr lang="en-US" altLang="zh-CN" sz="2800" b="1" kern="100" dirty="0" smtClean="0">
                <a:latin typeface="Times New Roman" panose="02020603050405020304"/>
                <a:ea typeface="华文细黑"/>
                <a:cs typeface="Courier New" panose="02070309020205020404"/>
              </a:rPr>
              <a:t>.</a:t>
            </a:r>
            <a:endParaRPr lang="en-US" altLang="zh-CN" sz="2800" b="1" kern="100" dirty="0" smtClean="0">
              <a:latin typeface="Times New Roman" panose="02020603050405020304"/>
              <a:ea typeface="华文细黑"/>
              <a:cs typeface="Courier New" panose="02070309020205020404"/>
            </a:endParaRPr>
          </a:p>
          <a:p>
            <a:pPr algn="r">
              <a:lnSpc>
                <a:spcPct val="150000"/>
              </a:lnSpc>
              <a:spcAft>
                <a:spcPts val="0"/>
              </a:spcAft>
            </a:pP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2016·</a:t>
            </a:r>
            <a:r>
              <a:rPr lang="zh-CN" altLang="zh-CN" sz="2800" b="1" kern="100" dirty="0">
                <a:latin typeface="Times New Roman" panose="02020603050405020304"/>
                <a:ea typeface="华文细黑"/>
                <a:cs typeface="Times New Roman" panose="02020603050405020304"/>
              </a:rPr>
              <a:t>全国</a:t>
            </a:r>
            <a:r>
              <a:rPr lang="en-US" altLang="zh-CN" sz="2800" b="1" kern="100" dirty="0">
                <a:latin typeface="宋体" panose="02010600030101010101" pitchFamily="2" charset="-122"/>
                <a:ea typeface="华文细黑"/>
                <a:cs typeface="Times New Roman" panose="02020603050405020304"/>
              </a:rPr>
              <a:t>Ⅱ</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4.You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be </a:t>
            </a:r>
            <a:r>
              <a:rPr lang="en-US" altLang="zh-CN" sz="2800" b="1" kern="100" dirty="0">
                <a:latin typeface="Times New Roman" panose="02020603050405020304"/>
                <a:ea typeface="华文细黑"/>
                <a:cs typeface="Courier New" panose="02070309020205020404"/>
              </a:rPr>
              <a:t>careful with the </a:t>
            </a:r>
            <a:r>
              <a:rPr lang="en-US" altLang="zh-CN" sz="2800" b="1" kern="100" dirty="0" err="1">
                <a:latin typeface="Times New Roman" panose="02020603050405020304"/>
                <a:ea typeface="华文细黑"/>
                <a:cs typeface="Courier New" panose="02070309020205020404"/>
              </a:rPr>
              <a:t>camera.It</a:t>
            </a:r>
            <a:r>
              <a:rPr lang="en-US" altLang="zh-CN" sz="2800" b="1" kern="100" dirty="0">
                <a:latin typeface="Times New Roman" panose="02020603050405020304"/>
                <a:ea typeface="华文细黑"/>
                <a:cs typeface="Courier New" panose="02070309020205020404"/>
              </a:rPr>
              <a:t> costs! (2015·</a:t>
            </a:r>
            <a:r>
              <a:rPr lang="zh-CN" altLang="zh-CN" sz="2800" b="1" kern="100" dirty="0">
                <a:latin typeface="Times New Roman" panose="02020603050405020304"/>
                <a:ea typeface="华文细黑"/>
                <a:cs typeface="Times New Roman" panose="02020603050405020304"/>
              </a:rPr>
              <a:t>四川</a:t>
            </a:r>
            <a:r>
              <a:rPr lang="en-US" altLang="zh-CN" sz="2800" b="1"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6" name="矩形 5"/>
          <p:cNvSpPr/>
          <p:nvPr/>
        </p:nvSpPr>
        <p:spPr>
          <a:xfrm>
            <a:off x="6524059" y="1745844"/>
            <a:ext cx="723275" cy="492898"/>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endParaRPr lang="zh-CN" altLang="en-US" dirty="0">
              <a:solidFill>
                <a:srgbClr val="C00000"/>
              </a:solidFill>
            </a:endParaRPr>
          </a:p>
        </p:txBody>
      </p:sp>
      <p:sp>
        <p:nvSpPr>
          <p:cNvPr id="7" name="矩形 6"/>
          <p:cNvSpPr/>
          <p:nvPr/>
        </p:nvSpPr>
        <p:spPr>
          <a:xfrm>
            <a:off x="5501470" y="3026827"/>
            <a:ext cx="1673856"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needn</a:t>
            </a:r>
            <a:r>
              <a:rPr lang="en-US" altLang="zh-CN" sz="2800" b="1" kern="100" dirty="0" smtClean="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smtClean="0">
                <a:solidFill>
                  <a:srgbClr val="C00000"/>
                </a:solidFill>
                <a:latin typeface="Times New Roman" panose="02020603050405020304"/>
                <a:ea typeface="华文细黑"/>
                <a:cs typeface="Courier New" panose="02070309020205020404"/>
              </a:rPr>
              <a:t>t </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3" name="矩形 12"/>
          <p:cNvSpPr/>
          <p:nvPr/>
        </p:nvSpPr>
        <p:spPr>
          <a:xfrm>
            <a:off x="5035046" y="4303807"/>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should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4" name="矩形 13"/>
          <p:cNvSpPr/>
          <p:nvPr/>
        </p:nvSpPr>
        <p:spPr>
          <a:xfrm>
            <a:off x="1486694" y="5599951"/>
            <a:ext cx="94448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must</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P spid="7" grpId="0"/>
      <p:bldP spid="7" grpId="1"/>
      <p:bldP spid="13" grpId="0"/>
      <p:bldP spid="13" grpId="1"/>
      <p:bldP spid="14" grpId="0"/>
      <p:bldP spid="1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2558" y="522135"/>
            <a:ext cx="11693195"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5.You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feel all the training a waste of time</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 I</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 a hundred percent sure later you</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ll be grateful you did it.(2015·</a:t>
            </a:r>
            <a:r>
              <a:rPr lang="zh-CN" altLang="zh-CN" sz="2800" b="1" kern="100" dirty="0">
                <a:latin typeface="Times New Roman" panose="02020603050405020304"/>
                <a:ea typeface="华文细黑"/>
                <a:cs typeface="Times New Roman" panose="02020603050405020304"/>
              </a:rPr>
              <a:t>陕西</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6.It was so noisy that we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hear ourselves speak.(2015·</a:t>
            </a:r>
            <a:r>
              <a:rPr lang="zh-CN" altLang="zh-CN" sz="2800" b="1" kern="100" dirty="0">
                <a:latin typeface="Times New Roman" panose="02020603050405020304"/>
                <a:ea typeface="华文细黑"/>
                <a:cs typeface="Times New Roman" panose="02020603050405020304"/>
              </a:rPr>
              <a:t>浙江</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7.It was sad to me that they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so poor themselves</a:t>
            </a:r>
            <a:r>
              <a:rPr lang="zh-CN" altLang="zh-CN" sz="2800" b="1" kern="100" dirty="0" smtClean="0">
                <a:latin typeface="Times New Roman" panose="02020603050405020304"/>
                <a:ea typeface="华文细黑"/>
                <a:cs typeface="Times New Roman" panose="02020603050405020304"/>
              </a:rPr>
              <a:t>，</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bring me food</a:t>
            </a:r>
            <a:r>
              <a:rPr lang="en-US" altLang="zh-CN" sz="2800" b="1" kern="100" dirty="0" smtClean="0">
                <a:latin typeface="Times New Roman" panose="02020603050405020304"/>
                <a:ea typeface="华文细黑"/>
                <a:cs typeface="Courier New" panose="02070309020205020404"/>
              </a:rPr>
              <a:t>.</a:t>
            </a:r>
            <a:endParaRPr lang="en-US" altLang="zh-CN" sz="2800" b="1" kern="100" dirty="0" smtClean="0">
              <a:latin typeface="Times New Roman" panose="02020603050405020304"/>
              <a:ea typeface="华文细黑"/>
              <a:cs typeface="Courier New" panose="02070309020205020404"/>
            </a:endParaRPr>
          </a:p>
          <a:p>
            <a:pPr algn="r">
              <a:lnSpc>
                <a:spcPct val="150000"/>
              </a:lnSpc>
              <a:spcAft>
                <a:spcPts val="0"/>
              </a:spcAft>
            </a:pP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2014·</a:t>
            </a:r>
            <a:r>
              <a:rPr lang="zh-CN" altLang="zh-CN" sz="2800" b="1" kern="100" dirty="0">
                <a:latin typeface="Times New Roman" panose="02020603050405020304"/>
                <a:ea typeface="华文细黑"/>
                <a:cs typeface="Times New Roman" panose="02020603050405020304"/>
              </a:rPr>
              <a:t>江苏</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8.I still remember my happy childhood when my mother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take me to Disneyland at weekends.(2014·</a:t>
            </a:r>
            <a:r>
              <a:rPr lang="zh-CN" altLang="zh-CN" sz="2800" b="1" kern="100" dirty="0">
                <a:latin typeface="Times New Roman" panose="02020603050405020304"/>
                <a:ea typeface="华文细黑"/>
                <a:cs typeface="Times New Roman" panose="02020603050405020304"/>
              </a:rPr>
              <a:t>四川</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9.When I was a child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watch TV whenever I wanted to.(2013·</a:t>
            </a:r>
            <a:r>
              <a:rPr lang="zh-CN" altLang="zh-CN" sz="2800" b="1" kern="100" dirty="0">
                <a:latin typeface="Times New Roman" panose="02020603050405020304"/>
                <a:ea typeface="华文细黑"/>
                <a:cs typeface="Times New Roman" panose="02020603050405020304"/>
              </a:rPr>
              <a:t>江西</a:t>
            </a:r>
            <a:r>
              <a:rPr lang="en-US" altLang="zh-CN" sz="2800" b="1"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1507289" y="602318"/>
            <a:ext cx="84350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may</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8" name="矩形 7"/>
          <p:cNvSpPr/>
          <p:nvPr/>
        </p:nvSpPr>
        <p:spPr>
          <a:xfrm>
            <a:off x="4102861" y="1917626"/>
            <a:ext cx="1704313"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couldn</a:t>
            </a:r>
            <a:r>
              <a:rPr lang="en-US" altLang="zh-CN" sz="2800" b="1" kern="100" dirty="0">
                <a:solidFill>
                  <a:srgbClr val="C00000"/>
                </a:solidFill>
                <a:latin typeface="宋体" panose="02010600030101010101" pitchFamily="2" charset="-122"/>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4" name="矩形 13"/>
          <p:cNvSpPr/>
          <p:nvPr/>
        </p:nvSpPr>
        <p:spPr>
          <a:xfrm>
            <a:off x="8059382" y="2565698"/>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should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6" name="矩形 15"/>
          <p:cNvSpPr/>
          <p:nvPr/>
        </p:nvSpPr>
        <p:spPr>
          <a:xfrm>
            <a:off x="9075636" y="3861842"/>
            <a:ext cx="112402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would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4136065" y="5149632"/>
            <a:ext cx="1023037"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could</a:t>
            </a:r>
            <a:endParaRPr lang="zh-CN" altLang="en-US" sz="2800" b="1" kern="100" dirty="0">
              <a:solidFill>
                <a:srgbClr val="C00000"/>
              </a:solidFill>
              <a:latin typeface="Times New Roman" panose="02020603050405020304"/>
              <a:ea typeface="华文细黑"/>
              <a:cs typeface="Courier New" panose="02070309020205020404"/>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48971" y="6026030"/>
            <a:ext cx="2674827" cy="829568"/>
          </a:xfrm>
          <a:prstGeom prst="rect">
            <a:avLst/>
          </a:prstGeom>
        </p:spPr>
      </p:pic>
      <p:pic>
        <p:nvPicPr>
          <p:cNvPr id="13" name="图片 1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p:bldP spid="7" grpId="1"/>
      <p:bldP spid="8" grpId="0"/>
      <p:bldP spid="8" grpId="1"/>
      <p:bldP spid="14" grpId="0"/>
      <p:bldP spid="14" grpId="1"/>
      <p:bldP spid="16" grpId="0"/>
      <p:bldP spid="16" grpId="1"/>
      <p:bldP spid="9" grpId="0"/>
      <p:bldP spid="9"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76951" y="3076446"/>
            <a:ext cx="2236510" cy="707886"/>
          </a:xfrm>
          <a:prstGeom prst="rect">
            <a:avLst/>
          </a:prstGeom>
        </p:spPr>
        <p:txBody>
          <a:bodyPr wrap="none">
            <a:spAutoFit/>
          </a:bodyPr>
          <a:lstStyle/>
          <a:p>
            <a:pPr algn="ctr"/>
            <a:r>
              <a:rPr lang="zh-CN" altLang="en-US"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写作专题</a:t>
            </a:r>
            <a:endPar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9206" y="1341562"/>
            <a:ext cx="11250616"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明确写英语故事的基本要素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英语故事属于记叙文，进行此类写作时，一般需要把握好记叙文的六个要素，即时间</a:t>
            </a:r>
            <a:r>
              <a:rPr lang="en-US" altLang="zh-CN" sz="2800" b="1" kern="100" dirty="0">
                <a:latin typeface="Times New Roman" panose="02020603050405020304"/>
                <a:ea typeface="华文细黑"/>
                <a:cs typeface="Courier New" panose="02070309020205020404"/>
              </a:rPr>
              <a:t>(when)</a:t>
            </a:r>
            <a:r>
              <a:rPr lang="zh-CN" altLang="zh-CN" sz="2800" b="1" kern="100" dirty="0">
                <a:latin typeface="Times New Roman" panose="02020603050405020304"/>
                <a:ea typeface="华文细黑"/>
                <a:cs typeface="Times New Roman" panose="02020603050405020304"/>
              </a:rPr>
              <a:t>、地点</a:t>
            </a:r>
            <a:r>
              <a:rPr lang="en-US" altLang="zh-CN" sz="2800" b="1" kern="100" dirty="0">
                <a:latin typeface="Times New Roman" panose="02020603050405020304"/>
                <a:ea typeface="华文细黑"/>
                <a:cs typeface="Courier New" panose="02070309020205020404"/>
              </a:rPr>
              <a:t>(where)</a:t>
            </a:r>
            <a:r>
              <a:rPr lang="zh-CN" altLang="zh-CN" sz="2800" b="1" kern="100" dirty="0">
                <a:latin typeface="Times New Roman" panose="02020603050405020304"/>
                <a:ea typeface="华文细黑"/>
                <a:cs typeface="Times New Roman" panose="02020603050405020304"/>
              </a:rPr>
              <a:t>、事件</a:t>
            </a:r>
            <a:r>
              <a:rPr lang="en-US" altLang="zh-CN" sz="2800" b="1" kern="100" dirty="0">
                <a:latin typeface="Times New Roman" panose="02020603050405020304"/>
                <a:ea typeface="华文细黑"/>
                <a:cs typeface="Courier New" panose="02070309020205020404"/>
              </a:rPr>
              <a:t>(what)</a:t>
            </a:r>
            <a:r>
              <a:rPr lang="zh-CN" altLang="zh-CN" sz="2800" b="1" kern="100" dirty="0">
                <a:latin typeface="Times New Roman" panose="02020603050405020304"/>
                <a:ea typeface="华文细黑"/>
                <a:cs typeface="Times New Roman" panose="02020603050405020304"/>
              </a:rPr>
              <a:t>、人物</a:t>
            </a:r>
            <a:r>
              <a:rPr lang="en-US" altLang="zh-CN" sz="2800" b="1" kern="100" dirty="0">
                <a:latin typeface="Times New Roman" panose="02020603050405020304"/>
                <a:ea typeface="华文细黑"/>
                <a:cs typeface="Courier New" panose="02070309020205020404"/>
              </a:rPr>
              <a:t>(who)</a:t>
            </a:r>
            <a:r>
              <a:rPr lang="zh-CN" altLang="zh-CN" sz="2800" b="1" kern="100" dirty="0">
                <a:latin typeface="Times New Roman" panose="02020603050405020304"/>
                <a:ea typeface="华文细黑"/>
                <a:cs typeface="Times New Roman" panose="02020603050405020304"/>
              </a:rPr>
              <a:t>、原因</a:t>
            </a:r>
            <a:r>
              <a:rPr lang="en-US" altLang="zh-CN" sz="2800" b="1" kern="100" dirty="0">
                <a:latin typeface="Times New Roman" panose="02020603050405020304"/>
                <a:ea typeface="华文细黑"/>
                <a:cs typeface="Courier New" panose="02070309020205020404"/>
              </a:rPr>
              <a:t>(why)</a:t>
            </a:r>
            <a:r>
              <a:rPr lang="zh-CN" altLang="zh-CN" sz="2800" b="1" kern="100" dirty="0">
                <a:latin typeface="Times New Roman" panose="02020603050405020304"/>
                <a:ea typeface="华文细黑"/>
                <a:cs typeface="Times New Roman" panose="02020603050405020304"/>
              </a:rPr>
              <a:t>和方式</a:t>
            </a:r>
            <a:r>
              <a:rPr lang="en-US" altLang="zh-CN" sz="2800" b="1" kern="100" dirty="0">
                <a:latin typeface="Times New Roman" panose="02020603050405020304"/>
                <a:ea typeface="华文细黑"/>
                <a:cs typeface="Courier New" panose="02070309020205020404"/>
              </a:rPr>
              <a:t>(how)</a:t>
            </a:r>
            <a:r>
              <a:rPr lang="zh-CN" altLang="zh-CN" sz="2800" b="1" kern="100" dirty="0">
                <a:latin typeface="Times New Roman" panose="02020603050405020304"/>
                <a:ea typeface="华文细黑"/>
                <a:cs typeface="Times New Roman" panose="02020603050405020304"/>
              </a:rPr>
              <a:t>。尽管不是每篇英语记叙文都一定要将这些要素全部包括进去，但是，确定写作内容、收集写作素材必定要围绕这些要素进行</a:t>
            </a:r>
            <a:r>
              <a:rPr lang="zh-CN" altLang="zh-CN" sz="2800" b="1"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grpSp>
        <p:nvGrpSpPr>
          <p:cNvPr id="23" name="组合 22"/>
          <p:cNvGrpSpPr/>
          <p:nvPr/>
        </p:nvGrpSpPr>
        <p:grpSpPr>
          <a:xfrm>
            <a:off x="164" y="602432"/>
            <a:ext cx="2333534" cy="668428"/>
            <a:chOff x="164" y="341996"/>
            <a:chExt cx="2333534" cy="668428"/>
          </a:xfrm>
        </p:grpSpPr>
        <p:sp>
          <p:nvSpPr>
            <p:cNvPr id="24" name="五边形 2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262558" y="501558"/>
              <a:ext cx="2037820" cy="495548"/>
            </a:xfrm>
            <a:prstGeom prst="chevron">
              <a:avLst>
                <a:gd name="adj" fmla="val 36111"/>
              </a:avLst>
            </a:prstGeom>
            <a:solidFill>
              <a:srgbClr val="9BBD5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a:solidFill>
                    <a:schemeClr val="bg1"/>
                  </a:solidFill>
                  <a:latin typeface="宋体" panose="02010600030101010101" pitchFamily="2" charset="-122"/>
                  <a:cs typeface="Courier New" panose="02070309020205020404"/>
                </a:rPr>
                <a:t>写作指导</a:t>
              </a:r>
              <a:endParaRPr lang="zh-CN" altLang="en-US" sz="2800" b="1" kern="100" dirty="0">
                <a:solidFill>
                  <a:schemeClr val="bg1"/>
                </a:solidFill>
                <a:latin typeface="宋体" panose="02010600030101010101" pitchFamily="2" charset="-122"/>
                <a:cs typeface="Courier New" panose="02070309020205020404"/>
              </a:endParaRPr>
            </a:p>
          </p:txBody>
        </p:sp>
      </p:grpSp>
      <p:sp>
        <p:nvSpPr>
          <p:cNvPr id="13" name="矩形 1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4252" y="-26590"/>
            <a:ext cx="12175690" cy="553998"/>
          </a:xfrm>
          <a:prstGeom prst="rect">
            <a:avLst/>
          </a:prstGeom>
        </p:spPr>
        <p:txBody>
          <a:bodyPr wrap="square">
            <a:spAutoFit/>
          </a:bodyPr>
          <a:lstStyle/>
          <a:p>
            <a:pPr algn="ctr">
              <a:defRPr/>
            </a:pPr>
            <a:r>
              <a:rPr lang="en-US" altLang="zh-CN" sz="3000" b="1" dirty="0" err="1" smtClean="0">
                <a:solidFill>
                  <a:srgbClr val="FFFF00"/>
                </a:solidFill>
                <a:latin typeface="+mj-ea"/>
                <a:cs typeface="Times New Roman" panose="02020603050405020304" pitchFamily="18" charset="0"/>
              </a:rPr>
              <a:t>Narrative:a</a:t>
            </a:r>
            <a:r>
              <a:rPr lang="en-US" altLang="zh-CN" sz="3000" b="1" dirty="0" smtClean="0">
                <a:solidFill>
                  <a:srgbClr val="FFFF00"/>
                </a:solidFill>
                <a:latin typeface="+mj-ea"/>
                <a:cs typeface="Times New Roman" panose="02020603050405020304" pitchFamily="18" charset="0"/>
              </a:rPr>
              <a:t> story</a:t>
            </a:r>
            <a:endParaRPr lang="zh-CN" altLang="en-US" sz="3000" b="1" dirty="0">
              <a:solidFill>
                <a:srgbClr val="FFFF00"/>
              </a:solidFill>
              <a:latin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206" y="333450"/>
            <a:ext cx="11412000" cy="58582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确定写作的人称和故事展开的顺序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写故事时要注意人称，用第一人称主要是以</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参与者</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的身份介绍本人的经历或耳闻目睹之事；用第三人称则主要是以</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观察者</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的身份介绍他人的经历和事情。不过在用第一人称时，不要过多地使用</a:t>
            </a:r>
            <a:r>
              <a:rPr lang="en-US" altLang="zh-CN" sz="2800" b="1" kern="100" dirty="0">
                <a:latin typeface="Times New Roman" panose="02020603050405020304"/>
                <a:ea typeface="华文细黑"/>
                <a:cs typeface="Courier New" panose="02070309020205020404"/>
              </a:rPr>
              <a:t>I</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we</a:t>
            </a:r>
            <a:r>
              <a:rPr lang="zh-CN" altLang="zh-CN" sz="2800" b="1" kern="100" dirty="0">
                <a:latin typeface="Times New Roman" panose="02020603050405020304"/>
                <a:ea typeface="华文细黑"/>
                <a:cs typeface="Times New Roman" panose="02020603050405020304"/>
              </a:rPr>
              <a:t>，以免给人单调乏味的感觉；在以第三人称进行叙述时，要避免过多的评论，以致失去故事的客观性。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在确定了叙述的角度后，还要确定以何种顺序展开记叙。讲述故事时最常见的方式是以时间为线索交代故事的发生、发展和结局。这样，文章层次清晰，脉络分明，有较强的整体感。</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51303" y="3076446"/>
            <a:ext cx="2287807" cy="707886"/>
          </a:xfrm>
          <a:prstGeom prst="rect">
            <a:avLst/>
          </a:prstGeom>
        </p:spPr>
        <p:txBody>
          <a:bodyPr wrap="none">
            <a:spAutoFit/>
          </a:bodyPr>
          <a:lstStyle/>
          <a:p>
            <a:pPr algn="ctr"/>
            <a:r>
              <a:rPr lang="zh-CN" altLang="en-US" sz="4000" b="1" spc="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语法专题</a:t>
            </a:r>
            <a:endParaRPr lang="zh-CN" altLang="en-US" sz="4000" b="1" spc="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206" y="333450"/>
            <a:ext cx="11412000" cy="456558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正确把握时态，提高语言的准确性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英语故事往往介绍过去发生的事，所以通常使用过去时态。故事结束后描写从中吸取的教训或故事发展的后续时常用一般现在时或将来时。</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a:t>
            </a:r>
            <a:r>
              <a:rPr lang="zh-CN" altLang="zh-CN" sz="2800" b="1" kern="100" dirty="0">
                <a:latin typeface="Times New Roman" panose="02020603050405020304"/>
                <a:ea typeface="华文细黑"/>
                <a:cs typeface="Times New Roman" panose="02020603050405020304"/>
              </a:rPr>
              <a:t>选择使用情感性词汇，提升文章的感染力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英语故事写作中可使用一些情感性词汇来提升文章的感染力，此类词汇有：</a:t>
            </a:r>
            <a:r>
              <a:rPr lang="en-US" altLang="zh-CN" sz="2800" b="1" kern="100" dirty="0">
                <a:latin typeface="Times New Roman" panose="02020603050405020304"/>
                <a:ea typeface="华文细黑"/>
                <a:cs typeface="Courier New" panose="02070309020205020404"/>
              </a:rPr>
              <a:t>even</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still</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only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hardly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almost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indeed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certainly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to one’s joy/surprise/disappointment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fortunately</a:t>
            </a:r>
            <a:r>
              <a:rPr lang="zh-CN" altLang="zh-CN" sz="2800" b="1" kern="100" dirty="0">
                <a:latin typeface="Times New Roman" panose="02020603050405020304"/>
                <a:ea typeface="华文细黑"/>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206" y="730671"/>
            <a:ext cx="11412000" cy="6155507"/>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panose="02020603050405020304"/>
                <a:ea typeface="华文细黑"/>
                <a:cs typeface="Courier New" panose="02070309020205020404"/>
              </a:rPr>
              <a:t>1.One day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on the way to...</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2.Last Sunday</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my mother and I were doing...when we saw/heard...</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3.Long long ago/Once upon a time</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there was/were...</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4.About...o</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clock one evening in...</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my...was doing...</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5.Without delay/hesitation</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I/we dialed 120/119/122.It wasn’t long before an ambulance/...arrived.</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6.We tried our best to help...</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7.We make every effort to help...After a while</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many people came to help </a:t>
            </a:r>
            <a:r>
              <a:rPr lang="en-US" altLang="zh-CN" sz="2800" b="1" kern="100" dirty="0" err="1">
                <a:latin typeface="Times New Roman" panose="02020603050405020304"/>
                <a:ea typeface="华文细黑"/>
                <a:cs typeface="Courier New" panose="02070309020205020404"/>
              </a:rPr>
              <a:t>us.At</a:t>
            </a:r>
            <a:r>
              <a:rPr lang="en-US" altLang="zh-CN" sz="2800" b="1" kern="100" dirty="0">
                <a:latin typeface="Times New Roman" panose="02020603050405020304"/>
                <a:ea typeface="华文细黑"/>
                <a:cs typeface="Courier New" panose="02070309020205020404"/>
              </a:rPr>
              <a:t> last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...was saved/we succeeded.</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b="1" kern="100" dirty="0">
                <a:latin typeface="Times New Roman" panose="02020603050405020304"/>
                <a:ea typeface="华文细黑"/>
                <a:cs typeface="Courier New" panose="02070309020205020404"/>
              </a:rPr>
              <a:t>8.Although we were very tired</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we felt very happy.</a:t>
            </a:r>
            <a:endParaRPr lang="zh-CN" altLang="zh-CN" sz="1050" kern="100" dirty="0">
              <a:effectLst/>
              <a:latin typeface="宋体" panose="02010600030101010101" pitchFamily="2" charset="-122"/>
              <a:cs typeface="Courier New" panose="02070309020205020404"/>
            </a:endParaRPr>
          </a:p>
        </p:txBody>
      </p:sp>
      <p:grpSp>
        <p:nvGrpSpPr>
          <p:cNvPr id="11" name="组合 10"/>
          <p:cNvGrpSpPr/>
          <p:nvPr/>
        </p:nvGrpSpPr>
        <p:grpSpPr>
          <a:xfrm>
            <a:off x="164" y="45418"/>
            <a:ext cx="2333534" cy="668428"/>
            <a:chOff x="164" y="341996"/>
            <a:chExt cx="2333534" cy="668428"/>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smtClean="0">
                  <a:solidFill>
                    <a:schemeClr val="bg1"/>
                  </a:solidFill>
                  <a:latin typeface="宋体" panose="02010600030101010101" pitchFamily="2" charset="-122"/>
                  <a:cs typeface="Courier New" panose="02070309020205020404"/>
                </a:rPr>
                <a:t>常用句式</a:t>
              </a:r>
              <a:endParaRPr lang="zh-CN" altLang="en-US" sz="2800" b="1" kern="100" dirty="0">
                <a:solidFill>
                  <a:schemeClr val="bg1"/>
                </a:solidFill>
                <a:latin typeface="宋体" panose="02010600030101010101" pitchFamily="2" charset="-122"/>
                <a:cs typeface="Courier New" panose="02070309020205020404"/>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206" y="1096457"/>
            <a:ext cx="1141200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假设你是红星中学高一</a:t>
            </a: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班的学生李华，校报英文版正在开展</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续写雷锋日记</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活动。请根据以下四幅图的先后顺序，将你所做的一件好事以日记的形式记述下来，向校报投稿。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注意：</a:t>
            </a:r>
            <a:r>
              <a:rPr lang="en-US" altLang="zh-CN" sz="2800" b="1" kern="100" dirty="0">
                <a:latin typeface="Times New Roman" panose="02020603050405020304"/>
                <a:ea typeface="华文细黑"/>
                <a:cs typeface="Courier New" panose="02070309020205020404"/>
              </a:rPr>
              <a:t>1.</a:t>
            </a:r>
            <a:r>
              <a:rPr lang="zh-CN" altLang="zh-CN" sz="2800" b="1" kern="100" dirty="0" smtClean="0">
                <a:latin typeface="Times New Roman" panose="02020603050405020304"/>
                <a:ea typeface="华文细黑"/>
                <a:cs typeface="Times New Roman" panose="02020603050405020304"/>
              </a:rPr>
              <a:t>词数</a:t>
            </a:r>
            <a:r>
              <a:rPr lang="en-US" altLang="zh-CN" sz="2800" b="1" kern="100" dirty="0" smtClean="0">
                <a:latin typeface="Times New Roman" panose="02020603050405020304"/>
                <a:ea typeface="华文细黑"/>
                <a:cs typeface="Courier New" panose="02070309020205020404"/>
              </a:rPr>
              <a:t>80</a:t>
            </a:r>
            <a:r>
              <a:rPr lang="zh-CN" altLang="zh-CN" sz="2800" b="1" kern="100" dirty="0" smtClean="0">
                <a:latin typeface="Times New Roman" panose="02020603050405020304"/>
                <a:ea typeface="华文细黑"/>
                <a:cs typeface="Times New Roman" panose="02020603050405020304"/>
              </a:rPr>
              <a:t>左右</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日记的开头已为你写好</a:t>
            </a:r>
            <a:r>
              <a:rPr lang="zh-CN" altLang="zh-CN" sz="2800" b="1" kern="100" dirty="0" smtClean="0">
                <a:latin typeface="Times New Roman" panose="02020603050405020304"/>
                <a:ea typeface="华文细黑"/>
                <a:cs typeface="Times New Roman" panose="02020603050405020304"/>
              </a:rPr>
              <a:t>，</a:t>
            </a:r>
            <a:endParaRPr lang="en-US" altLang="zh-CN" sz="2800" b="1"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b="1" kern="100" dirty="0" smtClean="0">
                <a:latin typeface="Times New Roman" panose="02020603050405020304"/>
                <a:ea typeface="华文细黑"/>
                <a:cs typeface="Times New Roman" panose="02020603050405020304"/>
              </a:rPr>
              <a:t>不计</a:t>
            </a:r>
            <a:r>
              <a:rPr lang="zh-CN" altLang="zh-CN" sz="2800" b="1" kern="100" dirty="0">
                <a:latin typeface="Times New Roman" panose="02020603050405020304"/>
                <a:ea typeface="华文细黑"/>
                <a:cs typeface="Times New Roman" panose="02020603050405020304"/>
              </a:rPr>
              <a:t>入总词数。</a:t>
            </a:r>
            <a:endParaRPr lang="zh-CN" altLang="zh-CN" sz="1050" kern="100" dirty="0">
              <a:effectLst/>
              <a:latin typeface="宋体" panose="02010600030101010101" pitchFamily="2" charset="-122"/>
              <a:cs typeface="Courier New" panose="02070309020205020404"/>
            </a:endParaRPr>
          </a:p>
        </p:txBody>
      </p:sp>
      <p:grpSp>
        <p:nvGrpSpPr>
          <p:cNvPr id="11" name="组合 10"/>
          <p:cNvGrpSpPr/>
          <p:nvPr/>
        </p:nvGrpSpPr>
        <p:grpSpPr>
          <a:xfrm>
            <a:off x="164" y="321414"/>
            <a:ext cx="2333534" cy="668428"/>
            <a:chOff x="164" y="341996"/>
            <a:chExt cx="2333534" cy="668428"/>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燕尾形 12"/>
            <p:cNvSpPr/>
            <p:nvPr/>
          </p:nvSpPr>
          <p:spPr>
            <a:xfrm>
              <a:off x="262558" y="501558"/>
              <a:ext cx="2037820" cy="495548"/>
            </a:xfrm>
            <a:prstGeom prst="chevron">
              <a:avLst>
                <a:gd name="adj" fmla="val 3611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a:solidFill>
                    <a:schemeClr val="bg1"/>
                  </a:solidFill>
                  <a:latin typeface="宋体" panose="02010600030101010101" pitchFamily="2" charset="-122"/>
                  <a:cs typeface="Courier New" panose="02070309020205020404"/>
                </a:rPr>
                <a:t>典题示例</a:t>
              </a:r>
              <a:endParaRPr lang="zh-CN" altLang="en-US" sz="2800" b="1" kern="100" dirty="0">
                <a:solidFill>
                  <a:schemeClr val="bg1"/>
                </a:solidFill>
                <a:latin typeface="宋体" panose="02010600030101010101" pitchFamily="2" charset="-122"/>
                <a:cs typeface="Courier New" panose="02070309020205020404"/>
              </a:endParaRPr>
            </a:p>
          </p:txBody>
        </p:sp>
      </p:grpSp>
      <p:pic>
        <p:nvPicPr>
          <p:cNvPr id="1026" name="Picture 2" descr="X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55245" y="2579128"/>
            <a:ext cx="5112569" cy="394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1156915"/>
            <a:ext cx="11178608"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Step One</a:t>
            </a:r>
            <a:r>
              <a:rPr lang="zh-CN" altLang="zh-CN" sz="2800" b="1" kern="100" dirty="0">
                <a:solidFill>
                  <a:srgbClr val="0000FF"/>
                </a:solidFill>
                <a:latin typeface="Times New Roman" panose="02020603050405020304"/>
                <a:ea typeface="华文细黑"/>
                <a:cs typeface="Times New Roman" panose="02020603050405020304"/>
              </a:rPr>
              <a:t>　审题谋篇</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写作要求是写一篇日记，记叙自己帮助别人的故事。写作时应注意下面几点：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确定文体：这是一篇日记。写作时注意日记的写作特点。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主体时态：文章应以一般过去时为主。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主体人称：由于是叙述过去自己对别人的帮助，所以人称应该以第一人称和第三人称为主。</a:t>
            </a:r>
            <a:endParaRPr lang="zh-CN" altLang="zh-CN" sz="1050" kern="100" dirty="0">
              <a:effectLst/>
              <a:latin typeface="宋体" panose="02010600030101010101" pitchFamily="2" charset="-122"/>
              <a:cs typeface="Courier New" panose="02070309020205020404"/>
            </a:endParaRPr>
          </a:p>
        </p:txBody>
      </p:sp>
      <p:sp>
        <p:nvSpPr>
          <p:cNvPr id="5" name="矩形 4"/>
          <p:cNvSpPr>
            <a:spLocks noChangeAspect="1"/>
          </p:cNvSpPr>
          <p:nvPr/>
        </p:nvSpPr>
        <p:spPr>
          <a:xfrm>
            <a:off x="475929" y="549474"/>
            <a:ext cx="2115268" cy="4652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rgbClr val="FFFFFF"/>
                </a:solidFill>
                <a:latin typeface="+mj-ea"/>
                <a:ea typeface="+mj-ea"/>
                <a:cs typeface="Times New Roman" panose="02020603050405020304" pitchFamily="18" charset="0"/>
              </a:rPr>
              <a:t>写作步骤</a:t>
            </a:r>
            <a:endParaRPr lang="zh-CN" altLang="en-US" sz="2600" b="1" dirty="0">
              <a:solidFill>
                <a:srgbClr val="FFFFFF"/>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405458"/>
            <a:ext cx="1141200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Step Two</a:t>
            </a:r>
            <a:r>
              <a:rPr lang="zh-CN" altLang="zh-CN" sz="2800" b="1" kern="100" dirty="0">
                <a:solidFill>
                  <a:srgbClr val="0000FF"/>
                </a:solidFill>
                <a:latin typeface="Times New Roman" panose="02020603050405020304"/>
                <a:ea typeface="华文细黑"/>
                <a:cs typeface="Times New Roman" panose="02020603050405020304"/>
              </a:rPr>
              <a:t>　联想词汇</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沿着街道</a:t>
            </a:r>
            <a:r>
              <a:rPr lang="zh-CN" altLang="zh-CN" sz="2800" b="1" kern="100" dirty="0" smtClean="0">
                <a:latin typeface="Times New Roman" panose="02020603050405020304"/>
                <a:ea typeface="华文细黑"/>
                <a:cs typeface="Times New Roman" panose="02020603050405020304"/>
              </a:rPr>
              <a:t>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看上去很</a:t>
            </a:r>
            <a:r>
              <a:rPr lang="zh-CN" altLang="zh-CN" sz="2800" b="1" kern="100" dirty="0" smtClean="0">
                <a:latin typeface="Times New Roman" panose="02020603050405020304"/>
                <a:ea typeface="华文细黑"/>
                <a:cs typeface="Times New Roman" panose="02020603050405020304"/>
              </a:rPr>
              <a:t>迷茫</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smtClean="0">
                <a:latin typeface="Times New Roman" panose="02020603050405020304"/>
                <a:ea typeface="华文细黑"/>
                <a:cs typeface="Times New Roman" panose="02020603050405020304"/>
              </a:rPr>
              <a:t>迷路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a:t>
            </a:r>
            <a:r>
              <a:rPr lang="zh-CN" altLang="zh-CN" sz="2800" b="1" kern="100" dirty="0" smtClean="0">
                <a:latin typeface="Times New Roman" panose="02020603050405020304"/>
                <a:ea typeface="华文细黑"/>
                <a:cs typeface="Times New Roman" panose="02020603050405020304"/>
              </a:rPr>
              <a:t>寻找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5.</a:t>
            </a:r>
            <a:r>
              <a:rPr lang="zh-CN" altLang="zh-CN" sz="2800" b="1" kern="100" dirty="0">
                <a:latin typeface="Times New Roman" panose="02020603050405020304"/>
                <a:ea typeface="华文细黑"/>
                <a:cs typeface="Times New Roman" panose="02020603050405020304"/>
              </a:rPr>
              <a:t>带领某人去</a:t>
            </a:r>
            <a:r>
              <a:rPr lang="en-US" altLang="zh-CN" sz="2800" b="1"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6.</a:t>
            </a:r>
            <a:r>
              <a:rPr lang="zh-CN" altLang="zh-CN" sz="2800" b="1" kern="100" dirty="0">
                <a:latin typeface="Times New Roman" panose="02020603050405020304"/>
                <a:ea typeface="华文细黑"/>
                <a:cs typeface="Times New Roman" panose="02020603050405020304"/>
              </a:rPr>
              <a:t>建议某人做某</a:t>
            </a:r>
            <a:r>
              <a:rPr lang="zh-CN" altLang="zh-CN" sz="2800" b="1" kern="100" dirty="0" smtClean="0">
                <a:latin typeface="Times New Roman" panose="02020603050405020304"/>
                <a:ea typeface="华文细黑"/>
                <a:cs typeface="Times New Roman" panose="02020603050405020304"/>
              </a:rPr>
              <a:t>事</a:t>
            </a:r>
            <a:endParaRPr lang="en-US" altLang="zh-CN" sz="2800" b="1"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b="1" kern="100" dirty="0" smtClean="0">
                <a:latin typeface="Times New Roman" panose="02020603050405020304"/>
                <a:ea typeface="华文细黑"/>
                <a:cs typeface="Courier New" panose="02070309020205020404"/>
              </a:rPr>
              <a:t>7</a:t>
            </a:r>
            <a:r>
              <a:rPr lang="en-US" altLang="zh-CN" sz="2800" b="1" kern="100" dirty="0">
                <a:latin typeface="Times New Roman" panose="02020603050405020304"/>
                <a:ea typeface="华文细黑"/>
                <a:cs typeface="Courier New" panose="02070309020205020404"/>
              </a:rPr>
              <a:t>.</a:t>
            </a:r>
            <a:r>
              <a:rPr lang="zh-CN" altLang="zh-CN" sz="2800" b="1" kern="100" dirty="0" smtClean="0">
                <a:latin typeface="Times New Roman" panose="02020603050405020304"/>
                <a:ea typeface="华文细黑"/>
                <a:cs typeface="Times New Roman" panose="02020603050405020304"/>
              </a:rPr>
              <a:t>不久以后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8.</a:t>
            </a:r>
            <a:r>
              <a:rPr lang="zh-CN" altLang="zh-CN" sz="2800" b="1" kern="100" dirty="0">
                <a:latin typeface="Times New Roman" panose="02020603050405020304"/>
                <a:ea typeface="华文细黑"/>
                <a:cs typeface="Times New Roman" panose="02020603050405020304"/>
              </a:rPr>
              <a:t>和</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挥手</a:t>
            </a:r>
            <a:r>
              <a:rPr lang="zh-CN" altLang="zh-CN" sz="2800" b="1" kern="100" dirty="0" smtClean="0">
                <a:latin typeface="Times New Roman" panose="02020603050405020304"/>
                <a:ea typeface="华文细黑"/>
                <a:cs typeface="Times New Roman" panose="02020603050405020304"/>
              </a:rPr>
              <a:t>告别</a:t>
            </a:r>
            <a:endParaRPr lang="zh-CN" altLang="zh-CN" sz="1050" kern="100" dirty="0">
              <a:effectLst/>
              <a:latin typeface="宋体" panose="02010600030101010101" pitchFamily="2" charset="-122"/>
              <a:cs typeface="Courier New" panose="020703090202050204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670393" y="1196138"/>
            <a:ext cx="336015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walk along the street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4670393" y="1844210"/>
            <a:ext cx="2092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look puzzled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8" name="矩形 7"/>
          <p:cNvSpPr/>
          <p:nvPr/>
        </p:nvSpPr>
        <p:spPr>
          <a:xfrm>
            <a:off x="4670393" y="2564290"/>
            <a:ext cx="172996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get/be lost</a:t>
            </a:r>
            <a:endParaRPr lang="zh-CN" altLang="en-US" dirty="0">
              <a:solidFill>
                <a:srgbClr val="C00000"/>
              </a:solidFill>
            </a:endParaRPr>
          </a:p>
        </p:txBody>
      </p:sp>
      <p:sp>
        <p:nvSpPr>
          <p:cNvPr id="9" name="矩形 8"/>
          <p:cNvSpPr/>
          <p:nvPr/>
        </p:nvSpPr>
        <p:spPr>
          <a:xfrm>
            <a:off x="4670393" y="3185728"/>
            <a:ext cx="1391728"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look for</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4670393" y="3842678"/>
            <a:ext cx="191110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lead sb.to...</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1" name="矩形 10"/>
          <p:cNvSpPr/>
          <p:nvPr/>
        </p:nvSpPr>
        <p:spPr>
          <a:xfrm>
            <a:off x="4670393" y="4481872"/>
            <a:ext cx="307007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advise sb.to do </a:t>
            </a:r>
            <a:r>
              <a:rPr lang="en-US" altLang="zh-CN" sz="2800" b="1" kern="100" dirty="0" err="1">
                <a:solidFill>
                  <a:srgbClr val="C00000"/>
                </a:solidFill>
                <a:latin typeface="Times New Roman" panose="02020603050405020304"/>
                <a:ea typeface="华文细黑"/>
                <a:cs typeface="Courier New" panose="02070309020205020404"/>
              </a:rPr>
              <a:t>sth</a:t>
            </a:r>
            <a:r>
              <a:rPr lang="en-US" altLang="zh-CN" sz="2800" b="1" kern="100" dirty="0">
                <a:solidFill>
                  <a:srgbClr val="C00000"/>
                </a:solidFill>
                <a:latin typeface="Times New Roman" panose="02020603050405020304"/>
                <a:ea typeface="华文细黑"/>
                <a:cs typeface="Courier New" panose="02070309020205020404"/>
              </a:rPr>
              <a:t>.</a:t>
            </a:r>
            <a:endParaRPr lang="en-US" altLang="zh-CN" sz="2800" b="1" kern="100" dirty="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4670393" y="5005092"/>
            <a:ext cx="190302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before long</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3" name="矩形 12"/>
          <p:cNvSpPr/>
          <p:nvPr/>
        </p:nvSpPr>
        <p:spPr>
          <a:xfrm>
            <a:off x="4670393" y="5706008"/>
            <a:ext cx="298831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wave goodbye to...</a:t>
            </a:r>
            <a:endParaRPr lang="en-US" altLang="zh-CN" sz="2800" b="1" kern="100" dirty="0">
              <a:solidFill>
                <a:srgbClr val="C00000"/>
              </a:solidFill>
              <a:latin typeface="Times New Roman" panose="02020603050405020304"/>
              <a:ea typeface="华文细黑"/>
              <a:cs typeface="Courier New" panose="02070309020205020404"/>
            </a:endParaRPr>
          </a:p>
        </p:txBody>
      </p:sp>
      <p:cxnSp>
        <p:nvCxnSpPr>
          <p:cNvPr id="7" name="直接连接符 6"/>
          <p:cNvCxnSpPr/>
          <p:nvPr/>
        </p:nvCxnSpPr>
        <p:spPr>
          <a:xfrm>
            <a:off x="4679271" y="1701602"/>
            <a:ext cx="3240360" cy="0"/>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a:off x="4679271" y="2349674"/>
            <a:ext cx="1991999" cy="0"/>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4679271" y="3069754"/>
            <a:ext cx="1610170" cy="0"/>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4679271" y="3645818"/>
            <a:ext cx="1343945" cy="0"/>
          </a:xfrm>
          <a:prstGeom prst="line">
            <a:avLst/>
          </a:prstGeom>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4679271" y="4293890"/>
            <a:ext cx="178323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4679271" y="4941962"/>
            <a:ext cx="2928103" cy="0"/>
          </a:xfrm>
          <a:prstGeom prst="line">
            <a:avLst/>
          </a:prstGeom>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4679271" y="5518026"/>
            <a:ext cx="1783230" cy="0"/>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a:off x="4679271" y="6238106"/>
            <a:ext cx="2928103"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0"/>
                                        </p:tgtEl>
                                      </p:cBhvr>
                                    </p:animEffect>
                                    <p:set>
                                      <p:cBhvr>
                                        <p:cTn id="59" dur="1" fill="hold">
                                          <p:stCondLst>
                                            <p:cond delay="499"/>
                                          </p:stCondLst>
                                        </p:cTn>
                                        <p:tgtEl>
                                          <p:spTgt spid="10"/>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P spid="3" grpId="0"/>
      <p:bldP spid="3"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549474"/>
            <a:ext cx="11412000" cy="456558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Step Three</a:t>
            </a:r>
            <a:r>
              <a:rPr lang="zh-CN" altLang="zh-CN" sz="2800" b="1" kern="100" dirty="0">
                <a:solidFill>
                  <a:srgbClr val="0000FF"/>
                </a:solidFill>
                <a:latin typeface="Times New Roman" panose="02020603050405020304"/>
                <a:ea typeface="华文细黑"/>
                <a:cs typeface="Times New Roman" panose="02020603050405020304"/>
              </a:rPr>
              <a:t>　句式升级</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今天早上，我沿着街道走着时看到两位旅客在看地图，他们看上去很迷茫。</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This </a:t>
            </a:r>
            <a:r>
              <a:rPr lang="en-US" altLang="zh-CN" sz="2800" b="1" kern="100" dirty="0">
                <a:latin typeface="Times New Roman" panose="02020603050405020304"/>
                <a:ea typeface="华文细黑"/>
                <a:cs typeface="Courier New" panose="02070309020205020404"/>
              </a:rPr>
              <a:t>morning</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when I was walking along the street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 saw that two travelers were reading a map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and</a:t>
            </a:r>
            <a:r>
              <a:rPr lang="zh-CN" altLang="zh-CN" sz="2800" b="1" kern="100" dirty="0">
                <a:latin typeface="Times New Roman" panose="02020603050405020304"/>
                <a:ea typeface="华文细黑"/>
                <a:cs typeface="Times New Roman" panose="02020603050405020304"/>
              </a:rPr>
              <a:t>连接的并列句</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This </a:t>
            </a:r>
            <a:r>
              <a:rPr lang="en-US" altLang="zh-CN" sz="2800" b="1" kern="100" dirty="0">
                <a:latin typeface="Times New Roman" panose="02020603050405020304"/>
                <a:ea typeface="华文细黑"/>
                <a:cs typeface="Courier New" panose="02070309020205020404"/>
              </a:rPr>
              <a:t>morning</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when I was walking along the street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I saw that two travelers were reading a map</a:t>
            </a:r>
            <a:r>
              <a:rPr lang="zh-CN" altLang="zh-CN" sz="2800" b="1" kern="100" dirty="0" smtClean="0">
                <a:latin typeface="Times New Roman" panose="02020603050405020304"/>
                <a:ea typeface="华文细黑"/>
                <a:cs typeface="Times New Roman" panose="02020603050405020304"/>
              </a:rPr>
              <a:t>，</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现在分词短语作状语</a:t>
            </a:r>
            <a:r>
              <a:rPr lang="en-US" altLang="zh-CN" sz="2800" b="1"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2050"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2121" y="2709714"/>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2121" y="3985255"/>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943078" y="3213770"/>
            <a:ext cx="3887603"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and they looked puzzled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5306236" y="4437906"/>
            <a:ext cx="2589170"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looking puzzled</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261442"/>
            <a:ext cx="1141200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他们看起来好像是迷路了。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简单句</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复合句</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我带他们到附近的公交车站并建议他们坐</a:t>
            </a:r>
            <a:r>
              <a:rPr lang="en-US" altLang="zh-CN" sz="2800" b="1" kern="100" dirty="0">
                <a:latin typeface="Times New Roman" panose="02020603050405020304"/>
                <a:ea typeface="华文细黑"/>
                <a:cs typeface="Courier New" panose="02070309020205020404"/>
              </a:rPr>
              <a:t>20</a:t>
            </a:r>
            <a:r>
              <a:rPr lang="zh-CN" altLang="zh-CN" sz="2800" b="1" kern="100" dirty="0">
                <a:latin typeface="Times New Roman" panose="02020603050405020304"/>
                <a:ea typeface="华文细黑"/>
                <a:cs typeface="Times New Roman" panose="02020603050405020304"/>
              </a:rPr>
              <a:t>路公交车，这班车直达目的地。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I </a:t>
            </a:r>
            <a:r>
              <a:rPr lang="en-US" altLang="zh-CN" sz="2800" b="1" kern="100" dirty="0">
                <a:latin typeface="Times New Roman" panose="02020603050405020304"/>
                <a:ea typeface="华文细黑"/>
                <a:cs typeface="Courier New" panose="02070309020205020404"/>
              </a:rPr>
              <a:t>led them to the nearby bus stop and advised them to take Bus No.20 and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and</a:t>
            </a:r>
            <a:r>
              <a:rPr lang="zh-CN" altLang="zh-CN" sz="2800" b="1" kern="100" dirty="0">
                <a:latin typeface="Times New Roman" panose="02020603050405020304"/>
                <a:ea typeface="华文细黑"/>
                <a:cs typeface="Times New Roman" panose="02020603050405020304"/>
              </a:rPr>
              <a:t>连接并列句</a:t>
            </a:r>
            <a:r>
              <a:rPr lang="en-US" altLang="zh-CN" sz="2800" b="1"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I </a:t>
            </a:r>
            <a:r>
              <a:rPr lang="en-US" altLang="zh-CN" sz="2800" b="1" kern="100" dirty="0">
                <a:latin typeface="Times New Roman" panose="02020603050405020304"/>
                <a:ea typeface="华文细黑"/>
                <a:cs typeface="Courier New" panose="02070309020205020404"/>
              </a:rPr>
              <a:t>led them to the nearby bus stop and advised them to take Bus No.20</a:t>
            </a:r>
            <a:r>
              <a:rPr lang="zh-CN" altLang="zh-CN" sz="2800" b="1" kern="100" dirty="0" smtClean="0">
                <a:latin typeface="Times New Roman" panose="02020603050405020304"/>
                <a:ea typeface="华文细黑"/>
                <a:cs typeface="Times New Roman" panose="02020603050405020304"/>
              </a:rPr>
              <a:t>，</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which</a:t>
            </a:r>
            <a:r>
              <a:rPr lang="zh-CN" altLang="zh-CN" sz="2800" b="1" kern="100" dirty="0">
                <a:latin typeface="Times New Roman" panose="02020603050405020304"/>
                <a:ea typeface="华文细黑"/>
                <a:cs typeface="Times New Roman" panose="02020603050405020304"/>
              </a:rPr>
              <a:t>引导定语从句</a:t>
            </a:r>
            <a:r>
              <a:rPr lang="en-US" altLang="zh-CN" sz="2800" b="1"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2050"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675" y="1197546"/>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675" y="1813243"/>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884667" y="981522"/>
            <a:ext cx="465223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They seemed to have got </a:t>
            </a:r>
            <a:r>
              <a:rPr lang="en-US" altLang="zh-CN" sz="2800" b="1" kern="100" dirty="0" smtClean="0">
                <a:solidFill>
                  <a:srgbClr val="C00000"/>
                </a:solidFill>
                <a:latin typeface="Times New Roman" panose="02020603050405020304"/>
                <a:ea typeface="华文细黑"/>
                <a:cs typeface="Courier New" panose="02070309020205020404"/>
              </a:rPr>
              <a:t>lost.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910630" y="1629594"/>
            <a:ext cx="4645759"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It seemed that they were lost.</a:t>
            </a:r>
            <a:endParaRPr lang="zh-CN" altLang="en-US" sz="2800" b="1" kern="100" dirty="0">
              <a:solidFill>
                <a:srgbClr val="C00000"/>
              </a:solidFill>
              <a:latin typeface="Times New Roman" panose="02020603050405020304"/>
              <a:ea typeface="华文细黑"/>
              <a:cs typeface="Courier New" panose="02070309020205020404"/>
            </a:endParaRPr>
          </a:p>
        </p:txBody>
      </p:sp>
      <p:pic>
        <p:nvPicPr>
          <p:cNvPr id="9"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675" y="3717826"/>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675" y="4981595"/>
            <a:ext cx="504056" cy="3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151098" y="4149874"/>
            <a:ext cx="508812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it could take them there directly</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1604317" y="5446018"/>
            <a:ext cx="5787033"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which could take them there directly</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P spid="3" grpId="0"/>
      <p:bldP spid="3" grpId="1"/>
      <p:bldP spid="11" grpId="0"/>
      <p:bldP spid="11" grpId="1"/>
      <p:bldP spid="12" grpId="0"/>
      <p:bldP spid="1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29014" y="149906"/>
            <a:ext cx="11598840"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Step Four</a:t>
            </a:r>
            <a:r>
              <a:rPr lang="zh-CN" altLang="zh-CN" sz="2800" b="1" kern="100" dirty="0">
                <a:solidFill>
                  <a:srgbClr val="0000FF"/>
                </a:solidFill>
                <a:latin typeface="Times New Roman" panose="02020603050405020304"/>
                <a:ea typeface="华文细黑"/>
                <a:cs typeface="Times New Roman" panose="02020603050405020304"/>
              </a:rPr>
              <a:t>　连句成</a:t>
            </a:r>
            <a:r>
              <a:rPr lang="zh-CN" altLang="zh-CN" sz="2800" b="1" kern="100" dirty="0" smtClean="0">
                <a:solidFill>
                  <a:srgbClr val="0000FF"/>
                </a:solidFill>
                <a:latin typeface="Times New Roman" panose="02020603050405020304"/>
                <a:ea typeface="华文细黑"/>
                <a:cs typeface="Times New Roman" panose="02020603050405020304"/>
              </a:rPr>
              <a:t>篇</a:t>
            </a:r>
            <a:r>
              <a:rPr lang="en-US" altLang="zh-CN" sz="2800" b="1" u="sng"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34566" y="909514"/>
            <a:ext cx="4104456" cy="523220"/>
          </a:xfrm>
          <a:prstGeom prst="rect">
            <a:avLst/>
          </a:prstGeom>
        </p:spPr>
        <p:txBody>
          <a:bodyPr wrap="square">
            <a:spAutoFit/>
          </a:bodyPr>
          <a:lstStyle/>
          <a:p>
            <a:r>
              <a:rPr lang="en-US" altLang="zh-CN" sz="2800" b="1" kern="100" dirty="0">
                <a:latin typeface="Times New Roman" panose="02020603050405020304"/>
                <a:ea typeface="华文细黑"/>
                <a:cs typeface="Courier New" panose="02070309020205020404"/>
              </a:rPr>
              <a:t>Saturday</a:t>
            </a:r>
            <a:r>
              <a:rPr lang="zh-CN" altLang="en-US" sz="2800" b="1" kern="100" dirty="0">
                <a:latin typeface="Times New Roman" panose="02020603050405020304"/>
                <a:ea typeface="华文细黑"/>
                <a:cs typeface="Courier New" panose="02070309020205020404"/>
              </a:rPr>
              <a:t>，</a:t>
            </a:r>
            <a:r>
              <a:rPr lang="en-US" altLang="zh-CN" sz="2800" b="1" kern="100" dirty="0">
                <a:latin typeface="Times New Roman" panose="02020603050405020304"/>
                <a:ea typeface="华文细黑"/>
                <a:cs typeface="Courier New" panose="02070309020205020404"/>
              </a:rPr>
              <a:t>June 3,2017</a:t>
            </a:r>
            <a:endParaRPr lang="zh-CN" altLang="en-US" dirty="0"/>
          </a:p>
        </p:txBody>
      </p:sp>
      <p:sp>
        <p:nvSpPr>
          <p:cNvPr id="7" name="矩形 6"/>
          <p:cNvSpPr/>
          <p:nvPr/>
        </p:nvSpPr>
        <p:spPr>
          <a:xfrm>
            <a:off x="10631710" y="1034366"/>
            <a:ext cx="1008112" cy="523220"/>
          </a:xfrm>
          <a:prstGeom prst="rect">
            <a:avLst/>
          </a:prstGeom>
        </p:spPr>
        <p:txBody>
          <a:bodyPr wrap="square">
            <a:spAutoFit/>
          </a:bodyPr>
          <a:lstStyle/>
          <a:p>
            <a:r>
              <a:rPr lang="en-US" altLang="zh-CN" sz="2800" b="1" kern="100" dirty="0">
                <a:latin typeface="Times New Roman" panose="02020603050405020304"/>
                <a:ea typeface="华文细黑"/>
                <a:cs typeface="Courier New" panose="02070309020205020404"/>
              </a:rPr>
              <a:t>Fine</a:t>
            </a:r>
            <a:endParaRPr lang="zh-CN" altLang="en-US" dirty="0"/>
          </a:p>
        </p:txBody>
      </p:sp>
      <p:sp>
        <p:nvSpPr>
          <p:cNvPr id="10" name="矩形 9"/>
          <p:cNvSpPr/>
          <p:nvPr/>
        </p:nvSpPr>
        <p:spPr>
          <a:xfrm>
            <a:off x="334566" y="1557586"/>
            <a:ext cx="3240360" cy="523220"/>
          </a:xfrm>
          <a:prstGeom prst="rect">
            <a:avLst/>
          </a:prstGeom>
        </p:spPr>
        <p:txBody>
          <a:bodyPr wrap="square">
            <a:spAutoFit/>
          </a:bodyPr>
          <a:lstStyle/>
          <a:p>
            <a:pPr indent="719455"/>
            <a:r>
              <a:rPr lang="en-US" altLang="zh-CN" sz="2800" b="1" kern="100" dirty="0">
                <a:latin typeface="Times New Roman" panose="02020603050405020304"/>
                <a:ea typeface="华文细黑"/>
                <a:cs typeface="Courier New" panose="02070309020205020404"/>
              </a:rPr>
              <a:t>This morning</a:t>
            </a:r>
            <a:r>
              <a:rPr lang="zh-CN" altLang="en-US" sz="2800" b="1" kern="100" dirty="0">
                <a:latin typeface="Times New Roman" panose="02020603050405020304"/>
                <a:ea typeface="华文细黑"/>
                <a:cs typeface="Courier New" panose="02070309020205020404"/>
              </a:rPr>
              <a:t>，</a:t>
            </a:r>
            <a:endParaRPr lang="zh-CN" altLang="en-US" dirty="0"/>
          </a:p>
        </p:txBody>
      </p:sp>
      <p:pic>
        <p:nvPicPr>
          <p:cNvPr id="11" name="图片 10">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8971" y="6026030"/>
            <a:ext cx="2674827" cy="829568"/>
          </a:xfrm>
          <a:prstGeom prst="rect">
            <a:avLst/>
          </a:prstGeom>
        </p:spPr>
      </p:pic>
      <p:sp>
        <p:nvSpPr>
          <p:cNvPr id="4" name="矩形 3"/>
          <p:cNvSpPr/>
          <p:nvPr/>
        </p:nvSpPr>
        <p:spPr>
          <a:xfrm>
            <a:off x="334566" y="1540572"/>
            <a:ext cx="11412705" cy="4616648"/>
          </a:xfrm>
          <a:prstGeom prst="rect">
            <a:avLst/>
          </a:prstGeom>
        </p:spPr>
        <p:txBody>
          <a:bodyPr wrap="square">
            <a:spAutoFit/>
          </a:bodyPr>
          <a:lstStyle/>
          <a:p>
            <a:pPr lvl="0" indent="718820" algn="just">
              <a:lnSpc>
                <a:spcPct val="150000"/>
              </a:lnSpc>
            </a:pPr>
            <a:r>
              <a:rPr lang="en-US" altLang="zh-CN" sz="2800" kern="100" dirty="0">
                <a:latin typeface="宋体" panose="02010600030101010101" pitchFamily="2" charset="-122"/>
                <a:ea typeface="宋体" panose="02010600030101010101" pitchFamily="2" charset="-122"/>
                <a:cs typeface="Courier New" panose="02070309020205020404"/>
              </a:rPr>
              <a:t>             </a:t>
            </a:r>
            <a:r>
              <a:rPr lang="en-US" altLang="zh-CN" sz="2800" kern="100" dirty="0" smtClean="0">
                <a:latin typeface="宋体" panose="02010600030101010101" pitchFamily="2" charset="-122"/>
                <a:ea typeface="宋体" panose="02010600030101010101" pitchFamily="2" charset="-122"/>
                <a:cs typeface="Courier New" panose="02070309020205020404"/>
              </a:rPr>
              <a:t>____</a:t>
            </a:r>
            <a:r>
              <a:rPr lang="en-US" altLang="zh-CN" sz="2800" kern="100" dirty="0">
                <a:latin typeface="宋体" panose="02010600030101010101" pitchFamily="2" charset="-122"/>
                <a:ea typeface="宋体" panose="02010600030101010101" pitchFamily="2" charset="-122"/>
                <a:cs typeface="Courier New" panose="02070309020205020404"/>
              </a:rPr>
              <a:t>_</a:t>
            </a:r>
            <a:r>
              <a:rPr lang="en-US" altLang="zh-CN" sz="2800" kern="100" dirty="0" smtClean="0">
                <a:latin typeface="宋体" panose="02010600030101010101" pitchFamily="2" charset="-122"/>
                <a:ea typeface="宋体" panose="02010600030101010101" pitchFamily="2" charset="-122"/>
                <a:cs typeface="Courier New" panose="02070309020205020404"/>
              </a:rPr>
              <a:t>_________________________________________</a:t>
            </a:r>
            <a:endParaRPr lang="en-US" altLang="zh-CN" sz="2800" kern="100" dirty="0" smtClean="0">
              <a:latin typeface="宋体" panose="02010600030101010101" pitchFamily="2" charset="-122"/>
              <a:ea typeface="宋体" panose="02010600030101010101" pitchFamily="2" charset="-122"/>
              <a:cs typeface="Courier New" panose="02070309020205020404"/>
            </a:endParaRPr>
          </a:p>
          <a:p>
            <a:pPr lvl="0" algn="just">
              <a:lnSpc>
                <a:spcPct val="150000"/>
              </a:lnSpc>
            </a:pPr>
            <a:r>
              <a:rPr lang="en-US" altLang="zh-CN" sz="2800" kern="100" dirty="0" smtClean="0">
                <a:latin typeface="宋体" panose="02010600030101010101" pitchFamily="2" charset="-122"/>
                <a:ea typeface="宋体" panose="02010600030101010101" pitchFamily="2" charset="-122"/>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u="sng" kern="100" dirty="0">
              <a:latin typeface="宋体" panose="02010600030101010101" pitchFamily="2" charset="-122"/>
              <a:ea typeface="宋体" panose="02010600030101010101" pitchFamily="2" charset="-122"/>
              <a:cs typeface="Courier New" panose="02070309020205020404"/>
            </a:endParaRPr>
          </a:p>
        </p:txBody>
      </p:sp>
      <p:sp>
        <p:nvSpPr>
          <p:cNvPr id="14" name="矩形 13"/>
          <p:cNvSpPr/>
          <p:nvPr/>
        </p:nvSpPr>
        <p:spPr>
          <a:xfrm>
            <a:off x="340114" y="1459686"/>
            <a:ext cx="11299708" cy="4616648"/>
          </a:xfrm>
          <a:prstGeom prst="rect">
            <a:avLst/>
          </a:prstGeom>
        </p:spPr>
        <p:txBody>
          <a:bodyPr wrap="square">
            <a:spAutoFit/>
          </a:bodyPr>
          <a:lstStyle/>
          <a:p>
            <a:pPr lvl="0" indent="718820" algn="just">
              <a:lnSpc>
                <a:spcPct val="150000"/>
              </a:lnSpc>
            </a:pPr>
            <a:r>
              <a:rPr lang="en-US" altLang="zh-CN" sz="2800" b="1" kern="100" dirty="0" smtClean="0">
                <a:solidFill>
                  <a:srgbClr val="C00000"/>
                </a:solidFill>
                <a:latin typeface="Times New Roman" panose="02020603050405020304"/>
                <a:ea typeface="华文细黑"/>
                <a:cs typeface="Courier New" panose="02070309020205020404"/>
              </a:rPr>
              <a:t>                          when </a:t>
            </a:r>
            <a:r>
              <a:rPr lang="en-US" altLang="zh-CN" sz="2800" b="1" kern="100" dirty="0">
                <a:solidFill>
                  <a:srgbClr val="C00000"/>
                </a:solidFill>
                <a:latin typeface="Times New Roman" panose="02020603050405020304"/>
                <a:ea typeface="华文细黑"/>
                <a:cs typeface="Courier New" panose="02070309020205020404"/>
              </a:rPr>
              <a:t>I was walking along the street</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I saw that two travelers were reading a map</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looking </a:t>
            </a:r>
            <a:r>
              <a:rPr lang="en-US" altLang="zh-CN" sz="2800" b="1" kern="100" dirty="0" err="1">
                <a:solidFill>
                  <a:srgbClr val="C00000"/>
                </a:solidFill>
                <a:latin typeface="Times New Roman" panose="02020603050405020304"/>
                <a:ea typeface="华文细黑"/>
                <a:cs typeface="Courier New" panose="02070309020205020404"/>
              </a:rPr>
              <a:t>puzzled.It</a:t>
            </a:r>
            <a:r>
              <a:rPr lang="en-US" altLang="zh-CN" sz="2800" b="1" kern="100" dirty="0">
                <a:solidFill>
                  <a:srgbClr val="C00000"/>
                </a:solidFill>
                <a:latin typeface="Times New Roman" panose="02020603050405020304"/>
                <a:ea typeface="华文细黑"/>
                <a:cs typeface="Courier New" panose="02070309020205020404"/>
              </a:rPr>
              <a:t> seemed that they were </a:t>
            </a:r>
            <a:r>
              <a:rPr lang="en-US" altLang="zh-CN" sz="2800" b="1" kern="100" dirty="0" err="1">
                <a:solidFill>
                  <a:srgbClr val="C00000"/>
                </a:solidFill>
                <a:latin typeface="Times New Roman" panose="02020603050405020304"/>
                <a:ea typeface="华文细黑"/>
                <a:cs typeface="Courier New" panose="02070309020205020404"/>
              </a:rPr>
              <a:t>lost.I</a:t>
            </a:r>
            <a:r>
              <a:rPr lang="en-US" altLang="zh-CN" sz="2800" b="1" kern="100" dirty="0">
                <a:solidFill>
                  <a:srgbClr val="C00000"/>
                </a:solidFill>
                <a:latin typeface="Times New Roman" panose="02020603050405020304"/>
                <a:ea typeface="华文细黑"/>
                <a:cs typeface="Courier New" panose="02070309020205020404"/>
              </a:rPr>
              <a:t> went up to them and asked how I could </a:t>
            </a:r>
            <a:r>
              <a:rPr lang="en-US" altLang="zh-CN" sz="2800" b="1" kern="100" dirty="0" err="1">
                <a:solidFill>
                  <a:srgbClr val="C00000"/>
                </a:solidFill>
                <a:latin typeface="Times New Roman" panose="02020603050405020304"/>
                <a:ea typeface="华文细黑"/>
                <a:cs typeface="Courier New" panose="02070309020205020404"/>
              </a:rPr>
              <a:t>help.They</a:t>
            </a:r>
            <a:r>
              <a:rPr lang="en-US" altLang="zh-CN" sz="2800" b="1" kern="100" dirty="0">
                <a:solidFill>
                  <a:srgbClr val="C00000"/>
                </a:solidFill>
                <a:latin typeface="Times New Roman" panose="02020603050405020304"/>
                <a:ea typeface="华文细黑"/>
                <a:cs typeface="Courier New" panose="02070309020205020404"/>
              </a:rPr>
              <a:t> told me they were looking for the Temple of </a:t>
            </a:r>
            <a:r>
              <a:rPr lang="en-US" altLang="zh-CN" sz="2800" b="1" kern="100" dirty="0" err="1">
                <a:solidFill>
                  <a:srgbClr val="C00000"/>
                </a:solidFill>
                <a:latin typeface="Times New Roman" panose="02020603050405020304"/>
                <a:ea typeface="华文细黑"/>
                <a:cs typeface="Courier New" panose="02070309020205020404"/>
              </a:rPr>
              <a:t>Heaven.I</a:t>
            </a:r>
            <a:r>
              <a:rPr lang="en-US" altLang="zh-CN" sz="2800" b="1" kern="100" dirty="0">
                <a:solidFill>
                  <a:srgbClr val="C00000"/>
                </a:solidFill>
                <a:latin typeface="Times New Roman" panose="02020603050405020304"/>
                <a:ea typeface="华文细黑"/>
                <a:cs typeface="Courier New" panose="02070309020205020404"/>
              </a:rPr>
              <a:t> led them to the nearby bus stop and advised them to take Bus No.20</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which could take them there </a:t>
            </a:r>
            <a:r>
              <a:rPr lang="en-US" altLang="zh-CN" sz="2800" b="1" kern="100" dirty="0" err="1">
                <a:solidFill>
                  <a:srgbClr val="C00000"/>
                </a:solidFill>
                <a:latin typeface="Times New Roman" panose="02020603050405020304"/>
                <a:ea typeface="华文细黑"/>
                <a:cs typeface="Courier New" panose="02070309020205020404"/>
              </a:rPr>
              <a:t>directly.They</a:t>
            </a:r>
            <a:r>
              <a:rPr lang="en-US" altLang="zh-CN" sz="2800" b="1" kern="100" dirty="0">
                <a:solidFill>
                  <a:srgbClr val="C00000"/>
                </a:solidFill>
                <a:latin typeface="Times New Roman" panose="02020603050405020304"/>
                <a:ea typeface="华文细黑"/>
                <a:cs typeface="Courier New" panose="02070309020205020404"/>
              </a:rPr>
              <a:t> appreciated my help </a:t>
            </a:r>
            <a:r>
              <a:rPr lang="en-US" altLang="zh-CN" sz="2800" b="1" kern="100" dirty="0" err="1">
                <a:solidFill>
                  <a:srgbClr val="C00000"/>
                </a:solidFill>
                <a:latin typeface="Times New Roman" panose="02020603050405020304"/>
                <a:ea typeface="华文细黑"/>
                <a:cs typeface="Courier New" panose="02070309020205020404"/>
              </a:rPr>
              <a:t>greatly.Before</a:t>
            </a:r>
            <a:r>
              <a:rPr lang="en-US" altLang="zh-CN" sz="2800" b="1" kern="100" dirty="0">
                <a:solidFill>
                  <a:srgbClr val="C00000"/>
                </a:solidFill>
                <a:latin typeface="Times New Roman" panose="02020603050405020304"/>
                <a:ea typeface="华文细黑"/>
                <a:cs typeface="Courier New" panose="02070309020205020404"/>
              </a:rPr>
              <a:t> long</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the bus </a:t>
            </a:r>
            <a:r>
              <a:rPr lang="en-US" altLang="zh-CN" sz="2800" b="1" kern="100" dirty="0" err="1">
                <a:solidFill>
                  <a:srgbClr val="C00000"/>
                </a:solidFill>
                <a:latin typeface="Times New Roman" panose="02020603050405020304"/>
                <a:ea typeface="华文细黑"/>
                <a:cs typeface="Courier New" panose="02070309020205020404"/>
              </a:rPr>
              <a:t>came.We</a:t>
            </a:r>
            <a:r>
              <a:rPr lang="en-US" altLang="zh-CN" sz="2800" b="1" kern="100" dirty="0">
                <a:solidFill>
                  <a:srgbClr val="C00000"/>
                </a:solidFill>
                <a:latin typeface="Times New Roman" panose="02020603050405020304"/>
                <a:ea typeface="华文细黑"/>
                <a:cs typeface="Courier New" panose="02070309020205020404"/>
              </a:rPr>
              <a:t> waved goodbye to each </a:t>
            </a:r>
            <a:r>
              <a:rPr lang="en-US" altLang="zh-CN" sz="2800" b="1" kern="100" dirty="0" err="1">
                <a:solidFill>
                  <a:srgbClr val="C00000"/>
                </a:solidFill>
                <a:latin typeface="Times New Roman" panose="02020603050405020304"/>
                <a:ea typeface="华文细黑"/>
                <a:cs typeface="Courier New" panose="02070309020205020404"/>
              </a:rPr>
              <a:t>other.Seeing</a:t>
            </a:r>
            <a:r>
              <a:rPr lang="en-US" altLang="zh-CN" sz="2800" b="1" kern="100" dirty="0">
                <a:solidFill>
                  <a:srgbClr val="C00000"/>
                </a:solidFill>
                <a:latin typeface="Times New Roman" panose="02020603050405020304"/>
                <a:ea typeface="华文细黑"/>
                <a:cs typeface="Courier New" panose="02070309020205020404"/>
              </a:rPr>
              <a:t> them on the bus</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I felt very satisfied.</a:t>
            </a:r>
            <a:endParaRPr lang="zh-CN" altLang="zh-CN" sz="2800"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Administrator\Desktop\6.24下图\092749ammjhaadjbcy3j33.jpg"/>
          <p:cNvPicPr preferRelativeResize="0">
            <a:picLocks noChangeArrowheads="1"/>
          </p:cNvPicPr>
          <p:nvPr/>
        </p:nvPicPr>
        <p:blipFill rotWithShape="1">
          <a:blip r:embed="rId1">
            <a:extLst>
              <a:ext uri="{28A0092B-C50C-407E-A947-70E740481C1C}">
                <a14:useLocalDpi xmlns:a14="http://schemas.microsoft.com/office/drawing/2010/main" val="0"/>
              </a:ext>
            </a:extLst>
          </a:blip>
          <a:srcRect b="10227"/>
          <a:stretch>
            <a:fillRect/>
          </a:stretch>
        </p:blipFill>
        <p:spPr bwMode="auto">
          <a:xfrm>
            <a:off x="0" y="1588"/>
            <a:ext cx="122256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919" y="3707638"/>
            <a:ext cx="12192000" cy="1375395"/>
            <a:chOff x="-1524000" y="2705990"/>
            <a:chExt cx="12192000" cy="1375395"/>
          </a:xfrm>
        </p:grpSpPr>
        <p:cxnSp>
          <p:nvCxnSpPr>
            <p:cNvPr id="32" name="直接连接符 31"/>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524000" y="2705990"/>
              <a:ext cx="12192000" cy="1375395"/>
              <a:chOff x="-1524000" y="2705990"/>
              <a:chExt cx="12192000" cy="1375395"/>
            </a:xfrm>
          </p:grpSpPr>
          <p:sp>
            <p:nvSpPr>
              <p:cNvPr id="34" name="矩形 33"/>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矩形 38"/>
          <p:cNvSpPr/>
          <p:nvPr/>
        </p:nvSpPr>
        <p:spPr>
          <a:xfrm>
            <a:off x="3996527"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9206" y="1485578"/>
            <a:ext cx="11322624"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宋体" panose="02010600030101010101" pitchFamily="2" charset="-122"/>
                <a:ea typeface="华文细黑"/>
                <a:cs typeface="Times New Roman" panose="02020603050405020304"/>
              </a:rPr>
              <a:t>Ⅰ</a:t>
            </a:r>
            <a:r>
              <a:rPr lang="en-US" altLang="zh-CN" sz="2800" b="1" kern="100" dirty="0">
                <a:solidFill>
                  <a:srgbClr val="0000FF"/>
                </a:solidFill>
                <a:latin typeface="Times New Roman" panose="02020603050405020304"/>
                <a:ea typeface="华文细黑"/>
                <a:cs typeface="Courier New" panose="02070309020205020404"/>
              </a:rPr>
              <a:t>.</a:t>
            </a:r>
            <a:r>
              <a:rPr lang="zh-CN" altLang="zh-CN" sz="2800" b="1" kern="100" dirty="0">
                <a:solidFill>
                  <a:srgbClr val="0000FF"/>
                </a:solidFill>
                <a:latin typeface="Times New Roman" panose="02020603050405020304"/>
                <a:ea typeface="华文细黑"/>
                <a:cs typeface="Times New Roman" panose="02020603050405020304"/>
              </a:rPr>
              <a:t>用适当的情态动词完成课文原句</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1.Most ancient festivals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celebrate the end of cold weather</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planting in spring and harvest in autumn.</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2.Some festivals are held to </a:t>
            </a:r>
            <a:r>
              <a:rPr lang="en-US" altLang="zh-CN" sz="2800" b="1" kern="100" dirty="0" err="1">
                <a:latin typeface="Times New Roman" panose="02020603050405020304"/>
                <a:ea typeface="华文细黑"/>
                <a:cs typeface="Courier New" panose="02070309020205020404"/>
              </a:rPr>
              <a:t>honour</a:t>
            </a:r>
            <a:r>
              <a:rPr lang="en-US" altLang="zh-CN" sz="2800" b="1" kern="100" dirty="0">
                <a:latin typeface="Times New Roman" panose="02020603050405020304"/>
                <a:ea typeface="华文细黑"/>
                <a:cs typeface="Courier New" panose="02070309020205020404"/>
              </a:rPr>
              <a:t> the dead or to satisfy the ancestors</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who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return either to help or to do harm.</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3.For the Japanese festival </a:t>
            </a:r>
            <a:r>
              <a:rPr lang="en-US" altLang="zh-CN" sz="2800" b="1" kern="100" dirty="0" err="1">
                <a:latin typeface="Times New Roman" panose="02020603050405020304"/>
                <a:ea typeface="华文细黑"/>
                <a:cs typeface="Courier New" panose="02070309020205020404"/>
              </a:rPr>
              <a:t>Obon</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people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go to clean graves and light incense in memory of their ancestors</a:t>
            </a:r>
            <a:r>
              <a:rPr lang="en-US" altLang="zh-CN" sz="2800" b="1"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grpSp>
        <p:nvGrpSpPr>
          <p:cNvPr id="23" name="组合 22"/>
          <p:cNvGrpSpPr/>
          <p:nvPr/>
        </p:nvGrpSpPr>
        <p:grpSpPr>
          <a:xfrm>
            <a:off x="164" y="693490"/>
            <a:ext cx="2333534" cy="668428"/>
            <a:chOff x="164" y="341996"/>
            <a:chExt cx="2333534" cy="668428"/>
          </a:xfrm>
        </p:grpSpPr>
        <p:sp>
          <p:nvSpPr>
            <p:cNvPr id="24" name="五边形 2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262558" y="501558"/>
              <a:ext cx="2037820" cy="495548"/>
            </a:xfrm>
            <a:prstGeom prst="chevron">
              <a:avLst>
                <a:gd name="adj" fmla="val 36111"/>
              </a:avLst>
            </a:prstGeom>
            <a:solidFill>
              <a:srgbClr val="9BBD5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panose="02010600030101010101" pitchFamily="2" charset="-122"/>
                  <a:cs typeface="Courier New" panose="02070309020205020404"/>
                </a:rPr>
                <a:t>语法感知</a:t>
              </a:r>
              <a:endParaRPr lang="zh-CN" altLang="en-US" sz="2800" b="1" kern="100" dirty="0">
                <a:solidFill>
                  <a:schemeClr val="bg1"/>
                </a:solidFill>
                <a:latin typeface="宋体" panose="02010600030101010101" pitchFamily="2" charset="-122"/>
                <a:cs typeface="Courier New" panose="02070309020205020404"/>
              </a:endParaRPr>
            </a:p>
          </p:txBody>
        </p:sp>
      </p:grpSp>
      <p:sp>
        <p:nvSpPr>
          <p:cNvPr id="13" name="矩形 1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4252" y="-26590"/>
            <a:ext cx="12175690" cy="553998"/>
          </a:xfrm>
          <a:prstGeom prst="rect">
            <a:avLst/>
          </a:prstGeom>
        </p:spPr>
        <p:txBody>
          <a:bodyPr wrap="square">
            <a:spAutoFit/>
          </a:bodyPr>
          <a:lstStyle/>
          <a:p>
            <a:pPr algn="ctr">
              <a:defRPr/>
            </a:pPr>
            <a:r>
              <a:rPr lang="zh-CN" altLang="en-US" sz="3000" b="1" dirty="0" smtClean="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情态动词 </a:t>
            </a:r>
            <a:r>
              <a:rPr lang="en-US" altLang="zh-CN" sz="2800" b="1" kern="100" dirty="0" smtClean="0">
                <a:solidFill>
                  <a:srgbClr val="FFFF00"/>
                </a:solidFill>
                <a:latin typeface="Times New Roman" panose="02020603050405020304"/>
                <a:ea typeface="华文细黑"/>
                <a:cs typeface="Courier New" panose="02070309020205020404"/>
              </a:rPr>
              <a:t>(</a:t>
            </a:r>
            <a:r>
              <a:rPr lang="en-US" altLang="zh-CN" sz="2800" b="1" dirty="0">
                <a:solidFill>
                  <a:srgbClr val="FFFF00"/>
                </a:solidFill>
                <a:latin typeface="宋体" panose="02010600030101010101" pitchFamily="2" charset="-122"/>
                <a:ea typeface="宋体" panose="02010600030101010101" pitchFamily="2" charset="-122"/>
                <a:cs typeface="Times New Roman" panose="02020603050405020304" pitchFamily="18" charset="0"/>
              </a:rPr>
              <a:t>Ⅰ</a:t>
            </a:r>
            <a:r>
              <a:rPr lang="en-US" altLang="zh-CN" sz="2800" b="1" kern="100" dirty="0" smtClean="0">
                <a:solidFill>
                  <a:srgbClr val="FFFF00"/>
                </a:solidFill>
                <a:latin typeface="Times New Roman" panose="02020603050405020304"/>
                <a:ea typeface="华文细黑"/>
                <a:cs typeface="Courier New" panose="02070309020205020404"/>
              </a:rPr>
              <a:t>)</a:t>
            </a:r>
            <a:endParaRPr lang="zh-CN" altLang="en-US" sz="3000" b="1" dirty="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467124" y="2258502"/>
            <a:ext cx="112402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would</a:t>
            </a:r>
            <a:endParaRPr lang="zh-CN" altLang="en-US" dirty="0">
              <a:solidFill>
                <a:srgbClr val="C00000"/>
              </a:solidFill>
            </a:endParaRPr>
          </a:p>
        </p:txBody>
      </p:sp>
      <p:sp>
        <p:nvSpPr>
          <p:cNvPr id="9" name="矩形 8"/>
          <p:cNvSpPr/>
          <p:nvPr/>
        </p:nvSpPr>
        <p:spPr>
          <a:xfrm>
            <a:off x="1216418" y="4106441"/>
            <a:ext cx="108395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might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6951644" y="4806824"/>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should</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9" grpId="0"/>
      <p:bldP spid="9"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5701" y="837506"/>
            <a:ext cx="11299010" cy="2062079"/>
          </a:xfrm>
          <a:prstGeom prst="rect">
            <a:avLst/>
          </a:prstGeom>
        </p:spPr>
        <p:txBody>
          <a:bodyPr wrap="square" lIns="121898" tIns="60948" rIns="121898" bIns="60948">
            <a:spAutoFit/>
          </a:bodyPr>
          <a:lstStyle/>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4.Harvest and Thanksgiving festivals </a:t>
            </a:r>
            <a:r>
              <a:rPr lang="en-US" altLang="zh-CN" sz="2800" b="1" u="sng" kern="100" dirty="0" smtClean="0">
                <a:solidFill>
                  <a:prstClr val="black"/>
                </a:solidFill>
                <a:latin typeface="Times New Roman" panose="02020603050405020304"/>
                <a:ea typeface="华文细黑"/>
                <a:cs typeface="Courier New" panose="02070309020205020404"/>
              </a:rPr>
              <a:t>         </a:t>
            </a:r>
            <a:r>
              <a:rPr lang="en-US" altLang="zh-CN" sz="2800" b="1" kern="100" dirty="0" smtClean="0">
                <a:solidFill>
                  <a:prstClr val="black"/>
                </a:solidFill>
                <a:latin typeface="Times New Roman" panose="02020603050405020304"/>
                <a:ea typeface="华文细黑"/>
                <a:cs typeface="Courier New" panose="02070309020205020404"/>
              </a:rPr>
              <a:t> </a:t>
            </a:r>
            <a:r>
              <a:rPr lang="en-US" altLang="zh-CN" sz="2800" b="1" kern="100" dirty="0">
                <a:solidFill>
                  <a:prstClr val="black"/>
                </a:solidFill>
                <a:latin typeface="Times New Roman" panose="02020603050405020304"/>
                <a:ea typeface="华文细黑"/>
                <a:cs typeface="Courier New" panose="02070309020205020404"/>
              </a:rPr>
              <a:t>be very happy events.</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prstClr val="black"/>
                </a:solidFill>
                <a:latin typeface="Times New Roman" panose="02020603050405020304"/>
                <a:ea typeface="华文细黑"/>
                <a:cs typeface="Courier New" panose="02070309020205020404"/>
              </a:rPr>
              <a:t>5.At the Spring Festival in China</a:t>
            </a:r>
            <a:r>
              <a:rPr lang="zh-CN" altLang="zh-CN" sz="2800" b="1" kern="100" dirty="0">
                <a:solidFill>
                  <a:prstClr val="black"/>
                </a:solidFill>
                <a:latin typeface="Times New Roman" panose="02020603050405020304"/>
                <a:ea typeface="华文细黑"/>
                <a:cs typeface="Times New Roman" panose="02020603050405020304"/>
              </a:rPr>
              <a:t>，</a:t>
            </a:r>
            <a:r>
              <a:rPr lang="en-US" altLang="zh-CN" sz="2800" b="1" kern="100" dirty="0">
                <a:solidFill>
                  <a:prstClr val="black"/>
                </a:solidFill>
                <a:latin typeface="Times New Roman" panose="02020603050405020304"/>
                <a:ea typeface="华文细黑"/>
                <a:cs typeface="Courier New" panose="02070309020205020404"/>
              </a:rPr>
              <a:t>people eat dumplings</a:t>
            </a:r>
            <a:r>
              <a:rPr lang="zh-CN" altLang="zh-CN" sz="2800" b="1" kern="100" dirty="0">
                <a:solidFill>
                  <a:prstClr val="black"/>
                </a:solidFill>
                <a:latin typeface="Times New Roman" panose="02020603050405020304"/>
                <a:ea typeface="华文细黑"/>
                <a:cs typeface="Times New Roman" panose="02020603050405020304"/>
              </a:rPr>
              <a:t>，</a:t>
            </a:r>
            <a:r>
              <a:rPr lang="en-US" altLang="zh-CN" sz="2800" b="1" kern="100" dirty="0">
                <a:solidFill>
                  <a:prstClr val="black"/>
                </a:solidFill>
                <a:latin typeface="Times New Roman" panose="02020603050405020304"/>
                <a:ea typeface="华文细黑"/>
                <a:cs typeface="Courier New" panose="02070309020205020404"/>
              </a:rPr>
              <a:t>fish and meat and </a:t>
            </a:r>
            <a:r>
              <a:rPr lang="en-US" altLang="zh-CN" sz="2800" b="1" u="sng" kern="100" dirty="0" smtClean="0">
                <a:solidFill>
                  <a:prstClr val="black"/>
                </a:solidFill>
                <a:latin typeface="Times New Roman" panose="02020603050405020304"/>
                <a:ea typeface="华文细黑"/>
                <a:cs typeface="Courier New" panose="02070309020205020404"/>
              </a:rPr>
              <a:t>         </a:t>
            </a:r>
            <a:r>
              <a:rPr lang="en-US" altLang="zh-CN" sz="2800" b="1" kern="100" dirty="0" smtClean="0">
                <a:solidFill>
                  <a:prstClr val="black"/>
                </a:solidFill>
                <a:latin typeface="Times New Roman" panose="02020603050405020304"/>
                <a:ea typeface="华文细黑"/>
                <a:cs typeface="Courier New" panose="02070309020205020404"/>
              </a:rPr>
              <a:t> </a:t>
            </a:r>
            <a:r>
              <a:rPr lang="en-US" altLang="zh-CN" sz="2800" b="1" kern="100" dirty="0">
                <a:solidFill>
                  <a:prstClr val="black"/>
                </a:solidFill>
                <a:latin typeface="Times New Roman" panose="02020603050405020304"/>
                <a:ea typeface="华文细黑"/>
                <a:cs typeface="Courier New" panose="02070309020205020404"/>
              </a:rPr>
              <a:t>give children lucky money in red paper.</a:t>
            </a:r>
            <a:endParaRPr lang="zh-CN" altLang="zh-CN" sz="1050" kern="100" dirty="0">
              <a:solidFill>
                <a:prstClr val="black"/>
              </a:solidFill>
              <a:latin typeface="宋体" panose="02010600030101010101" pitchFamily="2" charset="-122"/>
              <a:cs typeface="Courier New" panose="02070309020205020404"/>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6311230" y="962358"/>
            <a:ext cx="723275"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1198662" y="2186494"/>
            <a:ext cx="84350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may</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3" y="440317"/>
            <a:ext cx="11233249"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宋体" panose="02010600030101010101" pitchFamily="2" charset="-122"/>
                <a:ea typeface="华文细黑"/>
                <a:cs typeface="Times New Roman" panose="02020603050405020304"/>
              </a:rPr>
              <a:t>Ⅱ</a:t>
            </a:r>
            <a:r>
              <a:rPr lang="en-US" altLang="zh-CN" sz="2800" b="1" kern="100" dirty="0">
                <a:solidFill>
                  <a:srgbClr val="0000FF"/>
                </a:solidFill>
                <a:latin typeface="Times New Roman" panose="02020603050405020304"/>
                <a:ea typeface="华文细黑"/>
                <a:cs typeface="Courier New" panose="02070309020205020404"/>
              </a:rPr>
              <a:t>.</a:t>
            </a:r>
            <a:r>
              <a:rPr lang="zh-CN" altLang="zh-CN" sz="2800" b="1" kern="100" dirty="0">
                <a:solidFill>
                  <a:srgbClr val="0000FF"/>
                </a:solidFill>
                <a:latin typeface="Times New Roman" panose="02020603050405020304"/>
                <a:ea typeface="华文细黑"/>
                <a:cs typeface="Times New Roman" panose="02020603050405020304"/>
              </a:rPr>
              <a:t>用适当的情态动词填空</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1.He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have the book when I finish reading.</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2.Even an experienced teacher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make mistakes.</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3.I haven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decided where I</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m going for my </a:t>
            </a:r>
            <a:r>
              <a:rPr lang="en-US" altLang="zh-CN" sz="2800" b="1" kern="100" dirty="0" err="1">
                <a:latin typeface="Times New Roman" panose="02020603050405020304"/>
                <a:ea typeface="华文细黑"/>
                <a:cs typeface="Courier New" panose="02070309020205020404"/>
              </a:rPr>
              <a:t>holidays.I</a:t>
            </a:r>
            <a:r>
              <a:rPr lang="en-US" altLang="zh-CN" sz="2800" b="1" kern="100" dirty="0">
                <a:latin typeface="Times New Roman" panose="02020603050405020304"/>
                <a:ea typeface="华文细黑"/>
                <a:cs typeface="Courier New" panose="02070309020205020404"/>
              </a:rPr>
              <a:t>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go to </a:t>
            </a:r>
            <a:r>
              <a:rPr lang="en-US" altLang="zh-CN" sz="2800" b="1" kern="100" dirty="0" smtClean="0">
                <a:latin typeface="Times New Roman" panose="02020603050405020304"/>
                <a:ea typeface="华文细黑"/>
                <a:cs typeface="Courier New" panose="02070309020205020404"/>
              </a:rPr>
              <a:t>Australia.</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4.You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hungry already—you had lunch only two hours ago!</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5.When we lived in that village</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we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often play together in the river there</a:t>
            </a:r>
            <a:r>
              <a:rPr lang="en-US" altLang="zh-CN" sz="2800" b="1"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1270670" y="1197546"/>
            <a:ext cx="154080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shall/can</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5303118" y="1826454"/>
            <a:ext cx="723275"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9291176" y="2421682"/>
            <a:ext cx="1842171"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may/might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8" name="矩形 7"/>
          <p:cNvSpPr/>
          <p:nvPr/>
        </p:nvSpPr>
        <p:spPr>
          <a:xfrm>
            <a:off x="1452402" y="3751136"/>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can</a:t>
            </a:r>
            <a:r>
              <a:rPr lang="en-US" altLang="zh-CN" sz="2800" b="1" kern="100" dirty="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a:solidFill>
                  <a:srgbClr val="C00000"/>
                </a:solidFill>
                <a:latin typeface="Times New Roman" panose="02020603050405020304"/>
                <a:ea typeface="华文细黑"/>
                <a:cs typeface="Courier New" panose="02070309020205020404"/>
              </a:rPr>
              <a:t>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6256978" y="4392108"/>
            <a:ext cx="112402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would</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9" grpId="0"/>
      <p:bldP spid="9" grpId="1"/>
      <p:bldP spid="7" grpId="0"/>
      <p:bldP spid="7" grpId="1"/>
      <p:bldP spid="8" grpId="0"/>
      <p:bldP spid="8"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3" y="793392"/>
            <a:ext cx="11161241"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panose="02020603050405020304"/>
                <a:ea typeface="华文细黑"/>
                <a:cs typeface="Courier New" panose="02070309020205020404"/>
              </a:rPr>
              <a:t>6</a:t>
            </a:r>
            <a:r>
              <a:rPr lang="en-US" altLang="zh-CN" sz="2800" b="1" kern="100" dirty="0">
                <a:latin typeface="Times New Roman" panose="02020603050405020304"/>
                <a:ea typeface="华文细黑"/>
                <a:cs typeface="Courier New" panose="02070309020205020404"/>
              </a:rPr>
              <a:t>.</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You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have a wrong number</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 she </a:t>
            </a:r>
            <a:r>
              <a:rPr lang="en-US" altLang="zh-CN" sz="2800" b="1" kern="100" dirty="0" err="1">
                <a:latin typeface="Times New Roman" panose="02020603050405020304"/>
                <a:ea typeface="华文细黑"/>
                <a:cs typeface="Courier New" panose="02070309020205020404"/>
              </a:rPr>
              <a:t>said.</a:t>
            </a:r>
            <a:r>
              <a:rPr lang="en-US" altLang="zh-CN" sz="2800" b="1" kern="100" dirty="0" err="1">
                <a:latin typeface="宋体" panose="02010600030101010101" pitchFamily="2" charset="-122"/>
                <a:ea typeface="华文细黑"/>
                <a:cs typeface="Times New Roman" panose="02020603050405020304"/>
              </a:rPr>
              <a:t>“</a:t>
            </a:r>
            <a:r>
              <a:rPr lang="en-US" altLang="zh-CN" sz="2800" b="1" kern="100" dirty="0" err="1">
                <a:latin typeface="Times New Roman" panose="02020603050405020304"/>
                <a:ea typeface="华文细黑"/>
                <a:cs typeface="Courier New" panose="02070309020205020404"/>
              </a:rPr>
              <a:t>There</a:t>
            </a:r>
            <a:r>
              <a:rPr lang="en-US" altLang="zh-CN" sz="2800" b="1" kern="100" dirty="0" err="1">
                <a:latin typeface="宋体" panose="02010600030101010101" pitchFamily="2" charset="-122"/>
                <a:ea typeface="华文细黑"/>
                <a:cs typeface="Times New Roman" panose="02020603050405020304"/>
              </a:rPr>
              <a:t>’</a:t>
            </a:r>
            <a:r>
              <a:rPr lang="en-US" altLang="zh-CN" sz="2800" b="1" kern="100" dirty="0" err="1">
                <a:latin typeface="Times New Roman" panose="02020603050405020304"/>
                <a:ea typeface="华文细黑"/>
                <a:cs typeface="Courier New" panose="02070309020205020404"/>
              </a:rPr>
              <a:t>s</a:t>
            </a:r>
            <a:r>
              <a:rPr lang="en-US" altLang="zh-CN" sz="2800" b="1" kern="100" dirty="0">
                <a:latin typeface="Times New Roman" panose="02020603050405020304"/>
                <a:ea typeface="华文细黑"/>
                <a:cs typeface="Courier New" panose="02070309020205020404"/>
              </a:rPr>
              <a:t> no one of that name here.</a:t>
            </a:r>
            <a:r>
              <a:rPr lang="en-US" altLang="zh-CN" sz="2800" b="1"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7.Drivers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drive </a:t>
            </a:r>
            <a:r>
              <a:rPr lang="en-US" altLang="zh-CN" sz="2800" b="1" kern="100" dirty="0">
                <a:latin typeface="Times New Roman" panose="02020603050405020304"/>
                <a:ea typeface="华文细黑"/>
                <a:cs typeface="Courier New" panose="02070309020205020404"/>
              </a:rPr>
              <a:t>after drinking.</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8.She promised to come by 12</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00.She </a:t>
            </a:r>
            <a:r>
              <a:rPr lang="en-US" altLang="zh-CN" sz="2800" b="1" u="sng" kern="100" dirty="0" smtClean="0">
                <a:latin typeface="Times New Roman" panose="02020603050405020304"/>
                <a:ea typeface="华文细黑"/>
                <a:cs typeface="Courier New" panose="02070309020205020404"/>
              </a:rPr>
              <a:t>             </a:t>
            </a:r>
            <a:r>
              <a:rPr lang="en-US" altLang="zh-CN" sz="2800" b="1" kern="100" dirty="0" smtClean="0">
                <a:latin typeface="Times New Roman" panose="02020603050405020304"/>
                <a:ea typeface="华文细黑"/>
                <a:cs typeface="Courier New" panose="02070309020205020404"/>
              </a:rPr>
              <a:t> </a:t>
            </a:r>
            <a:r>
              <a:rPr lang="en-US" altLang="zh-CN" sz="2800" b="1" kern="100" dirty="0">
                <a:latin typeface="Times New Roman" panose="02020603050405020304"/>
                <a:ea typeface="华文细黑"/>
                <a:cs typeface="Courier New" panose="02070309020205020404"/>
              </a:rPr>
              <a:t>be here at any time.</a:t>
            </a:r>
            <a:endParaRPr lang="zh-CN" altLang="zh-CN" sz="1050" kern="100" dirty="0">
              <a:effectLst/>
              <a:latin typeface="宋体" panose="02010600030101010101" pitchFamily="2" charset="-122"/>
              <a:cs typeface="Courier New" panose="02070309020205020404"/>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1910357" y="909514"/>
            <a:ext cx="94448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must</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2062758" y="2186494"/>
            <a:ext cx="171553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mustn</a:t>
            </a:r>
            <a:r>
              <a:rPr lang="en-US" altLang="zh-CN" sz="2800" b="1" kern="100" dirty="0">
                <a:solidFill>
                  <a:srgbClr val="C00000"/>
                </a:solidFill>
                <a:latin typeface="宋体" panose="02010600030101010101" pitchFamily="2" charset="-122"/>
                <a:ea typeface="宋体" panose="02010600030101010101" pitchFamily="2" charset="-122"/>
                <a:cs typeface="Courier New" panose="02070309020205020404"/>
              </a:rPr>
              <a:t>’</a:t>
            </a:r>
            <a:r>
              <a:rPr lang="en-US" altLang="zh-CN" sz="2800" b="1" kern="100" dirty="0">
                <a:solidFill>
                  <a:srgbClr val="C00000"/>
                </a:solidFill>
                <a:latin typeface="Times New Roman" panose="02020603050405020304"/>
                <a:ea typeface="华文细黑"/>
                <a:cs typeface="Courier New" panose="02070309020205020404"/>
              </a:rPr>
              <a:t>t </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6455246" y="2843444"/>
            <a:ext cx="1204176"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should</a:t>
            </a:r>
            <a:endParaRPr lang="zh-CN" altLang="en-US"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9" grpId="0"/>
      <p:bldP spid="9"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206" y="961148"/>
            <a:ext cx="1141200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Courier New" panose="02070309020205020404"/>
              </a:rPr>
              <a:t>1.can</a:t>
            </a:r>
            <a:r>
              <a:rPr lang="zh-CN" altLang="zh-CN" sz="2800" b="1" kern="100" dirty="0">
                <a:solidFill>
                  <a:srgbClr val="0000FF"/>
                </a:solidFill>
                <a:latin typeface="Times New Roman" panose="02020603050405020304"/>
                <a:ea typeface="华文细黑"/>
                <a:cs typeface="Times New Roman" panose="02020603050405020304"/>
              </a:rPr>
              <a:t>与</a:t>
            </a:r>
            <a:r>
              <a:rPr lang="en-US" altLang="zh-CN" sz="2800" b="1" kern="100" dirty="0">
                <a:solidFill>
                  <a:srgbClr val="0000FF"/>
                </a:solidFill>
                <a:latin typeface="Times New Roman" panose="02020603050405020304"/>
                <a:ea typeface="华文细黑"/>
                <a:cs typeface="Courier New" panose="02070309020205020404"/>
              </a:rPr>
              <a:t>could</a:t>
            </a:r>
            <a:r>
              <a:rPr lang="zh-CN" altLang="zh-CN" sz="2800" b="1" kern="100" dirty="0">
                <a:solidFill>
                  <a:srgbClr val="0000FF"/>
                </a:solidFill>
                <a:latin typeface="Times New Roman" panose="02020603050405020304"/>
                <a:ea typeface="华文细黑"/>
                <a:cs typeface="Times New Roman" panose="02020603050405020304"/>
              </a:rPr>
              <a:t>的用法</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表示能力</a:t>
            </a:r>
            <a:r>
              <a:rPr lang="en-US" altLang="zh-CN" sz="2800" b="1" kern="100" dirty="0">
                <a:latin typeface="Times New Roman" panose="02020603050405020304"/>
                <a:ea typeface="华文细黑"/>
                <a:cs typeface="Courier New" panose="02070309020205020404"/>
              </a:rPr>
              <a:t>(could</a:t>
            </a:r>
            <a:r>
              <a:rPr lang="zh-CN" altLang="zh-CN" sz="2800" b="1" kern="100" dirty="0">
                <a:latin typeface="Times New Roman" panose="02020603050405020304"/>
                <a:ea typeface="华文细黑"/>
                <a:cs typeface="Times New Roman" panose="02020603050405020304"/>
              </a:rPr>
              <a:t>是过去时</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My grandmother can do some shopping on the Internet</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but she couldn</a:t>
            </a:r>
            <a:r>
              <a:rPr lang="en-US" altLang="zh-CN" sz="2800" b="1" kern="100" dirty="0">
                <a:latin typeface="宋体" panose="02010600030101010101" pitchFamily="2" charset="-122"/>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t last year.</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我奶奶会网购了，但是去年她还不会。</a:t>
            </a:r>
            <a:r>
              <a:rPr lang="en-US" altLang="zh-CN" sz="2800" b="1"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表示猜测意为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可能</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，一般用于疑问句和否定句</a:t>
            </a:r>
            <a:r>
              <a:rPr lang="en-US" altLang="zh-CN" sz="2800" b="1" kern="100" dirty="0">
                <a:latin typeface="Times New Roman" panose="02020603050405020304"/>
                <a:ea typeface="华文细黑"/>
                <a:cs typeface="Courier New" panose="02070309020205020404"/>
              </a:rPr>
              <a:t>(could</a:t>
            </a:r>
            <a:r>
              <a:rPr lang="zh-CN" altLang="zh-CN" sz="2800" b="1" kern="100" dirty="0">
                <a:latin typeface="Times New Roman" panose="02020603050405020304"/>
                <a:ea typeface="华文细黑"/>
                <a:cs typeface="Times New Roman" panose="02020603050405020304"/>
              </a:rPr>
              <a:t>是过去时</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Can this news be true</a:t>
            </a:r>
            <a:r>
              <a:rPr lang="zh-CN" altLang="zh-CN" sz="2800" b="1" kern="100" dirty="0">
                <a:latin typeface="Times New Roman" panose="02020603050405020304"/>
                <a:ea typeface="华文细黑"/>
                <a:cs typeface="Times New Roman" panose="02020603050405020304"/>
              </a:rPr>
              <a:t>？这则消息是真的吗</a:t>
            </a:r>
            <a:r>
              <a:rPr lang="zh-CN" altLang="zh-CN" sz="2800" b="1"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grpSp>
        <p:nvGrpSpPr>
          <p:cNvPr id="11" name="组合 10"/>
          <p:cNvGrpSpPr/>
          <p:nvPr/>
        </p:nvGrpSpPr>
        <p:grpSpPr>
          <a:xfrm>
            <a:off x="164" y="261442"/>
            <a:ext cx="2333534" cy="668428"/>
            <a:chOff x="164" y="341996"/>
            <a:chExt cx="2333534" cy="668428"/>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a:solidFill>
                    <a:schemeClr val="bg1"/>
                  </a:solidFill>
                  <a:latin typeface="宋体" panose="02010600030101010101" pitchFamily="2" charset="-122"/>
                  <a:cs typeface="Courier New" panose="02070309020205020404"/>
                </a:rPr>
                <a:t>语法精析</a:t>
              </a:r>
              <a:endParaRPr lang="zh-CN" altLang="en-US" sz="2800" b="1" kern="100" dirty="0">
                <a:solidFill>
                  <a:schemeClr val="bg1"/>
                </a:solidFill>
                <a:latin typeface="宋体" panose="02010600030101010101" pitchFamily="2" charset="-122"/>
                <a:cs typeface="Courier New" panose="02070309020205020404"/>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1637" y="477466"/>
            <a:ext cx="11187139" cy="52111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表示请求和许可</a:t>
            </a:r>
            <a:r>
              <a:rPr lang="en-US" altLang="zh-CN" sz="2800" b="1" kern="100" dirty="0">
                <a:latin typeface="Times New Roman" panose="02020603050405020304"/>
                <a:ea typeface="华文细黑"/>
                <a:cs typeface="Courier New" panose="02070309020205020404"/>
              </a:rPr>
              <a:t>(could</a:t>
            </a:r>
            <a:r>
              <a:rPr lang="zh-CN" altLang="zh-CN" sz="2800" b="1" kern="100" dirty="0">
                <a:latin typeface="Times New Roman" panose="02020603050405020304"/>
                <a:ea typeface="华文细黑"/>
                <a:cs typeface="Times New Roman" panose="02020603050405020304"/>
              </a:rPr>
              <a:t>表示更委婉的语气，回答时只能用</a:t>
            </a:r>
            <a:r>
              <a:rPr lang="en-US" altLang="zh-CN" sz="2800" b="1" kern="100" dirty="0">
                <a:latin typeface="Times New Roman" panose="02020603050405020304"/>
                <a:ea typeface="华文细黑"/>
                <a:cs typeface="Courier New" panose="02070309020205020404"/>
              </a:rPr>
              <a:t>can)</a:t>
            </a:r>
            <a:r>
              <a:rPr lang="zh-CN" altLang="zh-CN" sz="2800" b="1"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—Can/Could I go now?</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—Yes</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you can.</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我现在可以走了吗？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Times New Roman" panose="02020603050405020304"/>
              </a:rPr>
              <a:t>是的，可以。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a:t>
            </a:r>
            <a:r>
              <a:rPr lang="zh-CN" altLang="zh-CN" sz="2800" b="1" kern="100" dirty="0">
                <a:latin typeface="Times New Roman" panose="02020603050405020304"/>
                <a:ea typeface="华文细黑"/>
                <a:cs typeface="Times New Roman" panose="02020603050405020304"/>
              </a:rPr>
              <a:t>用于肯定的陈述句中，表示理论上或习惯上的可能性。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As we all know</a:t>
            </a:r>
            <a:r>
              <a:rPr lang="zh-CN" altLang="zh-CN" sz="2800" b="1" kern="100" dirty="0">
                <a:latin typeface="Times New Roman" panose="02020603050405020304"/>
                <a:ea typeface="华文细黑"/>
                <a:cs typeface="Times New Roman" panose="02020603050405020304"/>
              </a:rPr>
              <a:t>，</a:t>
            </a:r>
            <a:r>
              <a:rPr lang="en-US" altLang="zh-CN" sz="2800" b="1" kern="100" dirty="0">
                <a:latin typeface="Times New Roman" panose="02020603050405020304"/>
                <a:ea typeface="华文细黑"/>
                <a:cs typeface="Courier New" panose="02070309020205020404"/>
              </a:rPr>
              <a:t>anyone can make mistakes.</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我们都知道，任何人都可能犯错。</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9333</Words>
  <Application>WPS 演示</Application>
  <PresentationFormat>自定义</PresentationFormat>
  <Paragraphs>361</Paragraphs>
  <Slides>38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vt:lpstr>
      <vt:lpstr>宋体</vt:lpstr>
      <vt:lpstr>Wingdings</vt:lpstr>
      <vt:lpstr>Times New Roman</vt:lpstr>
      <vt:lpstr>微软雅黑</vt:lpstr>
      <vt:lpstr>Times New Roman</vt:lpstr>
      <vt:lpstr>华文细黑</vt:lpstr>
      <vt:lpstr>Courier New</vt:lpstr>
      <vt:lpstr>黑体</vt:lpstr>
      <vt:lpstr>Arial Unicode MS</vt:lpstr>
      <vt:lpstr>Calibri</vt:lpstr>
      <vt:lpstr>IPAPANNEW</vt:lpstr>
      <vt:lpstr>Segoe Print</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4456</cp:revision>
  <dcterms:created xsi:type="dcterms:W3CDTF">2014-11-27T01:03:00Z</dcterms:created>
  <dcterms:modified xsi:type="dcterms:W3CDTF">2018-03-03T02:26:42Z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