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1381" r:id="rId3"/>
    <p:sldId id="699" r:id="rId4"/>
    <p:sldId id="1376" r:id="rId5"/>
    <p:sldId id="1585" r:id="rId6"/>
    <p:sldId id="1298" r:id="rId7"/>
    <p:sldId id="1296" r:id="rId8"/>
    <p:sldId id="1360" r:id="rId9"/>
    <p:sldId id="856" r:id="rId10"/>
    <p:sldId id="1048" r:id="rId11"/>
    <p:sldId id="1302" r:id="rId12"/>
    <p:sldId id="1304" r:id="rId13"/>
    <p:sldId id="1516" r:id="rId14"/>
    <p:sldId id="1361" r:id="rId15"/>
    <p:sldId id="1166" r:id="rId16"/>
    <p:sldId id="1276" r:id="rId17"/>
    <p:sldId id="1382" r:id="rId18"/>
    <p:sldId id="1383" r:id="rId19"/>
    <p:sldId id="1384" r:id="rId20"/>
    <p:sldId id="1570" r:id="rId21"/>
    <p:sldId id="1380" r:id="rId22"/>
    <p:sldId id="1387" r:id="rId23"/>
    <p:sldId id="1457" r:id="rId24"/>
    <p:sldId id="1458" r:id="rId25"/>
    <p:sldId id="1460" r:id="rId26"/>
    <p:sldId id="1461" r:id="rId27"/>
    <p:sldId id="1586" r:id="rId28"/>
    <p:sldId id="1462" r:id="rId29"/>
    <p:sldId id="1463" r:id="rId30"/>
    <p:sldId id="1464" r:id="rId31"/>
    <p:sldId id="1558" r:id="rId32"/>
    <p:sldId id="1587" r:id="rId33"/>
    <p:sldId id="1467" r:id="rId34"/>
    <p:sldId id="1468" r:id="rId35"/>
    <p:sldId id="1469" r:id="rId36"/>
    <p:sldId id="1471" r:id="rId37"/>
    <p:sldId id="1472" r:id="rId38"/>
    <p:sldId id="1473" r:id="rId39"/>
    <p:sldId id="1474" r:id="rId40"/>
    <p:sldId id="1475" r:id="rId41"/>
    <p:sldId id="1476" r:id="rId42"/>
    <p:sldId id="1477" r:id="rId43"/>
    <p:sldId id="1478" r:id="rId44"/>
    <p:sldId id="1479" r:id="rId45"/>
    <p:sldId id="1588" r:id="rId46"/>
    <p:sldId id="1589" r:id="rId47"/>
    <p:sldId id="1590" r:id="rId48"/>
    <p:sldId id="1591" r:id="rId49"/>
    <p:sldId id="1592" r:id="rId50"/>
    <p:sldId id="1593" r:id="rId51"/>
    <p:sldId id="1412" r:id="rId52"/>
    <p:sldId id="1493" r:id="rId53"/>
    <p:sldId id="1494" r:id="rId54"/>
    <p:sldId id="1495" r:id="rId55"/>
    <p:sldId id="1595" r:id="rId56"/>
    <p:sldId id="1496" r:id="rId57"/>
    <p:sldId id="1497" r:id="rId58"/>
    <p:sldId id="1420" r:id="rId59"/>
    <p:sldId id="1422" r:id="rId60"/>
    <p:sldId id="1423" r:id="rId61"/>
    <p:sldId id="1596" r:id="rId62"/>
    <p:sldId id="1424" r:id="rId63"/>
    <p:sldId id="1425" r:id="rId64"/>
    <p:sldId id="1504" r:id="rId65"/>
    <p:sldId id="1513" r:id="rId66"/>
    <p:sldId id="1374" r:id="rId67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FFFFFF"/>
    <a:srgbClr val="7BC14A"/>
    <a:srgbClr val="F3EFE5"/>
    <a:srgbClr val="9BBD59"/>
    <a:srgbClr val="B4C7E7"/>
    <a:srgbClr val="FFD966"/>
    <a:srgbClr val="00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>
        <p:scale>
          <a:sx n="100" d="100"/>
          <a:sy n="100" d="100"/>
        </p:scale>
        <p:origin x="-948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handoutMaster" Target="handoutMasters/handoutMaster1.xml"/><Relationship Id="rId68" Type="http://schemas.openxmlformats.org/officeDocument/2006/relationships/notesMaster" Target="notesMasters/notesMaster1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6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slide" Target="slide6.xml"/><Relationship Id="rId1" Type="http://schemas.openxmlformats.org/officeDocument/2006/relationships/image" Target="../media/image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58.xml"/><Relationship Id="rId4" Type="http://schemas.openxmlformats.org/officeDocument/2006/relationships/slide" Target="slide20.xml"/><Relationship Id="rId3" Type="http://schemas.openxmlformats.org/officeDocument/2006/relationships/image" Target="../media/image4.png"/><Relationship Id="rId2" Type="http://schemas.openxmlformats.org/officeDocument/2006/relationships/slide" Target="slide13.xml"/><Relationship Id="rId1" Type="http://schemas.openxmlformats.org/officeDocument/2006/relationships/slide" Target="slide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201045z92asrzvea6yegr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副标题 3"/>
          <p:cNvSpPr txBox="1"/>
          <p:nvPr/>
        </p:nvSpPr>
        <p:spPr>
          <a:xfrm>
            <a:off x="2808311" y="3915796"/>
            <a:ext cx="9479583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200" dirty="0"/>
              <a:t>Unit </a:t>
            </a:r>
            <a:r>
              <a:rPr lang="en-US" altLang="zh-CN" sz="4200" dirty="0" smtClean="0"/>
              <a:t>3</a:t>
            </a:r>
            <a:r>
              <a:rPr lang="zh-CN" altLang="en-US" sz="4400" dirty="0"/>
              <a:t>　</a:t>
            </a:r>
            <a:r>
              <a:rPr lang="en-US" altLang="zh-CN" sz="4200" dirty="0" smtClean="0"/>
              <a:t>The </a:t>
            </a:r>
            <a:r>
              <a:rPr lang="en-US" altLang="zh-CN" sz="4200" dirty="0"/>
              <a:t>Million Pound Bank Note</a:t>
            </a:r>
            <a:endParaRPr lang="en-US" altLang="zh-CN" sz="4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48058" y="621482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重点短语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3222" y="1300931"/>
            <a:ext cx="858632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抚养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；培养；教育；提出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前进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用于祈使句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可以；往下说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偶然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；无意中；不小心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盯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着看；凝视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的原因；解释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此相反；正相反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2437" y="1366655"/>
            <a:ext cx="15135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bring up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2437" y="2032953"/>
            <a:ext cx="15520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go ahead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2437" y="2671500"/>
            <a:ext cx="1930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by accident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2437" y="3363715"/>
            <a:ext cx="1324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stare 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2437" y="3977169"/>
            <a:ext cx="1930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account 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2437" y="4572283"/>
            <a:ext cx="25587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 the contrary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2146" y="131487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重点句式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2146" y="1341562"/>
            <a:ext cx="1141200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next morning 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about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myself up for lost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was spotted by a ship.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第二天早上，我正感到绝望时，一艘船发现了我。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146" y="817769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1.had just done </a:t>
            </a:r>
            <a:r>
              <a:rPr lang="en-US" altLang="zh-CN" b="1" kern="100" dirty="0" err="1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sth.when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...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2146" y="3933850"/>
            <a:ext cx="1152612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brought you to England.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正是那艘船把你带到了英国。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146" y="3357786"/>
            <a:ext cx="11412000" cy="619633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2.It is/was...who/that...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强调句型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2918" y="1413570"/>
            <a:ext cx="14350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had just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51190" y="1413570"/>
            <a:ext cx="1002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given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67614" y="1435734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17712" y="4015383"/>
            <a:ext cx="30812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was the ship 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14" grpId="0"/>
      <p:bldP spid="14" grpId="1"/>
      <p:bldP spid="16" grpId="0"/>
      <p:bldP spid="1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1442605"/>
            <a:ext cx="1149972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那正是我们给你这封信的原因。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837506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3.why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引导表语从句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74726" y="1466414"/>
            <a:ext cx="50626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why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ve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given you the letter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450127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根据课文内容判断正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(T)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、误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(F)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1.Henry worked on the ship without pay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only to earn his passage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2.Henry was penniless because he failed in his business back in America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3.The brothers thought it was good luck for Henry to meet them.(     )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4.Henry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was very glad to receive the million pound bank note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5.The two brothers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care about Henry because they wanted to play jokes on him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3496" y="126961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72031" y="319460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4816" y="2556059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05722" y="5114553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55646" y="380888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9" grpId="0"/>
      <p:bldP spid="9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课文阅读理解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1.Why did the two brothers make a bet?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wanted to make fun of Henry.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wanted to rob Henry of some money.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see whether a man could survive with a million pound bank note a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month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London.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wanted to make Henry their son-in-law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371" y="328577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2.What did Henry come to London for?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wanted to run a small company here.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wanted to make friends with the two brothers.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wanted to seek for a good job.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came here by accident without any plan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3293036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3.What did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Adams ask for from the two brothers?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A.A house to stay for a short moment.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B.A letter with a bank note worth a million pound in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C.An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honest job.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D.Charity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from the two brothers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2637706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4.How did Henry feel when he got a letter from the brothers?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A.Surprised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  	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B.Angry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C.Hopeful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  	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D.Worried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413570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5.What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Henry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promise?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come back to the two brothers until 2 o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clock.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use the money in the letter after 2 o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clock.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would give the money back to the two brothers before 2 o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clock.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open the letter until 2 o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clock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328577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5" name="图片 1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79149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50" y="549474"/>
            <a:ext cx="892386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Mark Twain left school when he was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twelve.He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had little school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education.In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spite of this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became the most famous writer of his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time.He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made millions of dollars by writing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 His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real </a:t>
            </a:r>
            <a:r>
              <a:rPr lang="en-US" altLang="zh-CN" sz="2800" b="1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name was </a:t>
            </a:r>
            <a:r>
              <a:rPr lang="en-US" altLang="zh-CN" sz="2800" b="1" kern="100" spc="-50" dirty="0" smtClean="0">
                <a:latin typeface="Times New Roman" panose="02020603050405020304"/>
                <a:ea typeface="华文细黑"/>
                <a:cs typeface="Courier New" panose="02070309020205020404"/>
              </a:rPr>
              <a:t>Samuel</a:t>
            </a:r>
            <a:r>
              <a:rPr lang="en-US" altLang="zh-CN" sz="2800" b="1" kern="100" spc="-5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Langhorne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话题导入 </a:t>
            </a:r>
            <a:endParaRPr lang="zh-CN" altLang="en-US" sz="3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550" y="3069754"/>
            <a:ext cx="116652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Clemens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he is better known all over the world as Mark Twain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pen name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Mark Twain was born in 1835 and he was not a healthy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baby.In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fact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was not expected to live through the first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winter.But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with his mother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care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.As a boy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caused much trouble for his parents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26" name="Picture 2" descr="X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4455" y="644543"/>
            <a:ext cx="2021351" cy="2569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6952" y="307585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1289865"/>
            <a:ext cx="10654362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128417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1197546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 was </a:t>
            </a:r>
            <a:r>
              <a:rPr lang="en-US" altLang="zh-CN" sz="2800" b="1" u="sng" kern="100" spc="-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brought up</a:t>
            </a:r>
            <a:r>
              <a:rPr lang="en-US" altLang="zh-CN" sz="2800" b="1" kern="100" spc="-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in Hannibal</a:t>
            </a:r>
            <a:r>
              <a:rPr lang="zh-CN" altLang="zh-CN" sz="2800" b="1" kern="100" spc="-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spc="-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Missouri</a:t>
            </a:r>
            <a:r>
              <a:rPr lang="zh-CN" altLang="zh-CN" sz="2800" b="1" kern="100" spc="-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spc="-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along the Mississippi River.</a:t>
            </a:r>
            <a:endParaRPr lang="zh-CN" altLang="zh-CN" sz="1050" kern="100" spc="-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他在密西西比河畔密苏里州的汉尼拔长大。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3253215"/>
            <a:ext cx="11268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bring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抚养；培养；教育；提出；呕吐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bring in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引进；获利；赚钱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bring out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出版；使显现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bring about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引起；导致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bring down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使倒下；减少；降低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5929" y="2749159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6960"/>
            <a:ext cx="1141200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old woman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brought up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five children.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这个老太太养育了五个孩子。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(2)David was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brought up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 value the sense of sharing.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戴维被教导要重视分享意识。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greedy child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brought up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all he had eaten.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这个贪吃的孩子把吃下去的东西全都吐了出来。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(4)We need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bring in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some new blood.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我们需要输入一些新鲜血液。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3161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739900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用适当的介、副词填空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brought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good suggestion at the meeting.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carelessness brought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failure in the exam.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want to bring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my new book next year.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杰克是由姑姑抚养长大的。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Jack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by his aunt.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你把价格降一点好吗？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Could you please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little?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235844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7872" y="1456889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up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51401" y="2157919"/>
            <a:ext cx="1064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about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7369" y="2791247"/>
            <a:ext cx="684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9245" y="4649624"/>
            <a:ext cx="26613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brought 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2403" y="5949960"/>
            <a:ext cx="3387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bring down the price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097605"/>
            <a:ext cx="11268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scene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戏剧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一场；现场；场面；景色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behind the scenes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在幕后，在后台；暗中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the scene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在现场；当场；在台上演出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4" y="690228"/>
            <a:ext cx="10654362" cy="64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684539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597909"/>
            <a:ext cx="1062000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Act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Scene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3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第一幕，第三场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1595277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7125" y="1197546"/>
            <a:ext cx="10696633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(1)What a fantastic mountain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scene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!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多么迷人的山景！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(2)Her voice was suddenly heard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behind the scenes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她的声音突然在后台传了出来。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(3)Our reporter was the first person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on the scene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我们的记者是最先到达出事地点的。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50590" y="69349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657700"/>
            <a:ext cx="11412000" cy="60844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scene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scenery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view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sight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(1)scene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：指展现在眼前的情景，也可以指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scenery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的一部分，指某处小范围的景色，大多包括景物中的人及活动，可译为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情景；景色；场面；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戏剧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(2)scenery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：是总称，指大范围的自然风光，是由多个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scene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构成的景色，常译为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景色；风景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(3)view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：是指人从一定的角度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或从远处或从高处等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所看到的景色，还有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观点；看法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等意思。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(4)sight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：指眼睛所看到的景象，可以指美丽的风景，也可以指悲惨的景象，其复数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sights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名胜古迹、人文景观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5929" y="225652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易混辨析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1308999"/>
            <a:ext cx="11233248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scene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scenery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view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sight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(1)Guilin is famous for its beautiful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(2)You can get a wonderful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the top of the tower.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(3)There is a happy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of children playing in the garden.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(4)The Imperial Palace is one of the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of China.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282" y="771693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57696" y="1989634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scenery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1030" y="2709714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view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09760" y="1230796"/>
            <a:ext cx="553998" cy="902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438427" y="3357786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scene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79182" y="3933850"/>
            <a:ext cx="10631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sights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8" grpId="0"/>
      <p:bldP spid="18" grpId="1"/>
      <p:bldP spid="19" grpId="0"/>
      <p:bldP spid="19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425769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420080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333450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Permit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me to lead the way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sir.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先生，请让我来带路吧。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5929" y="204222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2528977"/>
            <a:ext cx="11268000" cy="392515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(1)permit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允许，准许，许可；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许可证；执照，通行证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permit sb.to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允许某人做某事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permit (doing)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允许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(2)permission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允许；许可；同意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ask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permission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ask permission from sb.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请求某人许可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with/without (one’s) permission 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得到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未经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某人的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允许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98968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(1)No one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is permitted to go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into the building at present.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现在不允许任何人进入这座大楼。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rules of the club 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permit smoking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俱乐部不允许抽烟。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(3)We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asked him for permission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 use the car.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我们请求他允许我们使用这辆汽车。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6166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4566" y="451868"/>
            <a:ext cx="1152128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After his father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death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Mark Twain began to work for a printer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who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only provided him with food and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clothing.Then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worked as a printer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river-boat pilot and later joined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army.But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shortly after that he became a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miner.During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this period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started to write short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stories.Afterwards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became a full-time writer.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1870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Mark Twain got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married.In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years that followed he wrote many books including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entures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Tom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Sa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w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 1876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entures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Huckleberry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Finn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 1884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 made him famous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brought him great fortune.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7" y="1297448"/>
            <a:ext cx="11665297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用所给词的正确形式填空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—Would you allow me to eat my breakfast here?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—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Sorry.We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permit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eat) in the lab.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illegal to read people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private letters without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(permit).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06574" y="80425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28398" y="2632350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eating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87494" y="3266614"/>
            <a:ext cx="1859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permission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53530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警察允许他在那里停车。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policeman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你在晚上出去前要征求你父母的同意。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should 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before going out at night.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30677" y="2402518"/>
            <a:ext cx="4488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permitted him to park there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56963" y="3664868"/>
            <a:ext cx="9085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ask your parents for permission/ask permission from your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1176" y="4303415"/>
            <a:ext cx="13355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parents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377568"/>
            <a:ext cx="114666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go ahead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发生，进行；前进；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用于祈使句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可以；往下说；用吧；开始吧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go ahead with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开始做，着手做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ahead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前面；早于；领先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ahead of time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提前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5" y="918274"/>
            <a:ext cx="10654361" cy="64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912585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825955"/>
            <a:ext cx="1062000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Not at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all.</a:t>
            </a:r>
            <a:r>
              <a:rPr lang="en-US" altLang="zh-CN" sz="2800" b="1" u="sng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Go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right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ahead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不介意。请问吧。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191227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5929" y="1383518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(1)Despite the bad weather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journey will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go ahead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尽管天气不好，旅行将照常进行。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Go ahead with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your story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are all 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开始讲你的故事吧，我们洗耳恭听。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(3)John kept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ahead 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other runners and won at last.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约翰一直领先于其他跑步选手并最终获得冠军。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84621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451274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用适当的介、副词填空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(1)Go straight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 200 meters and then turn left.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(2)We finished all the work ahead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(3)My father asked me to go ahead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my research work after supper.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913968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59771" y="2205658"/>
            <a:ext cx="1103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ahead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35166" y="2853730"/>
            <a:ext cx="576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of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79060" y="3501802"/>
            <a:ext cx="864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585618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58314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47814" y="474249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a matter of fact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landed in Britain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by accident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事实上，我在英国上岸是偶然的。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573145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by accident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by chance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偶然；无意中；不小心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by contrast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相比之下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by mistake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by design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purpose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故意地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13365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79079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 only found these old photos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by accident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我只是碰巧找到这些老照片的。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(2)Last time I ran across her in the street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by chance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上次我在街上偶然碰见了她。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By contrast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is much more frank.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相比之下，她坦率得多。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70207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 think she hurt my feelings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purpose that 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 can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find my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book.Someone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may have taken it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mistake.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(3)It was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accident that I heard what they were talking about.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3290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70588" y="1970470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54964" y="2546534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18742" y="3141762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497777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492088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6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405458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next morning I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 just about given myself up for lost when I was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spotted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by a ship.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第二天早上，我正感到绝望时，一艘船发现了我。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3235906"/>
            <a:ext cx="11268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(1)spot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发现；认出；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污点；斑点；地点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spot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sb.doing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看到某人正在做某事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the spot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the scene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现场；当场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(2)spotless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没有污点的；干净的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70971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58788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actor Wang Kai was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spotted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by his fans at the airport.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演员王凯在机场被他的粉丝们认了出来。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(2)When he walked past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spotted a man stealing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bike.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他路过时，发现一个人正在偷自行车。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police were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on the spot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within a few minutes.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几分钟内警察就赶到了现场。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2148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4566" y="444903"/>
            <a:ext cx="1152128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Unfortunately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Mark Twain got into debts and he had to write large numbers of stories to pay these debts.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the age of 70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hair was completely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white.He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bought many white suits and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neckties.He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wore nothing but white from head to foot until his death on April 21,1910.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5" y="1191351"/>
            <a:ext cx="1169319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(1)Neighbors spotted smoke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come) out of the house.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woman does the housework well and keeps her house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spot).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(3)This is the spot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two trucks ran into each other.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247" y="1898462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coming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02488" y="2555081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spotless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24678" y="3218989"/>
            <a:ext cx="1114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1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2845" y="538844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 rot="1947776">
            <a:off x="481025" y="533155"/>
            <a:ext cx="511569" cy="648449"/>
            <a:chOff x="0" y="0"/>
            <a:chExt cx="408597" cy="504056"/>
          </a:xfrm>
        </p:grpSpPr>
        <p:grpSp>
          <p:nvGrpSpPr>
            <p:cNvPr id="12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7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02844" y="446525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fact is that I earned my passage by working as an unpaid hand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accounts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for my appearance.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事实上我靠做义工来顶替船费，这就是我衣冠不整的原因了。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3311234"/>
            <a:ext cx="11268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account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认为；说明；总计有；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说明；理由；计算；账目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account for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解释，是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的原因；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数量或比例上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account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因为，由于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no account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决不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位于句首时，句子用部分倒装结构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sth.into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account/take account of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考虑到，顾及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75929" y="276240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(1)Please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account 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your own behavior.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请你对自己的行为作出解释。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On no account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should the house be left unlocked.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离开住宅时千万要锁门。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(3)Coursework is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taken into account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as well as exam results.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除考试结果外，课程作业也要计入成绩。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765498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League members in our school account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half of the students.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doesn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drink alcohol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account of his health.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她不能为自己愚蠢的错误说明原因。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couldn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他的分数很低，但是我们必须把他的病情考虑在内。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scores were poor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we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must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_____________________________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__________________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5929" y="33345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612321" y="1538422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43078" y="2186494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0830" y="4058702"/>
            <a:ext cx="4919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account for her foolish mistake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39328" y="5282838"/>
            <a:ext cx="51331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take his illness into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account/take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8582" y="5950074"/>
            <a:ext cx="33265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account of his illness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15" grpId="0"/>
      <p:bldP spid="15" grpId="1"/>
      <p:bldP spid="16" grpId="0"/>
      <p:bldP spid="16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2845" y="538844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 rot="1947776">
            <a:off x="481025" y="533155"/>
            <a:ext cx="511569" cy="648449"/>
            <a:chOff x="0" y="0"/>
            <a:chExt cx="408597" cy="504056"/>
          </a:xfrm>
        </p:grpSpPr>
        <p:grpSp>
          <p:nvGrpSpPr>
            <p:cNvPr id="12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8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02844" y="446525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went to the American embassy to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seek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help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but...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我去美国大使馆求助，但是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682484"/>
            <a:ext cx="11268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seek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.(sought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sought)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寻找；探索；寻求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seek (for/after) sb./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寻找某人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seek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试图做某事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seek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fortune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寻找发财的机会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seek out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挑选出；物色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75929" y="213365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(1)You must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seek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permission before publishing their names.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在公布他们的名字之前，你必须首先征求同意。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law must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seek to protect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rights of citizens.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法律必须设法保护公民的权利。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young man went to the big city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seek his fortune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这个年轻人去了大城市寻找发财的机会。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1523282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(1)They are seeking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change) the rules.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(2)You must seek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person to do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(3)We shouldn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always seek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fame.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5929" y="981522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79696" y="2205658"/>
            <a:ext cx="16514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change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14886" y="2925738"/>
            <a:ext cx="684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19370" y="3554646"/>
            <a:ext cx="1479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after/for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15" grpId="0"/>
      <p:bldP spid="15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2845" y="746053"/>
            <a:ext cx="10654361" cy="64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 rot="1947776">
            <a:off x="481025" y="740364"/>
            <a:ext cx="511569" cy="648449"/>
            <a:chOff x="0" y="0"/>
            <a:chExt cx="408597" cy="504056"/>
          </a:xfrm>
        </p:grpSpPr>
        <p:grpSp>
          <p:nvGrpSpPr>
            <p:cNvPr id="12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" name="TextBox 25"/>
            <p:cNvSpPr>
              <a:spLocks noChangeArrowheads="1"/>
            </p:cNvSpPr>
            <p:nvPr/>
          </p:nvSpPr>
          <p:spPr bwMode="auto">
            <a:xfrm rot="19641341">
              <a:off x="46511" y="28136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9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02844" y="653734"/>
            <a:ext cx="1062000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 the contrary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fact.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事实上，正好相反。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313629"/>
            <a:ext cx="11268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the contrary 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只作状语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与此相反；正相反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the contrary 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作定语和状语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相反的；相反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(be) contrary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违反；与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相反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75929" y="1764795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41200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(1)It doesn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seem ugly to 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on the contrary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think 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rather beautiful.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我觉得它并不丑，恰恰相反，我认为它很美。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(2)Show me some evidence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to the contrary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给我看看有什么相反的证据吧。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Contrary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expectation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win in the contest.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与预期相反，他没有赢得比赛。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981522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(1)As a matter of fact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my opinion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en-US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与你的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正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(2)He was by no means annoyed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正相反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was glad to be able to make himself understood.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不听医生的忠告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went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swimming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879182" y="1701602"/>
            <a:ext cx="32752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 contrary to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yours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63158" y="2349674"/>
            <a:ext cx="3312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on the contrary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2056" y="3626654"/>
            <a:ext cx="6005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Contrary to his doctor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advice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42671" y="637033"/>
            <a:ext cx="11801207" cy="48089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/>
              </a:rPr>
              <a:t>根据</a:t>
            </a:r>
            <a:r>
              <a:rPr lang="zh-CN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/>
              </a:rPr>
              <a:t>上文完成下列各题</a:t>
            </a:r>
            <a:endParaRPr lang="zh-CN" altLang="zh-CN" sz="2800" b="1" kern="100" dirty="0">
              <a:solidFill>
                <a:srgbClr val="0000FF"/>
              </a:solidFill>
              <a:latin typeface="+mj-ea"/>
              <a:ea typeface="+mj-ea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1.Fill in the blank in Paragraph 2 with proper words.(no more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than4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words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latin typeface="宋体" panose="02010600030101010101" pitchFamily="2" charset="-122"/>
                <a:cs typeface="Courier New" panose="02070309020205020404"/>
              </a:rPr>
              <a:t>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2.What does the word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 Paragraph 3 probably refer to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 more than 2 words)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latin typeface="宋体" panose="02010600030101010101" pitchFamily="2" charset="-122"/>
                <a:cs typeface="Courier New" panose="02070309020205020404"/>
              </a:rPr>
              <a:t>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3.What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the main idea of the passage?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latin typeface="宋体" panose="02010600030101010101" pitchFamily="2" charset="-122"/>
                <a:cs typeface="Courier New" panose="02070309020205020404"/>
              </a:rPr>
              <a:t>_________________________________________________________________________________________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0582" y="1949420"/>
            <a:ext cx="3519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managed to survive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653" y="3677612"/>
            <a:ext cx="20256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printer.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2048" y="4829740"/>
            <a:ext cx="6090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brief introduction of Mark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Twain.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2" grpId="0"/>
      <p:bldP spid="12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02845" y="1265482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22" name="Group 19"/>
          <p:cNvGrpSpPr/>
          <p:nvPr/>
        </p:nvGrpSpPr>
        <p:grpSpPr bwMode="auto">
          <a:xfrm rot="1947776">
            <a:off x="481025" y="1259793"/>
            <a:ext cx="511569" cy="648449"/>
            <a:chOff x="0" y="0"/>
            <a:chExt cx="408597" cy="504056"/>
          </a:xfrm>
        </p:grpSpPr>
        <p:grpSp>
          <p:nvGrpSpPr>
            <p:cNvPr id="23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25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002844" y="1125538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next morning I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 just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about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given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myself up for lost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 was spotted by a ship.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第二天早上，我正感到绝望时，一艘船发现了我。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经典句式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5624" y="3861842"/>
            <a:ext cx="11156436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had just/hardly/scarcely done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sth.when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刚刚做完某事，这时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doing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sth.when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正在做某事，这时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about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sth.when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on the point of doing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sth.when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正要做某事，这时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75929" y="3372382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455526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had just rushed into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classroom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teacher came 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他刚跑进教室，这时老师进来了。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was reading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novel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someone knocked at the door.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我正在读小说突然有人敲门。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was about to leave when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came 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我正要走，他就来了。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91822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798748"/>
            <a:ext cx="1159328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她正要出去，一位不速之客进来了。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 an unexpected visitor came.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我正在街上闲逛，这时一场事故发生了。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the street when an accident happened.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昨天她刚完成作业，她的妈妈就让她练习弹钢琴。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 her mother asked her to practice playing the piano yesterday.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30020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54646" y="2170400"/>
            <a:ext cx="7675499" cy="555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about to go out/was on the point of going 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4606" y="4077866"/>
            <a:ext cx="2489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wandering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55812" y="5354846"/>
            <a:ext cx="75134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had just/hardly/scarcely finished her homework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5" grpId="0"/>
      <p:bldP spid="15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02845" y="909794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22" name="Group 19"/>
          <p:cNvGrpSpPr/>
          <p:nvPr/>
        </p:nvGrpSpPr>
        <p:grpSpPr bwMode="auto">
          <a:xfrm rot="1947776">
            <a:off x="481025" y="904105"/>
            <a:ext cx="511569" cy="648449"/>
            <a:chOff x="0" y="0"/>
            <a:chExt cx="408597" cy="504056"/>
          </a:xfrm>
        </p:grpSpPr>
        <p:grpSp>
          <p:nvGrpSpPr>
            <p:cNvPr id="23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25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002844" y="817475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And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was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the ship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brought you to England.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正是那艘船把你带到了英国。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303196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本句属于强调结构，强调主语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ship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。强调结构是英语中最常使用的句型之一，其基本结构是：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is/was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＋被强调部分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that/who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＋其他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9206" y="249262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45701" y="693490"/>
            <a:ext cx="1129901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注意：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强调人时，可用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is/was...who/that...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；强调其他成分时一律用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is/was...that...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此句型不可强调谓语动词，如要强调谓语动词，可在动词前加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did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强调句型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多变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形式：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一般疑问式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Is/Was 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＋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被强调部分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that/who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＋其他；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特殊疑问式：特殊疑问词＋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is/was it 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＋其他；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not...until...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的强调句式：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is/was not until...that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＋其他。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05247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It was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scientist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Tu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Youyou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won the Nobel Prize in 2015.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是科学家屠呦呦在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2015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年获得了诺贝尔奖。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When was it 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you and your brother saw the film 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Six?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你和你哥哥是什么时候看的电影《老炮儿》？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It was not until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she spoke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 realized she was Mary.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直到她开口说话我才认出她是玛丽。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4449"/>
            <a:ext cx="114666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(1)You are waiting at a wrong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place.It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is at the hotel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coach picks up tourists.(2016·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was in the morning that the lost bike was spotted.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1506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530537" y="1826454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2358" y="3069754"/>
            <a:ext cx="78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It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4" grpId="0"/>
      <p:bldP spid="14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31862" y="2493690"/>
            <a:ext cx="10840937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句式分析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本句中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endParaRPr lang="en-US" altLang="zh-CN" sz="2800" b="1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自主翻译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难句分析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96451" y="25656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表语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18865" y="26185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非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限制性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9907" y="32666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定语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50791" y="3776891"/>
            <a:ext cx="9937103" cy="661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事实上我靠做义工来顶替船费，这就是我衣冠不整的原因了。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428747" y="4437906"/>
            <a:ext cx="9571115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918438" y="1233690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8437" y="1141371"/>
            <a:ext cx="105773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fact is that I earned my passage by working as an unpaid hand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accounts for my appearance.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0092808" y="3141762"/>
            <a:ext cx="1479991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18437" y="3789834"/>
            <a:ext cx="739995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" name="图片 2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510584"/>
            <a:ext cx="11538648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单词拼写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1.The first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of the play was almost over when they got to the theatre.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2.What the manager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寻找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is a professional guide.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3.She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boy stealing some money from a woman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pocket.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4.The doctor will not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him to walk until his leg has fully recovered.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5.You needn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feel sorry for what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happened.After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wasn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your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endParaRPr lang="en-US" altLang="zh-CN" sz="2800" b="1" u="sng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过错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14291" y="1283508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scene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53930" y="1859572"/>
            <a:ext cx="1321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seeking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8702" y="2454800"/>
            <a:ext cx="13035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spotted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90950" y="3102872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8582" y="4471024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fault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2" grpId="0"/>
      <p:bldP spid="12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14176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61854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基础自测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5206727" y="348252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5206727" y="434673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5206727" y="5210830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005858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One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Warming Up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，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Pre-reading &amp; Reading</a:t>
            </a:r>
            <a:endParaRPr lang="en-US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192809" y="4869954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92809" y="5734050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1007675"/>
            <a:ext cx="11538648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6.While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girl was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闲逛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in the street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director saw 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7.Hearing my words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盯着看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at me in disbelief.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8.Looking after such little children really calls for much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耐心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53794" y="1053530"/>
            <a:ext cx="1821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wandering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27975" y="1773610"/>
            <a:ext cx="1135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stared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27038" y="2330510"/>
            <a:ext cx="1460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patience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2" grpId="0"/>
      <p:bldP spid="12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61442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选词填空</a:t>
            </a:r>
            <a:endParaRPr lang="zh-CN" altLang="zh-CN" sz="1050" kern="100" dirty="0" smtClean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on the spot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account for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bring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go ahead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to the contrary </a:t>
            </a:r>
            <a:endParaRPr lang="en-US" altLang="zh-CN" sz="2800" b="1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9.The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child who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well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has been taught to be polite and to behave well.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10.I will continue to believe it until I get proof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11.Did 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absence from school?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12.He was hit by a falling tree and killed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do what you like.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9402" y="1082105"/>
            <a:ext cx="9934397" cy="5472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1412" y="162959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1392" y="1610430"/>
            <a:ext cx="19078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brought 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46063" y="4149874"/>
            <a:ext cx="1869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 the spot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07374" y="2906574"/>
            <a:ext cx="2478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the contrary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4629" y="3573810"/>
            <a:ext cx="1930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account 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2638" y="4850790"/>
            <a:ext cx="16514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Go ahead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45418"/>
            <a:ext cx="11305256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我发现不可能对她说谎。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find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是约翰偷了车。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强调主语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stole the car.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那就是他如此喜欢这个地方的原因。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u="sng" kern="10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kern="10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likes the place so much.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17.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我刚要离开，这时我听到有人喊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救命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heard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help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18.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我们决不该放弃这个计划。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no account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plan.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6694" y="1269554"/>
            <a:ext cx="2946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impossible to lie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447" y="2493690"/>
            <a:ext cx="3411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was John that/who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424" y="3645818"/>
            <a:ext cx="2153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6302" y="4850790"/>
            <a:ext cx="81692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about to leave/was on  the point of leaving when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97403" y="6074926"/>
            <a:ext cx="29097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should we give 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448385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Ⅳ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课文语法填空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Henry Adams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 was carried out to sea by a strong wind from his own boat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was a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businessman.He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spent a 19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help) night on the sea until the next morning.20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luck)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was spotted and saved by a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ship.Then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earned his passage by 21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(work)</a:t>
            </a:r>
            <a:r>
              <a:rPr lang="en-US" altLang="zh-CN" sz="1050" kern="100" dirty="0" smtClean="0">
                <a:latin typeface="宋体" panose="02010600030101010101" pitchFamily="2" charset="-122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for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free on the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board.After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landed in Britain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went to the embassy for help,22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without luck.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007458" y="1773610"/>
            <a:ext cx="1380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helpless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58072" y="2421682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Luckily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17322" y="3069754"/>
            <a:ext cx="1462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working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02718" y="4418742"/>
            <a:ext cx="7056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11" grpId="0"/>
      <p:bldP spid="11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837506"/>
            <a:ext cx="11198234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One day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23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wander) on the street when he was called into a large house owned by two old Englishmen,24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asked him a few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questions.Henry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answered that he was looking for a job in London and 25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ask) whether they could offer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any.They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answer 26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direct) but gave Henry a letter which they said contained 27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sum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of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money.They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also asked Henry to promise not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28.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(open) it until 2 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o</a:t>
            </a:r>
            <a:r>
              <a:rPr lang="en-US" altLang="zh-CN" sz="2800" b="1" kern="100" dirty="0" err="1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clock.Henry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thought it was silly but accepted it.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718942" y="909514"/>
            <a:ext cx="2489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wandering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51590" y="1610430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26854" y="2853730"/>
            <a:ext cx="10631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asked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65751" y="3482638"/>
            <a:ext cx="13531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directly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85864" y="416461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8085" y="4725938"/>
            <a:ext cx="13131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open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201045z92asrzvea6yegr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</a:t>
            </a:r>
            <a:r>
              <a:rPr lang="zh-CN" altLang="en-US" sz="4000" b="1" spc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自测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803598"/>
            <a:ext cx="865832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奇遇；冒险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戏剧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一场；现场；场面；景色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漫游；漫步；漂泊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许可；允许；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准许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通行证；许可证；执照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许可；允许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在前；向前；提前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凝视；盯着看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662" y="189434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重点单词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9017" y="909514"/>
            <a:ext cx="17347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adventure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9017" y="1557586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scene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9017" y="2205658"/>
            <a:ext cx="1342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wander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9017" y="2781722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9017" y="4049177"/>
            <a:ext cx="1859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permission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9017" y="4725938"/>
            <a:ext cx="1103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ahead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9017" y="5426854"/>
            <a:ext cx="934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stare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89206" y="117426"/>
            <a:ext cx="858632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发现；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认出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斑点；污点；地点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船费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包括食宿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；通道；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认为；说明；总计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有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说明；理由；计算；账目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寻找；探索；寻求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耐性；忍耐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有耐心的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反面；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对立面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相反的；相违的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1079" y="189434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spot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1079" y="1447364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passage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079" y="2157919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account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3287" y="3429794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seek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3287" y="4020602"/>
            <a:ext cx="1460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patience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3287" y="4678199"/>
            <a:ext cx="1263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patient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3287" y="5321052"/>
            <a:ext cx="1519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contrary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15854</Words>
  <Application>WPS 演示</Application>
  <PresentationFormat>自定义</PresentationFormat>
  <Paragraphs>854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84" baseType="lpstr">
      <vt:lpstr>Arial</vt:lpstr>
      <vt:lpstr>宋体</vt:lpstr>
      <vt:lpstr>Wingdings</vt:lpstr>
      <vt:lpstr>Times New Roman</vt:lpstr>
      <vt:lpstr>华文细黑</vt:lpstr>
      <vt:lpstr>Courier New</vt:lpstr>
      <vt:lpstr>微软雅黑</vt:lpstr>
      <vt:lpstr>Book Antiqua</vt:lpstr>
      <vt:lpstr>Times New Roman</vt:lpstr>
      <vt:lpstr>黑体</vt:lpstr>
      <vt:lpstr>Arial Unicode MS</vt:lpstr>
      <vt:lpstr>Calibri</vt:lpstr>
      <vt:lpstr>华文细黑</vt:lpstr>
      <vt:lpstr>Broadway</vt:lpstr>
      <vt:lpstr>楷体</vt:lpstr>
      <vt:lpstr>经典繁仿黑</vt:lpstr>
      <vt:lpstr>IPAPANNEW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4422</cp:revision>
  <dcterms:created xsi:type="dcterms:W3CDTF">2014-11-27T01:03:00Z</dcterms:created>
  <dcterms:modified xsi:type="dcterms:W3CDTF">2018-03-03T13:02:51Z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