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1381" r:id="rId3"/>
    <p:sldId id="1296" r:id="rId4"/>
    <p:sldId id="1360" r:id="rId5"/>
    <p:sldId id="1553" r:id="rId6"/>
    <p:sldId id="1554" r:id="rId7"/>
    <p:sldId id="1571" r:id="rId8"/>
    <p:sldId id="1572" r:id="rId9"/>
    <p:sldId id="1654" r:id="rId10"/>
    <p:sldId id="1662" r:id="rId11"/>
    <p:sldId id="1634" r:id="rId12"/>
    <p:sldId id="1655" r:id="rId13"/>
    <p:sldId id="1663" r:id="rId14"/>
    <p:sldId id="1635" r:id="rId15"/>
    <p:sldId id="1664" r:id="rId16"/>
    <p:sldId id="1636" r:id="rId17"/>
    <p:sldId id="1637" r:id="rId18"/>
    <p:sldId id="1638" r:id="rId19"/>
    <p:sldId id="1639" r:id="rId20"/>
    <p:sldId id="1665" r:id="rId21"/>
    <p:sldId id="1657" r:id="rId22"/>
    <p:sldId id="1666" r:id="rId23"/>
    <p:sldId id="1667" r:id="rId24"/>
    <p:sldId id="1608" r:id="rId25"/>
    <p:sldId id="1609" r:id="rId26"/>
    <p:sldId id="1585" r:id="rId27"/>
    <p:sldId id="1586" r:id="rId28"/>
    <p:sldId id="1649" r:id="rId29"/>
    <p:sldId id="1668" r:id="rId30"/>
    <p:sldId id="1589" r:id="rId31"/>
    <p:sldId id="1591" r:id="rId32"/>
    <p:sldId id="1592" r:id="rId33"/>
    <p:sldId id="1593" r:id="rId34"/>
    <p:sldId id="1669" r:id="rId35"/>
    <p:sldId id="1594" r:id="rId36"/>
    <p:sldId id="1595" r:id="rId37"/>
    <p:sldId id="1671" r:id="rId38"/>
    <p:sldId id="1374" r:id="rId39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7BC14A"/>
    <a:srgbClr val="0066FF"/>
    <a:srgbClr val="FFFFFF"/>
    <a:srgbClr val="F3EFE5"/>
    <a:srgbClr val="9BBD59"/>
    <a:srgbClr val="B4C7E7"/>
    <a:srgbClr val="FFD9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5.xml"/><Relationship Id="rId2" Type="http://schemas.openxmlformats.org/officeDocument/2006/relationships/image" Target="../media/image2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91247m2oeggrjzizcz22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854846" y="3906271"/>
            <a:ext cx="698477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 dirty="0"/>
              <a:t>Unit 2</a:t>
            </a:r>
            <a:r>
              <a:rPr lang="zh-CN" altLang="en-US" sz="4800" dirty="0"/>
              <a:t>　</a:t>
            </a:r>
            <a:r>
              <a:rPr lang="en-US" altLang="zh-CN" sz="4800" dirty="0"/>
              <a:t>Healthy eating</a:t>
            </a:r>
            <a:endParaRPr lang="en-US" altLang="zh-CN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518652"/>
            <a:ext cx="1152128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在否定结构中，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to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不必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mustn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禁止，不许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to tell him about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你不必把此事告诉他。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在回答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must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的一般疑问句时，肯定式常用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must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必须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，否定式常用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need not/needn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不必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730478"/>
            <a:ext cx="11618885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3.need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的用法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(1)need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既可以作实义动词，也可以作情态动词。作情态动词时，后跟动词原形，表示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需要，有必要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，无人称和数的变化，多用于否定句、疑问句或条件句中。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go there now.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你现在不必去那儿。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Need I go there 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？我现在需要去那儿吗？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1094716"/>
            <a:ext cx="1161888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引导的一般疑问句的肯定回答常用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must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；否定回答常用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—Need I hand in my paper now?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—Yes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must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en-US" altLang="zh-CN" sz="2800" b="1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have to.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我现在需要交上论文吗？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是的，你必须。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不，你不需要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6574" y="625680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考点警示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7969" y="951470"/>
            <a:ext cx="11076375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作为实义动词，同其他实义动词一样，可用于各种句式，有时态、人称、数的变化，构成否定句和疑问句时要借助于助动词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need to be careful.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你得小心些。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don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need to be so worried.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你不必如此担心。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524051"/>
            <a:ext cx="11503847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作实义动词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需要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讲时，其后跟不定式的被动形式相当于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跟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.-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的主动形式，在这一点上，与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require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需要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讲时一样。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house needs/wants/requires repairing/to be repaired.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这所房子需要修葺。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6488" y="91371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考点警示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189434"/>
            <a:ext cx="11299010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4.dare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的用法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(1)dare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既可以作实义动词，也可以作情态动词。作情态动词时多用于疑问句、否定句、条件状语从句以及表示怀疑的名词性从句中，表示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敢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dare not walk through the wood at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夜间我不敢在小树林里走。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(2)dare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作实义动词时，在否定句中不定式符号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也可以省略。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children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dare (to) make a sound while their parents are sleeping.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孩子们在父母睡觉时不敢弄出一点声音。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662668"/>
            <a:ext cx="1129901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情态动词＋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done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结构的用法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(1)must 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表示对过去发生的事情所作出的合理或很有把握的推测，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想必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准是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，只用于肯定句中，在否定句或疑问句中通常被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can/can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From what you said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must have told you all about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从你所说的来看，她一定把一切都告诉你了。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621482"/>
            <a:ext cx="1129901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(2)can 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一般用于疑问句和否定句中，用于表示对过去所发生事情的推测。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could 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用于肯定句时，表示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可能已经做过某事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本有能力做某事而未做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Smith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gone to Beijing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I saw him in the library just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史密斯先生不可能去北京了，我刚才还在图书馆看见他了。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0156" y="189434"/>
            <a:ext cx="11412000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(3)should/ought to 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过去本应该做某事而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实际上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没有做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，含有责备或遗憾的语气；其否定形式表示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某种行为不该发生却发生了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should have done more exercise before.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以前你应该多进行锻炼的。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(4)need 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本需要做而实际未做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本不必做某事而实际做了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it turned out to be a small house party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dressed up so formally.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最后证实那是一个小型的家庭聚会，我们本来没必要盛装打扮的。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73114" y="949728"/>
            <a:ext cx="10966708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(5)may/might have 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表示对过去发生的事情的推测，意思是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也许已经做了某事，可能已经做了某事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，多用在肯定句中，用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时表示语气更加不肯定。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might have read about it in the papers.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你可能已经在报上看过这个消息了。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50180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97858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206727" y="3914686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437906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Three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Grammar &amp; Writing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1086068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你不该责备他。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他没有钱，只好放弃这个计划。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has no money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give up this plan.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你千万不能告诉他这个秘密。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him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secret.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1289" y="58201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26653" y="2421682"/>
            <a:ext cx="4680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oughtn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t/ought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not to scold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3565" y="3770670"/>
            <a:ext cx="1093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has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0087" y="5033020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mustn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tell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6" grpId="0"/>
      <p:bldP spid="1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693490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这里相当暖和，我们还没有必要打开暖气。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quite warm here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heating on yet.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你怎么敢那样说？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她不敢在晚上出去。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(7)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我玩得再开心不过了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这是完美的一天。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myself more—it was a perfect day.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35997" y="1447364"/>
            <a:ext cx="23402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needn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turn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1645" y="2743508"/>
            <a:ext cx="875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dare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39405" y="2709714"/>
            <a:ext cx="875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say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4646" y="3967644"/>
            <a:ext cx="2704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dared not go 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990" y="5273313"/>
            <a:ext cx="4240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couldn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have enjoyed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6" grpId="0"/>
      <p:bldP spid="16" grpId="1"/>
      <p:bldP spid="8" grpId="0"/>
      <p:bldP spid="8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693490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他们本应该在午饭时间就到达的，但是他们的航班被耽搁了。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lunchtime but their flight was delayed.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马克本来不必那么匆忙的。这么高速驾驶之后，他早半个小时到达了。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 driving at top speed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arrived half an hour early.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他看上去很高兴，一定是通过了考试。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looks so happy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42679" y="1413570"/>
            <a:ext cx="4536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should have arrived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4744" y="2709714"/>
            <a:ext cx="36583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needn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have hurried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75398" y="4581922"/>
            <a:ext cx="4240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must have passed the test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4" y="333450"/>
            <a:ext cx="2333534" cy="668428"/>
            <a:chOff x="164" y="341996"/>
            <a:chExt cx="2333534" cy="668428"/>
          </a:xfrm>
        </p:grpSpPr>
        <p:sp>
          <p:nvSpPr>
            <p:cNvPr id="9" name="五边形 8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高考链接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89206" y="1168465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用适当的情态动词或所给动词的正确形式填空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1.George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go) too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far.His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coffee is still warm.(2016·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worried before I came to the new school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my classmates here are very friendly to me.(2015·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3.—Sorry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Mum! I failed the job interview 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—Oh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too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bad.You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made full preparations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福建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31478" y="1845618"/>
            <a:ext cx="2820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gone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4219" y="2546534"/>
            <a:ext cx="15840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needn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5549" y="4490864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1091234"/>
            <a:ext cx="1169319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4.My book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Hades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missing.Who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taken it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2014·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陕西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5.Since nobody gave him any help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done the research on his own.(2013·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新课标全国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20372" y="1216596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could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27228" y="2527484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must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250616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广告是说明文的一种，是为了某一特定的需要，通过一定形式向公众传递信息的手段。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广告的结构：标题、正文和落款。标题通常醒目，引起公众的兴趣；正文要简洁明了；落款表明广告的主题人的联系方式。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02432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写作指导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Persuasive </a:t>
            </a:r>
            <a:r>
              <a:rPr lang="en-US" altLang="zh-CN" sz="3000" b="1" dirty="0" err="1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writing:an</a:t>
            </a: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 advertisement</a:t>
            </a:r>
            <a:endParaRPr lang="zh-CN" altLang="en-US" sz="3000" b="1" dirty="0">
              <a:solidFill>
                <a:srgbClr val="FFFF00"/>
              </a:solidFill>
              <a:latin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1018703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1.This kind of computer is of good quality.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2.All the common families can afford to buy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one.It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controls mostly by itself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it is very easy to operate.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3.It is convenient to carry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it is small and light.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4.Once you have one of this kind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enjoy it very much.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5.There are many kinds of food served in the restaurant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are very delicious.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6.At the same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all the foods look nice and smell good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333450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常用句式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935667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7.What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more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prices of them are very reasonable.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8.The owner as well as the waiters is very friendly and kind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they will make you feel at home.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730671"/>
            <a:ext cx="11076375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假设你叫李华，现在为新开业的宏昌餐馆写一则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词左右的广告。包括下面的内容：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宏昌餐馆提供均衡饮食，利于减肥瘦身；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提供既有能量又有纤维的饭菜；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有快餐和特殊的蔬菜菜肴；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在这里就餐是一种乐趣；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保证最好的服务；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餐厅设在湖边，风景优美；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欢迎光顾。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54943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典题示例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156915"/>
            <a:ext cx="1089057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One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审题谋篇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写作要求是写一个饭馆的广告。写作时应注意下面几点：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确定文体：这是一则广告。写作时注意广告的写作特点。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主体时态：文章应以一般现在时和一般将来时为主。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主体人称：由于是对一个饭馆进行宣传，所以人称应该以第三人称为主。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549474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写作步骤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508843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Two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联想词汇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苗条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减肥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平衡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膳食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多种多样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充满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79271" y="1240865"/>
            <a:ext cx="2068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become slim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9271" y="1855029"/>
            <a:ext cx="1869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lose weight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9271" y="2546534"/>
            <a:ext cx="2230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balanced diet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9271" y="3146981"/>
            <a:ext cx="1919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variety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9271" y="3823628"/>
            <a:ext cx="2449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 filled with...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29204" y="1701602"/>
            <a:ext cx="19191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29204" y="2349674"/>
            <a:ext cx="17287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29204" y="2997746"/>
            <a:ext cx="20681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29204" y="3645818"/>
            <a:ext cx="18694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29204" y="4293890"/>
            <a:ext cx="239977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549474"/>
            <a:ext cx="1096258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Three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句式升级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想变苗条吗？那么来宏昌饭店吧。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can come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Hongchang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复合句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Then you can come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Hongchang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并列句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1" y="2133650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1" y="3429794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82638" y="1898462"/>
            <a:ext cx="4305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If you want to become slim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3535" y="3141762"/>
            <a:ext cx="4485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 you want to become slim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053530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宏昌饭店是均衡饮食之家，提供很多美味健康的食物。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Hongchang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Restaurant is the home of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balanced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foods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并列句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Hongchang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Restaurant is the home of balanced foods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_____________________________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定语从句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3217027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003765" y="1826454"/>
            <a:ext cx="2040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it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offers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028" y="2402518"/>
            <a:ext cx="5365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many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delicious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healthy foods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20125" y="3088804"/>
            <a:ext cx="2069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offers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107" y="3679612"/>
            <a:ext cx="5275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any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delicious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healthy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foods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936597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1011158"/>
            <a:ext cx="1180931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我们饭店给你充满能量和纤维的均衡饮食。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Give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a balanced diet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our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restaurant.(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定语从句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Give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a balanced diet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in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our restaurant.(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形容词短语作后置定语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1875442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3131953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54463" y="1754446"/>
            <a:ext cx="7109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pc="-1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is full of enough energy as well as </a:t>
            </a:r>
            <a:r>
              <a:rPr lang="en-US" altLang="zh-CN" sz="2800" b="1" kern="100" spc="-1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endParaRPr lang="zh-CN" altLang="en-US" sz="2800" b="1" kern="100" spc="-1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1070" y="3012490"/>
            <a:ext cx="5772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full of enough energy as well as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4401" y="206985"/>
            <a:ext cx="1149943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Four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连句成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篇</a:t>
            </a:r>
            <a:endParaRPr lang="zh-CN" altLang="zh-CN" sz="1050" u="sng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826482"/>
            <a:ext cx="1137726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Once Tasted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Never Forgotten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 you want to become slim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Then you can come to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Hongchang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Restaurant.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you like to lose weight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you enjoy proper dinners?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Hongchang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Restaurant is the home of balanced foods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offers many delicious and healthy foods.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Give you a balanced diet full of enough energy as well as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in our restaurant.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Provide fast food and special dishes from vegetables.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95927" y="1508116"/>
            <a:ext cx="48705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93440" y="2124125"/>
            <a:ext cx="111612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93440" y="3420269"/>
            <a:ext cx="10009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3440" y="4043958"/>
            <a:ext cx="111612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3440" y="4672980"/>
            <a:ext cx="524172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3440" y="5340102"/>
            <a:ext cx="11017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93440" y="5921499"/>
            <a:ext cx="178534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3440" y="6579096"/>
            <a:ext cx="79780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3440" y="2747814"/>
            <a:ext cx="2016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909514"/>
            <a:ext cx="1137726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fun to eat here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 You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will enjoy the exciting atmosphere.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ll enjoy the best service.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Our restaurant lies by the lakeside with great views.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 not pay us a visit?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are welcome!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Telephone number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533599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02965" y="2198664"/>
            <a:ext cx="46085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2965" y="2831878"/>
            <a:ext cx="78488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2965" y="3504333"/>
            <a:ext cx="36724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2965" y="4080397"/>
            <a:ext cx="28083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2965" y="4728469"/>
            <a:ext cx="43924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2965" y="1594025"/>
            <a:ext cx="9048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24" name="图片 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6.24下图\191247m2oeggrjzizcz22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361091"/>
            <a:ext cx="11665296" cy="49490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用适当的情态动词填空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a simple first aid box at home for any accidents.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2.There being no bus that night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 home on foot.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3.—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will go and fetch four chairs for the meeting.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fetch four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two will do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4.—I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sorry.I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have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shouted at you the other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—Forget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it.I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a bit out of control myself.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have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told me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news.I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have already known it.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93490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语法感知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情态动词</a:t>
            </a:r>
            <a:r>
              <a:rPr lang="en-US" altLang="zh-CN" sz="3000" b="1" kern="100" dirty="0" smtClean="0">
                <a:solidFill>
                  <a:srgbClr val="FFFF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30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Ⅱ</a:t>
            </a:r>
            <a:r>
              <a:rPr lang="en-US" altLang="zh-CN" sz="3000" b="1" kern="100" dirty="0" smtClean="0">
                <a:solidFill>
                  <a:srgbClr val="FFFF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9720" y="2042478"/>
            <a:ext cx="2573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ought to/should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0843" y="2656870"/>
            <a:ext cx="1154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5440" y="3852203"/>
            <a:ext cx="3942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needn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t/don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20722" y="4399692"/>
            <a:ext cx="22252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oughtn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99245" y="564287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needn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0" grpId="0"/>
      <p:bldP spid="10" grpId="1"/>
      <p:bldP spid="15" grpId="0"/>
      <p:bldP spid="15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961148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1.ought to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的用法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表示责任和义务，意为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ought to be more careful when you do some shopping on the Internet.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在网上购物时，你应该更小心些。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261442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语法精析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954183"/>
            <a:ext cx="1161888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ought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的否定形式为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ought not to/oughtn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，一般疑问形式是将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提至句首，其否定答语通常用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ought not to make this kind of mistake 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你不应该再犯这种错误了。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—Ought he to see the doctor?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—Yes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ought (to</a:t>
            </a:r>
            <a:r>
              <a:rPr lang="en-US" altLang="zh-CN" sz="2800" b="1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)./No</a:t>
            </a:r>
            <a:r>
              <a:rPr lang="zh-CN" altLang="zh-CN" sz="2800" b="1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，</a:t>
            </a:r>
            <a:r>
              <a:rPr lang="en-US" altLang="zh-CN" sz="2800" b="1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he doesn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b="1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 have to/needn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b="1" kern="100" dirty="0"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他该去看医生吗？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是的，他该去。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不，他不必去。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6574" y="485147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考点警示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56836" y="1090262"/>
            <a:ext cx="1129901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表示可能性，一般指较大的可能性，意为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按道理应该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 he started at six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ought to be here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要是他六点就出发的话，这会儿该到这里了。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604590"/>
            <a:ext cx="1129901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2.have to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的用法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不得不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，有时态、人称和数的变化，其否定形式和疑问形式需要借助于助动词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was raining outside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had to stay at home.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下雨了，我们不得不待在家里。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730478"/>
            <a:ext cx="11618885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to &amp; must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两者都可意为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必须，应该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have to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表示客观的需要，而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must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表示说话人主观上的看法，即主观上的必要。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(2)have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有人称、数和时态的变化，而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must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只有一种形式。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had to look after his sister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昨天他必须照顾他的妹妹。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sister is ill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mother has to look after 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我妹妹生病了，妈妈不得不照顾她。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must help each 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我们必须互相帮助。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6574" y="26144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考点警示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7567</Words>
  <Application>WPS 演示</Application>
  <PresentationFormat>自定义</PresentationFormat>
  <Paragraphs>309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黑体</vt:lpstr>
      <vt:lpstr>Arial Unicode MS</vt:lpstr>
      <vt:lpstr>Calibri</vt:lpstr>
      <vt:lpstr>IPAPANNEW</vt:lpstr>
      <vt:lpstr>Book Antiqua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4483</cp:revision>
  <dcterms:created xsi:type="dcterms:W3CDTF">2014-11-27T01:03:00Z</dcterms:created>
  <dcterms:modified xsi:type="dcterms:W3CDTF">2018-03-03T12:55:06Z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