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1381" r:id="rId3"/>
    <p:sldId id="699" r:id="rId4"/>
    <p:sldId id="1376" r:id="rId5"/>
    <p:sldId id="1514" r:id="rId6"/>
    <p:sldId id="1298" r:id="rId7"/>
    <p:sldId id="1296" r:id="rId8"/>
    <p:sldId id="1360" r:id="rId9"/>
    <p:sldId id="856" r:id="rId10"/>
    <p:sldId id="1048" r:id="rId11"/>
    <p:sldId id="1302" r:id="rId12"/>
    <p:sldId id="1304" r:id="rId13"/>
    <p:sldId id="1516" r:id="rId14"/>
    <p:sldId id="1361" r:id="rId15"/>
    <p:sldId id="1166" r:id="rId16"/>
    <p:sldId id="1276" r:id="rId17"/>
    <p:sldId id="1382" r:id="rId18"/>
    <p:sldId id="1383" r:id="rId19"/>
    <p:sldId id="1384" r:id="rId20"/>
    <p:sldId id="1570" r:id="rId21"/>
    <p:sldId id="1380" r:id="rId22"/>
    <p:sldId id="1387" r:id="rId23"/>
    <p:sldId id="1457" r:id="rId24"/>
    <p:sldId id="1572" r:id="rId25"/>
    <p:sldId id="1458" r:id="rId26"/>
    <p:sldId id="1460" r:id="rId27"/>
    <p:sldId id="1461" r:id="rId28"/>
    <p:sldId id="1462" r:id="rId29"/>
    <p:sldId id="1463" r:id="rId30"/>
    <p:sldId id="1464" r:id="rId31"/>
    <p:sldId id="1558" r:id="rId32"/>
    <p:sldId id="1467" r:id="rId33"/>
    <p:sldId id="1468" r:id="rId34"/>
    <p:sldId id="1469" r:id="rId35"/>
    <p:sldId id="1471" r:id="rId36"/>
    <p:sldId id="1472" r:id="rId37"/>
    <p:sldId id="1473" r:id="rId38"/>
    <p:sldId id="1579" r:id="rId39"/>
    <p:sldId id="1580" r:id="rId40"/>
    <p:sldId id="1581" r:id="rId41"/>
    <p:sldId id="1474" r:id="rId42"/>
    <p:sldId id="1475" r:id="rId43"/>
    <p:sldId id="1476" r:id="rId44"/>
    <p:sldId id="1477" r:id="rId45"/>
    <p:sldId id="1478" r:id="rId46"/>
    <p:sldId id="1582" r:id="rId47"/>
    <p:sldId id="1479" r:id="rId48"/>
    <p:sldId id="1412" r:id="rId49"/>
    <p:sldId id="1493" r:id="rId50"/>
    <p:sldId id="1494" r:id="rId51"/>
    <p:sldId id="1495" r:id="rId52"/>
    <p:sldId id="1496" r:id="rId53"/>
    <p:sldId id="1497" r:id="rId54"/>
    <p:sldId id="1420" r:id="rId55"/>
    <p:sldId id="1583" r:id="rId56"/>
    <p:sldId id="1422" r:id="rId57"/>
    <p:sldId id="1423" r:id="rId58"/>
    <p:sldId id="1424" r:id="rId59"/>
    <p:sldId id="1425" r:id="rId60"/>
    <p:sldId id="1584" r:id="rId61"/>
    <p:sldId id="1504" r:id="rId62"/>
    <p:sldId id="1513" r:id="rId63"/>
    <p:sldId id="1374" r:id="rId64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FFFF"/>
    <a:srgbClr val="7BC14A"/>
    <a:srgbClr val="F3EFE5"/>
    <a:srgbClr val="9BBD59"/>
    <a:srgbClr val="B4C7E7"/>
    <a:srgbClr val="FFD966"/>
    <a:srgbClr val="00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 varScale="1">
        <p:scale>
          <a:sx n="84" d="100"/>
          <a:sy n="84" d="100"/>
        </p:scale>
        <p:origin x="-130" y="-67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handoutMaster" Target="handoutMasters/handoutMaster1.xml"/><Relationship Id="rId65" Type="http://schemas.openxmlformats.org/officeDocument/2006/relationships/notesMaster" Target="notesMasters/notesMaster1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6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55.xml"/><Relationship Id="rId4" Type="http://schemas.openxmlformats.org/officeDocument/2006/relationships/slide" Target="slide20.xml"/><Relationship Id="rId3" Type="http://schemas.openxmlformats.org/officeDocument/2006/relationships/image" Target="../media/image4.png"/><Relationship Id="rId2" Type="http://schemas.openxmlformats.org/officeDocument/2006/relationships/slide" Target="slide13.xml"/><Relationship Id="rId1" Type="http://schemas.openxmlformats.org/officeDocument/2006/relationships/slide" Target="slide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163311hzzwppgpr57dw26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副标题 3"/>
          <p:cNvSpPr txBox="1"/>
          <p:nvPr/>
        </p:nvSpPr>
        <p:spPr>
          <a:xfrm>
            <a:off x="2854846" y="3906271"/>
            <a:ext cx="6984776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800" dirty="0"/>
              <a:t>Unit 2</a:t>
            </a:r>
            <a:r>
              <a:rPr lang="zh-CN" altLang="en-US" sz="4800" dirty="0"/>
              <a:t>　</a:t>
            </a:r>
            <a:r>
              <a:rPr lang="en-US" altLang="zh-CN" sz="4800" dirty="0"/>
              <a:t>Healthy eating</a:t>
            </a:r>
            <a:endParaRPr lang="en-US" altLang="zh-CN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44091" y="18943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重点短语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843790"/>
            <a:ext cx="858632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平衡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膳食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应当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；应该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减肥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；体重减轻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吃惊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做坏事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不受惩罚；受到从轻发落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说谎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保持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健康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赢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回；重新获得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9350" y="981522"/>
            <a:ext cx="2230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balanced diet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9350" y="1557586"/>
            <a:ext cx="1454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ought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9350" y="2186494"/>
            <a:ext cx="1869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lose weight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9350" y="2906574"/>
            <a:ext cx="2199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 amazed 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9350" y="3429794"/>
            <a:ext cx="2300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get away 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9350" y="4149874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tell a lie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9350" y="4725938"/>
            <a:ext cx="13324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keep fit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9350" y="5426854"/>
            <a:ext cx="1752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win...back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2146" y="131487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重点句式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146" y="1341562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sat in his empty restaurant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王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鹏坐在他那空荡荡的餐馆里，感到很沮丧。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146" y="817769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1.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现在分词短语作状语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2146" y="3213770"/>
            <a:ext cx="1152612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thought.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他想：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再没有比这些更好吃的了。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146" y="2637706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2.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形容词比较级与否定词连用，表示最高级含义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14871" y="1413570"/>
            <a:ext cx="3703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feeling very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frustrated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8622" y="3338622"/>
            <a:ext cx="3892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Nothing could be better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2146" y="5085978"/>
            <a:ext cx="1152612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Suddenly 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突然间，他看到自己的朋友李昌匆匆走过。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2146" y="4509914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3.see </a:t>
            </a:r>
            <a:r>
              <a:rPr lang="en-US" altLang="zh-CN" b="1" kern="100" dirty="0" err="1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sb.doing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 </a:t>
            </a:r>
            <a:r>
              <a:rPr lang="en-US" altLang="zh-CN" b="1" kern="100" dirty="0" err="1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sth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.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0790" y="5138822"/>
            <a:ext cx="57935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saw his friend Li Chang hurrying by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4118" y="1010557"/>
            <a:ext cx="1149972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Something terrible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 Li Chang was not coming to eat in his restaurant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要是李昌不像往常一样到他的饭馆吃饭，那么一定是发生了一些严重的事情。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118" y="405458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4.must have done </a:t>
            </a:r>
            <a:r>
              <a:rPr lang="en-US" altLang="zh-CN" b="1" kern="100" dirty="0" err="1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sth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；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as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引导方式状语从句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21349" y="1082105"/>
            <a:ext cx="33409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must have happened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4118" y="3573810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5.have </a:t>
            </a:r>
            <a:r>
              <a:rPr lang="en-US" altLang="zh-CN" b="1" kern="100" dirty="0" err="1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sb.doing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 </a:t>
            </a:r>
            <a:r>
              <a:rPr lang="en-US" altLang="zh-CN" b="1" kern="100" dirty="0" err="1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sth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.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4118" y="4178908"/>
            <a:ext cx="11412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could not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telling people lies!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他可不能让雍慧哄骗人们后跑掉！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24209" y="4255676"/>
            <a:ext cx="5232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Yong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getting away 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60896" y="1744921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he always did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0" grpId="0"/>
      <p:bldP spid="1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189434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根据课文内容判断正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food is rich in fat and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fibre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2.Li Chang once was a regular customer of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restaurant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3.People came to 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restaurant because the food there was much cheaper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4.Neither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nor 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restaurant provided people with a balanced diet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5.The weakness of 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menu lies in the fact that it is poor in energy-giving food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0545" y="1000572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4041" y="2925738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6349" y="164864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55876" y="549886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48930" y="421224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课文阅读理解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1.Why did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feel frustrated today?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did feel ill.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thought his food was not good enough.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his friend did not come today.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there was no customer in his restaurant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371" y="394110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2.What was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impression upon 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restaurant?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food was nice both in quality and quantity.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B.All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people there were very fat.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C.There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were few choices of food and drink on the menu and the prices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were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much higher.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was noisy and busy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637706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research showed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A.his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menu was balanced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B.both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menus were balanced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C.Yong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menu was balanced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D.neither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menu was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balanced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22102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4.What was the result of eating in 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restaurant?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A.People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often became thin very soon.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B.People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often became fat very soon.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C.People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often became tired quickly.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D.People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often became happy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989634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competition between the two restaurants was 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means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competition came to an end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competition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start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two restaurants would put up more signs as their advertisements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D.neither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 the restaurants would give way to each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other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94110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5" name="图片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623" y="477466"/>
            <a:ext cx="8386831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we all know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health is the most important thing for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us.To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keep healthy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very important for us to eat a balanced diet(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平衡饮食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).Scientists have learned a lot about the kinds of food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people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need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话题导入 </a:t>
            </a:r>
            <a:endParaRPr lang="zh-CN" altLang="en-US" sz="3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2925738"/>
            <a:ext cx="116652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They say that there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are several kinds of food that people should eat every 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day.They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are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(1)green and yellow vegetables of all kinds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(2)citrus(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柑橘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 fruits and tomatoes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(3)potatoes and other fruits and vegetables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(4)meat of all kinds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fish and eggs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(5)milk and foods made from milk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(6)bread or grain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rice is also in this kind of food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(7)butter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or something like butter.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122" name="Picture 2" descr="X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6348" y="697353"/>
            <a:ext cx="2701941" cy="230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6952" y="307585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1289865"/>
            <a:ext cx="10654362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128417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197546"/>
            <a:ext cx="1062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Everybody has to eat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do you eat a healthy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diet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?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每个人都要吃饭，但是你的饮食是健康的吗？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3393749"/>
            <a:ext cx="1126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diet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饮食，日常饮食；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go/be on a diet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diet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让某人节食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5929" y="2889693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6960"/>
            <a:ext cx="114120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(1)Every person needs water and a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diet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 healthy food.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每个人都需要水和健康的日常饮食。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(2)Proper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diet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exercise are both important for health.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适当的饮食和运动对健康都是很重要的。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 really ought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go on a </a:t>
            </a:r>
            <a:r>
              <a:rPr lang="en-US" altLang="zh-CN" sz="2800" b="1" u="sng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diet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.I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ve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put on so much weight since I gave up jogging.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我真应该节食了。自从我放弃慢跑后，我的体重已经增加了很多。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3161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25538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food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diet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(1)food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：一般指能吃能喝的具有营养的东西，是不可数名词，但表示种类时是可数名词。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(2)diet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：指的是习惯的食物或规定的食物，特指维持健康的食物，如病人的疗养食物。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5929" y="621482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易混辨析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9754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选词填空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Too much sweet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will make you very fat.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doctor has ordered me a special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am determined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before my holiday.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doctor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让我节食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to reduce my blood pressure.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hear that the actress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for nearly a month.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8902" y="1970470"/>
            <a:ext cx="86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food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45721" y="2599492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diet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8007" y="3818409"/>
            <a:ext cx="1951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 on a diet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557289" y="1360612"/>
          <a:ext cx="1800200" cy="494531"/>
        </p:xfrm>
        <a:graphic>
          <a:graphicData uri="http://schemas.openxmlformats.org/drawingml/2006/table">
            <a:tbl>
              <a:tblPr firstRow="1" firstCol="1" bandRow="1"/>
              <a:tblGrid>
                <a:gridCol w="1800200"/>
              </a:tblGrid>
              <a:tr h="49453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kern="100" dirty="0" smtClean="0">
                          <a:effectLst/>
                          <a:latin typeface="Times New Roman" panose="02020603050405020304"/>
                          <a:ea typeface="华文细黑"/>
                        </a:rPr>
                        <a:t>food</a:t>
                      </a:r>
                      <a:r>
                        <a:rPr lang="zh-CN" altLang="zh-CN" sz="2800" b="1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altLang="zh-CN" sz="2800" b="1" kern="100" dirty="0" smtClean="0">
                          <a:effectLst/>
                          <a:latin typeface="Times New Roman" panose="02020603050405020304"/>
                          <a:ea typeface="华文细黑"/>
                        </a:rPr>
                        <a:t>diet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638822" y="4466481"/>
            <a:ext cx="26613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put me on a diet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55937" y="5157986"/>
            <a:ext cx="2919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has been on a diet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396381"/>
            <a:ext cx="11268000" cy="434578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(1)balanced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平衡的，均衡的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balanced diet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平衡膳食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(2)balance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天平；平衡；结余，余额；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平衡；权衡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keep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balance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保持平衡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lose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balance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失去平衡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out of balance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不平衡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balance...against...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权衡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4" y="330188"/>
            <a:ext cx="10654362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324499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237869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 will happen to you if you don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eat a 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balanced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diet?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如果你没有一个平衡的饮食，将会怎样呢？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1894053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83149" y="1740075"/>
            <a:ext cx="10696633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(1)Try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balance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your diet by eating more fruit.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多吃些水果，使饮食均衡合理。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girl seemed to be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out of balance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on the 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这个女孩好像是在冰上失去了平衡。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9578" y="1164011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016381"/>
            <a:ext cx="1152128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doctor advised me to have a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balance) diet.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must balance the advantages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disadvantages before we decide.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struggled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保持平衡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on my new skates.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he was running after his brother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boy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失去平衡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and had a bad fall.(2015·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湖北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82" y="479075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57696" y="1773610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balanced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64611" y="2349674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against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09760" y="1230796"/>
            <a:ext cx="553998" cy="902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926854" y="4274726"/>
            <a:ext cx="27382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keep my balance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01104" y="4941962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lost his balance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8" grpId="0"/>
      <p:bldP spid="18" grpId="1"/>
      <p:bldP spid="19" grpId="0"/>
      <p:bldP spid="19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587458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581769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495139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Tired of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all that fat?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肥腻的东西吃厌了吧？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5929" y="2203917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2809616"/>
            <a:ext cx="11268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be/get/become/feel tired of (doing)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sick of (doing)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讨厌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tired from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而感到疲倦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tired 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worn out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非常疲倦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98968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are tired 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watching the TV plays about the Qing Dynasty.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我们看够了关于清朝的电视剧了。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very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tired from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staying up all night.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一夜没睡，我感到很疲倦。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were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hungry and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tired 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他们又冷又饿，疲惫不堪。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6166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117426"/>
            <a:ext cx="1152128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in different countries and different places of the world eat different kinds of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things.Foods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are cooked and eaten in many different kinds of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ways.People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different countries eat at different times of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day.In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some places people eat once or twice a day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other countries people eat three or four times a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Scientists say that none of the differences is really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important.It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doesn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matter whether foods are eaten raw(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or cooked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canned or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frozen.It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doesn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matter if a person eats dinner at 4 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clock in the afternoon or at eleven 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clock at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night.The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important thing is what you eat every day.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3079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has got tired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living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abroad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will come back.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All of us were tired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such a long journey.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厌倦了这么长的演讲，他站起来离开了大厅。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got up and left the hall.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02918" y="1989634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72483" y="2656642"/>
            <a:ext cx="936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from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4490750"/>
            <a:ext cx="45992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Tired/Sick of the long speech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454932"/>
            <a:ext cx="11268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(1)curiosity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好奇心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out of curiosity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出于好奇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curiosity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curiously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好奇地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(2)curious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好奇的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curious about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对某事好奇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curious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好奇地做某事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5" y="425769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20080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333450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Curiosity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drove Wang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inside.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好奇心驱使王鹏进去了。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198963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14772"/>
            <a:ext cx="114120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(1)While I was exploring my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curiosity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 disease got worse.(2016·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当我在探索我的好奇心时，我的病加重了。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(2)She took part in the parade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curiosity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她带着好奇心参加了这次游行。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(3)In high school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became curious about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computer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built my first website.(2016·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上中学时，我对电脑很好奇，建了自己的第一个网站。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798748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decided to try a cigarette out of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curious).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curious) enough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had never seen the little girl.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was curious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find) out what she had said.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所有的雇员都对这位经理的个人生活感到好奇。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All the employees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personal life of the manager.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儿童对一切事物都显露出好奇心。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Children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everything.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26144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11230" y="1519372"/>
            <a:ext cx="1519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curiosity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6614" y="2133650"/>
            <a:ext cx="1701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Curiously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6854" y="2853730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to find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23971" y="4759732"/>
            <a:ext cx="28712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are curious about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18742" y="5993393"/>
            <a:ext cx="42484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show curiosity about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588835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58314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47814" y="477466"/>
            <a:ext cx="1062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could not have Yong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getting away with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telling people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lies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!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他可不能让雍慧哄骗人们后跑掉！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573145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get away 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被放过；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做坏事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不受惩罚；偷携某物潜逃；偷走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get across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解释清楚；被理解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get along/on 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进展；与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get over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病、损失等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中恢复过来；克服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get through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通过；接通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电话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13365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r>
              <a:rPr lang="en-US" altLang="zh-CN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impossible for them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get away with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having damaged the car.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他们损坏了汽车不受惩罚是不可能的。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man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got away with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one million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yuan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那个人携带着一百万元潜逃了。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(3)George is hard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get along/on with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乔治很难相处。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lang="en-US" altLang="zh-CN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0207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用适当的介、副词填空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(1)No one can get away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stealing others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 tried phoning her office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I couldn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get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(3)If we can get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our present difficulties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then everything should be all right.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(4)He was so shy that he was not good at getting his idea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3290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r>
              <a:rPr lang="en-US" altLang="zh-CN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78739" y="1917626"/>
            <a:ext cx="86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34279" y="2546534"/>
            <a:ext cx="1417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through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01825" y="3213770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over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66082" y="4509914"/>
            <a:ext cx="1133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across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277001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谎话；谎言；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tell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sb.a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lie(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tell a lie/lies to sb.)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向某人撒谎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lie to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向某人撒谎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注意下列词形变化：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lie—lied—lied—lying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撒谎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lie—lay—lain—lying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躺；位于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lay—laid—laid—laying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放置；产卵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83750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r>
              <a:rPr lang="en-US" altLang="zh-CN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wrong of you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tell lies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your teacher.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你向老师撒谎是不对的。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lied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us that 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had laid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watch on the table.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他向我们撒谎说他把表放在桌子上了。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book is still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lying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where I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laid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那本书还在我放的地方。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lang="en-US" altLang="zh-CN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0207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用所给动词的正确形式填空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(1)There is a bay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lie) on the ground.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boy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lie) to his father that he had won the prize.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man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lay) the vase on the table and left.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lie) down on the sofa and soon fell asleep.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3290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r>
              <a:rPr lang="en-US" altLang="zh-CN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36095" y="1898462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lying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06774" y="2565698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7519" y="3213770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laid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9633" y="378983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lay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1019226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are two problems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feeding the large number of people on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earth.The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first is to find some ways to feed the world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population so that no one is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hungry.The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second is to make sure that people everywhere have the right kinds of food to make them grow to be strong and healthy.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497777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92088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405458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Perhaps with a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discount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and a new sign he could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win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his customers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back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或许打点折、写个新的招牌能够帮他赢回顾客。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3103509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(1)discount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折扣</a:t>
            </a:r>
            <a:r>
              <a:rPr lang="zh-CN" altLang="zh-CN" sz="2800" b="1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a discount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打折扣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get/give/offer a discount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得到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给予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提供折扣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(2)win back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赢回；重新获得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577317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954952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(1)These goods will be sold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at a discount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这些货物将打折出售。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(2)We give a 10 percent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discount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for cash payment.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现金付款，我们九折优惠。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party must try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win back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support it has lost.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该党必须设法重获人心。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(4)How can I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win back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love she has given to the other man?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我怎样才能重新获得她已经给了别人的爱呢？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1764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91351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你要赢回你的声誉并非易事。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not easy for you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你能从他那里打折买一个相机吗？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Could you buy a camera from him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本月他们给沙发售价统统打九折。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all sofas this month.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59932" y="2546534"/>
            <a:ext cx="3222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win back your fame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35006" y="3871367"/>
            <a:ext cx="2141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 a discount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0275" y="5119772"/>
            <a:ext cx="3866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offering a 10% discount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538844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81025" y="533155"/>
            <a:ext cx="511569" cy="648449"/>
            <a:chOff x="0" y="0"/>
            <a:chExt cx="408597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7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446525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strength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of the diet in Wang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restaurant was that it provided plenty of energy-giving food.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王鹏餐馆里的饭菜的优点是提供含有足够热量的食物。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3311234"/>
            <a:ext cx="11268000" cy="26388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(1)strength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强项；长处；力量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(2)strengthen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加强；增强；巩固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(3)strong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强壮的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(4)strongly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强烈地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5929" y="276240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(1)He hasn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enough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strength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lift that box.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他没有足够力气搬起那个箱子。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(2)Think about your own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strengths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weaknesses.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考虑一下自己的长处和短处。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(3)Repairs are necessary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strengthen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bridge.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这座桥需要加固。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25538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strength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energy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power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force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(1)strength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：多用来指人的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力气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，还可指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长处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(2)energy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：多用来指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精力、能源、能量等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(3)power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：可指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动力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，也可指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权力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(4)force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：指物理学的力，也指武力。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5929" y="621482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易混辨析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1014772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选词填空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Little children are often full of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seldom feel tired.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beyond my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help them out this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knows his daughter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weaknesses clearly.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the end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man had to push the door open with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strong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was so weak that she had no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walk any further.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Most of us are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against the new plan.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523072" y="1744921"/>
            <a:ext cx="1220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energy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8313" y="2359199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power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62128" y="2997746"/>
            <a:ext cx="15952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strengths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6814" y="1125538"/>
            <a:ext cx="5328592" cy="57606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0495" y="1125538"/>
            <a:ext cx="52949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strength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energy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power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force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8921027" y="3698548"/>
            <a:ext cx="954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63559" y="4941962"/>
            <a:ext cx="14557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strength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48093" y="5570870"/>
            <a:ext cx="1434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strongly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11" grpId="0"/>
      <p:bldP spid="11" grpId="1"/>
      <p:bldP spid="15" grpId="0"/>
      <p:bldP spid="15" grpId="1"/>
      <p:bldP spid="16" grpId="0"/>
      <p:bldP spid="1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2845" y="1265482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2" name="Group 19"/>
          <p:cNvGrpSpPr/>
          <p:nvPr/>
        </p:nvGrpSpPr>
        <p:grpSpPr bwMode="auto">
          <a:xfrm rot="1947776">
            <a:off x="481025" y="1259793"/>
            <a:ext cx="511569" cy="648449"/>
            <a:chOff x="0" y="0"/>
            <a:chExt cx="408597" cy="504056"/>
          </a:xfrm>
        </p:grpSpPr>
        <p:grpSp>
          <p:nvGrpSpPr>
            <p:cNvPr id="23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25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02844" y="1125538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Nothing could be better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he thought.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他想：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再没有比这些更好吃的了。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经典句式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3394518"/>
            <a:ext cx="1126800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本句中形容词比较级与否定词连用，表达最高级的含义。常用的否定词有：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nothing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nobody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hardly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等，其意义为：再也没有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比这更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5929" y="286832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455526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(1)—Did you sleep well last night?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Never better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like a rock.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你昨夜睡得好吗？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从没这么好过，睡得很沉。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can</a:t>
            </a:r>
            <a:r>
              <a:rPr lang="en-US" altLang="zh-CN" sz="2800" b="1" u="sng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think of a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better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idea.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我想不出一个更好的方法。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91822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798748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我从来没有经历过比这更令人担忧的一天了。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have never spent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在我看来，没有什么比旅行更令人愉快的了。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my opinion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我们出去游泳吧。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好主意。我非常赞同。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—Let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go out for a swim.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—Good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idea.I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26144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44655" y="2133650"/>
            <a:ext cx="3398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 more worrying day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6854" y="3410630"/>
            <a:ext cx="6195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nothing is more pleasant than traveling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42074" y="5983868"/>
            <a:ext cx="30026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agree more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9206" y="1020967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根据上文判断正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1.We should eat a balanced diet to keep healthy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2.To keep healthy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mustn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eat fish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3.You must eat the food which is cooked every day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4.There are no people who are going hungry in the world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03940" y="182645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31310" y="247452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7454" y="3122598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35344" y="3770670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1" grpId="0"/>
      <p:bldP spid="11" grpId="1"/>
      <p:bldP spid="12" grpId="0"/>
      <p:bldP spid="12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2845" y="909794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2" name="Group 19"/>
          <p:cNvGrpSpPr/>
          <p:nvPr/>
        </p:nvGrpSpPr>
        <p:grpSpPr bwMode="auto">
          <a:xfrm rot="1947776">
            <a:off x="481025" y="904105"/>
            <a:ext cx="511569" cy="648449"/>
            <a:chOff x="0" y="0"/>
            <a:chExt cx="408597" cy="504056"/>
          </a:xfrm>
        </p:grpSpPr>
        <p:grpSp>
          <p:nvGrpSpPr>
            <p:cNvPr id="23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25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02844" y="817475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could not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Yong </a:t>
            </a:r>
            <a:r>
              <a:rPr lang="en-US" altLang="zh-CN" sz="2800" b="1" u="sng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getting away with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telling people lies!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他可不能让雍慧哄骗人们后跑掉！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963442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sb./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sth.doing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让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一直不断地做某事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t/can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sb.doing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不能容忍某人做某事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sb.do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使某人做某事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sth.done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请别人做某事；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遭受了不好的事情；使某事被做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42409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05247"/>
            <a:ext cx="1141200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had me waiting 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him for two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hours.I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bear it any more!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他让我等了两个小时，我再也无法忍受了！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won</a:t>
            </a:r>
            <a:r>
              <a:rPr lang="en-US" altLang="zh-CN" sz="2800" b="1" u="sng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you speaking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 father like that in future.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今后我不会再容忍你那样跟父亲说话了。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you know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that I am ill.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我要让你知道我病了。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(4)Jack needs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his motorbike repaired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杰克需要把他的摩托车修理一下。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4449"/>
            <a:ext cx="11610656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用所给动词的正确形式填空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Smiths had everything in their house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steal).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(2)They had the machine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run) the whole night.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(3)We will have the gardener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plant) more flowers and trees.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1506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194376" y="1803054"/>
            <a:ext cx="1082348" cy="464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stolen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3386" y="2349674"/>
            <a:ext cx="1423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running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3078" y="2997746"/>
            <a:ext cx="1016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plant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46157" y="2565698"/>
            <a:ext cx="1161065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句式分析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此句为复合句。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引导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引导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must have </a:t>
            </a:r>
            <a:r>
              <a:rPr lang="en-US" altLang="zh-CN" sz="2800" b="1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done</a:t>
            </a:r>
            <a:r>
              <a:rPr lang="en-US" altLang="zh-CN" sz="2800" b="1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一定已经</a:t>
            </a:r>
            <a:r>
              <a:rPr lang="en-US" altLang="zh-CN" sz="2800" b="1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r>
              <a:rPr lang="zh-CN" altLang="zh-CN" sz="2800" b="1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，是</a:t>
            </a:r>
            <a:r>
              <a:rPr lang="en-US" altLang="zh-CN" sz="2800" b="1" u="sng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                         </a:t>
            </a:r>
            <a:endParaRPr lang="zh-CN" altLang="zh-CN" sz="1050" kern="100" spc="-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难句分析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92117" y="26377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条件状语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07574" y="264723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方式状语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7214" y="3367311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对过去发生的事情的肯定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推测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。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774" y="3780309"/>
            <a:ext cx="113093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要是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李昌不像往常一样到他的饭馆吃饭，那么一定是发生了一些严重的事情。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39906" y="4437906"/>
            <a:ext cx="9338991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918438" y="1233690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3" name="Group 19"/>
          <p:cNvGrpSpPr/>
          <p:nvPr/>
        </p:nvGrpSpPr>
        <p:grpSpPr bwMode="auto">
          <a:xfrm rot="1947776">
            <a:off x="396618" y="1228001"/>
            <a:ext cx="511569" cy="648449"/>
            <a:chOff x="0" y="0"/>
            <a:chExt cx="408597" cy="504056"/>
          </a:xfrm>
        </p:grpSpPr>
        <p:grpSp>
          <p:nvGrpSpPr>
            <p:cNvPr id="28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30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9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918437" y="1141371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Something terrible must have happened if Li Chang was not coming to eat in his restaurant as he always did.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6157" y="3813641"/>
            <a:ext cx="11508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自主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翻译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239222" y="3871481"/>
            <a:ext cx="5054444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21286" y="5085978"/>
            <a:ext cx="279360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04799" y="1954358"/>
            <a:ext cx="1161065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句式分析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此句为复合句。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even though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引导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从句；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keep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＋宾语＋宾补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结构，宾补由形容词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充当。该结构中宾补还可由副词、介词短语、过去分词和现在分词充当。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75326" y="204247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让步状语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74418" y="1970470"/>
            <a:ext cx="2201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keep them fit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2279" y="3888432"/>
            <a:ext cx="114956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即使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雍慧的顾客吃了她的食物会变瘦，但是他们吃不到提供足够能量的食物来使他们保持健康。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98548" y="4528964"/>
            <a:ext cx="9715131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" name="图片 2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918438" y="585618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3" name="Group 19"/>
          <p:cNvGrpSpPr/>
          <p:nvPr/>
        </p:nvGrpSpPr>
        <p:grpSpPr bwMode="auto">
          <a:xfrm rot="1947776">
            <a:off x="396618" y="606483"/>
            <a:ext cx="511569" cy="648449"/>
            <a:chOff x="0" y="0"/>
            <a:chExt cx="408597" cy="504056"/>
          </a:xfrm>
        </p:grpSpPr>
        <p:grpSp>
          <p:nvGrpSpPr>
            <p:cNvPr id="28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30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9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918437" y="472174"/>
            <a:ext cx="10620000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Even though her </a:t>
            </a:r>
            <a:r>
              <a:rPr lang="en-US" altLang="zh-CN" sz="2800" b="1" kern="100" spc="-5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customers might get thin after eating Yong </a:t>
            </a:r>
            <a:r>
              <a:rPr lang="en-US" altLang="zh-CN" sz="2800" b="1" kern="100" spc="-5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spc="-50" dirty="0" err="1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spc="-5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spc="-5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food</a:t>
            </a:r>
            <a:r>
              <a:rPr lang="zh-CN" altLang="zh-CN" sz="2800" b="1" kern="100" spc="-5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spc="-5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they were not eating enough energy-giving food to keep them fit.</a:t>
            </a:r>
            <a:endParaRPr lang="zh-CN" altLang="zh-CN" sz="1050" kern="100" spc="-5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799" y="3933850"/>
            <a:ext cx="1150888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自主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翻译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9623598" y="2493690"/>
            <a:ext cx="2094666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75847" y="5191894"/>
            <a:ext cx="566830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1" grpId="0"/>
      <p:bldP spid="11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261442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单词拼写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1.He thought that crying is a sign of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虚弱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believe in him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words are full of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about the matter.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3.It is healthier to keep a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diet every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4.The little boy watched the new machine with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eat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meat and eggs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must cook them.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6.To keep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苗条的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girl never eats the food full of fat.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7.The goods will be sold at a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next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Sunday.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8.One of his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 that he is very kind.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3198" y="103436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weakness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07374" y="1682438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lies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17536" y="2277666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balanced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12092" y="2853730"/>
            <a:ext cx="1519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curiosity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38822" y="3573810"/>
            <a:ext cx="7825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raw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62758" y="4221882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slim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99062" y="4850790"/>
            <a:ext cx="15231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discount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39721" y="5446018"/>
            <a:ext cx="15952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strengths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621482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ought to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get away with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tell a lie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lose weight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win...back </a:t>
            </a:r>
            <a:endParaRPr lang="en-US" altLang="zh-CN" sz="2800" b="1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9.He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 working hard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house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 too fat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better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11.How did 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cheating?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12.The floors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washed at least every two days.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13.Judging from his expression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just now.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7749" y="1417456"/>
            <a:ext cx="9440272" cy="5630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8340" y="2042478"/>
            <a:ext cx="744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44622" y="2042478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back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91423" y="2637706"/>
            <a:ext cx="1869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lose weight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98862" y="3266614"/>
            <a:ext cx="2303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get away 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01888" y="3914686"/>
            <a:ext cx="1454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ought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24010" y="4581922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told a lie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8582" y="654600"/>
            <a:ext cx="1130525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他躺在草地上，长时间地望着天。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lay on the grass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a long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昨天下午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点，我看到他们在打篮球。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basketball at 5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p.m.yesterday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我本来能够按时来的，但我的车在路上坏了。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my car broke down on the way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04132" y="2022638"/>
            <a:ext cx="2829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staring at the sky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6381" y="3284988"/>
            <a:ext cx="28600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saw them playing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8622" y="4595876"/>
            <a:ext cx="2717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could have come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8582" y="723126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17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为史蒂文森先生工作非常好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我实在不能找到一位比他更好的老板了。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Stevenson is great to work for—I really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18.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克莱尔在飞机离开前一小时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由安检员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把行李检查了。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Claire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 hour before her plane left.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78687" y="2114486"/>
            <a:ext cx="4432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couldn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find a better boss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58077" y="3357786"/>
            <a:ext cx="33570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had luggage checked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14176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61854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基础自测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5206727" y="348252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5206727" y="434673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5206727" y="5210830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005858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One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Warming Up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，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Pre-reading &amp; Reading</a:t>
            </a:r>
            <a:endParaRPr lang="en-US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92809" y="4869954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92809" y="5734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226035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课文语法填空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felt frustrated in an empty restaurant because no eaters 19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come) to his restaurant ever since he got up early in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morning.He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wanted to find out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reason.He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hurried out and 20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follow) Li Chang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friend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into a newly-opened restaurant,21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was full of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people.He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found that the owner 22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name) Yong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was serving slimming foods to make people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thin.Driven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by 23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curious)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came forward 24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take) a close look at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menu.He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could 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not even believe his </a:t>
            </a:r>
            <a:r>
              <a:rPr lang="en-US" altLang="zh-CN" sz="2800" b="1" kern="100" spc="-50" dirty="0" err="1">
                <a:latin typeface="Times New Roman" panose="02020603050405020304"/>
                <a:ea typeface="华文细黑"/>
                <a:cs typeface="Courier New" panose="02070309020205020404"/>
              </a:rPr>
              <a:t>eyes.He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 was amazed at 25</a:t>
            </a:r>
            <a:r>
              <a:rPr lang="en-US" altLang="zh-CN" sz="2800" b="1" kern="100" spc="-5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spc="-5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</a:t>
            </a:r>
            <a:r>
              <a:rPr lang="en-US" altLang="zh-CN" sz="2800" b="1" kern="100" spc="-5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saw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82638" y="1610430"/>
            <a:ext cx="16514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had come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43678" y="2258502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followed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80651" y="2906574"/>
            <a:ext cx="1103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24122" y="3554646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named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55646" y="4077866"/>
            <a:ext cx="1519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curiosity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43278" y="4797946"/>
            <a:ext cx="1233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take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1115" y="5465068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7" grpId="0"/>
      <p:bldP spid="7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981522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hurried outside and went to the library 26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do) some 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research.After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 lot of reading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realized that Yong 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Hui</a:t>
            </a:r>
            <a:r>
              <a:rPr lang="en-US" altLang="zh-CN" sz="2800" b="1" kern="100" dirty="0" err="1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food made people become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27.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(tire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 quickly because it was not energy-giving 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food.Arriving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home Wang 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Peng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rewrote 28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own sign.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047534" y="1106374"/>
            <a:ext cx="954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do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0910" y="2349674"/>
            <a:ext cx="9155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tired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84268" y="3016796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his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163311hzzwppgpr57dw26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</a:t>
            </a:r>
            <a:r>
              <a:rPr lang="zh-CN" altLang="en-US" sz="4000" b="1" spc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自测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803598"/>
            <a:ext cx="865832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日常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饮食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平衡；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权衡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天平；平衡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平衡的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aux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应当；应该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好奇心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好奇的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662" y="18943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重点单词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144" y="952833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diet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9144" y="2220402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balance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9144" y="3482638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balanced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9144" y="4077866"/>
            <a:ext cx="1064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ought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9144" y="4706774"/>
            <a:ext cx="1519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curiosity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9144" y="5374010"/>
            <a:ext cx="1321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curious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9206" y="520393"/>
            <a:ext cx="858632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谎话；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谎言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          v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顾客；消费者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折扣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缺点；虚弱；弱点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虚弱的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强项；长处；力量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强壮的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1079" y="621482"/>
            <a:ext cx="5421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1079" y="1917626"/>
            <a:ext cx="1600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customer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079" y="2565698"/>
            <a:ext cx="1483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discount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1079" y="32137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weakness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1079" y="3842678"/>
            <a:ext cx="982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weak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1079" y="4437906"/>
            <a:ext cx="14557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strength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1079" y="5085978"/>
            <a:ext cx="11560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strong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15721</Words>
  <Application>WPS 演示</Application>
  <PresentationFormat>自定义</PresentationFormat>
  <Paragraphs>861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81" baseType="lpstr">
      <vt:lpstr>Arial</vt:lpstr>
      <vt:lpstr>宋体</vt:lpstr>
      <vt:lpstr>Wingdings</vt:lpstr>
      <vt:lpstr>Times New Roman</vt:lpstr>
      <vt:lpstr>华文细黑</vt:lpstr>
      <vt:lpstr>Courier New</vt:lpstr>
      <vt:lpstr>微软雅黑</vt:lpstr>
      <vt:lpstr>Times New Roman</vt:lpstr>
      <vt:lpstr>Book Antiqua</vt:lpstr>
      <vt:lpstr>黑体</vt:lpstr>
      <vt:lpstr>Arial Unicode MS</vt:lpstr>
      <vt:lpstr>Calibri</vt:lpstr>
      <vt:lpstr>华文细黑</vt:lpstr>
      <vt:lpstr>Broadway</vt:lpstr>
      <vt:lpstr>楷体</vt:lpstr>
      <vt:lpstr>经典繁仿黑</vt:lpstr>
      <vt:lpstr>IPAPANNEW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4357</cp:revision>
  <dcterms:created xsi:type="dcterms:W3CDTF">2014-11-27T01:03:00Z</dcterms:created>
  <dcterms:modified xsi:type="dcterms:W3CDTF">2018-03-03T12:54:50Z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