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7"/>
  </p:notesMasterIdLst>
  <p:handoutMasterIdLst>
    <p:handoutMasterId r:id="rId58"/>
  </p:handoutMasterIdLst>
  <p:sldIdLst>
    <p:sldId id="1381" r:id="rId3"/>
    <p:sldId id="1296" r:id="rId4"/>
    <p:sldId id="1360" r:id="rId5"/>
    <p:sldId id="856" r:id="rId6"/>
    <p:sldId id="1048" r:id="rId7"/>
    <p:sldId id="1302" r:id="rId8"/>
    <p:sldId id="1304" r:id="rId9"/>
    <p:sldId id="1516" r:id="rId10"/>
    <p:sldId id="1361" r:id="rId11"/>
    <p:sldId id="1166" r:id="rId12"/>
    <p:sldId id="1276" r:id="rId13"/>
    <p:sldId id="1382" r:id="rId14"/>
    <p:sldId id="1383" r:id="rId15"/>
    <p:sldId id="1384" r:id="rId16"/>
    <p:sldId id="1570" r:id="rId17"/>
    <p:sldId id="1380" r:id="rId18"/>
    <p:sldId id="1387" r:id="rId19"/>
    <p:sldId id="1457" r:id="rId20"/>
    <p:sldId id="1458" r:id="rId21"/>
    <p:sldId id="1460" r:id="rId22"/>
    <p:sldId id="1461" r:id="rId23"/>
    <p:sldId id="1462" r:id="rId24"/>
    <p:sldId id="1463" r:id="rId25"/>
    <p:sldId id="1464" r:id="rId26"/>
    <p:sldId id="1558" r:id="rId27"/>
    <p:sldId id="1467" r:id="rId28"/>
    <p:sldId id="1468" r:id="rId29"/>
    <p:sldId id="1469" r:id="rId30"/>
    <p:sldId id="1579" r:id="rId31"/>
    <p:sldId id="1580" r:id="rId32"/>
    <p:sldId id="1581" r:id="rId33"/>
    <p:sldId id="1471" r:id="rId34"/>
    <p:sldId id="1472" r:id="rId35"/>
    <p:sldId id="1473" r:id="rId36"/>
    <p:sldId id="1474" r:id="rId37"/>
    <p:sldId id="1475" r:id="rId38"/>
    <p:sldId id="1476" r:id="rId39"/>
    <p:sldId id="1477" r:id="rId40"/>
    <p:sldId id="1478" r:id="rId41"/>
    <p:sldId id="1479" r:id="rId42"/>
    <p:sldId id="1412" r:id="rId43"/>
    <p:sldId id="1566" r:id="rId44"/>
    <p:sldId id="1493" r:id="rId45"/>
    <p:sldId id="1494" r:id="rId46"/>
    <p:sldId id="1495" r:id="rId47"/>
    <p:sldId id="1496" r:id="rId48"/>
    <p:sldId id="1497" r:id="rId49"/>
    <p:sldId id="1422" r:id="rId50"/>
    <p:sldId id="1423" r:id="rId51"/>
    <p:sldId id="1424" r:id="rId52"/>
    <p:sldId id="1425" r:id="rId53"/>
    <p:sldId id="1504" r:id="rId54"/>
    <p:sldId id="1513" r:id="rId55"/>
    <p:sldId id="1374" r:id="rId56"/>
  </p:sldIdLst>
  <p:sldSz cx="12190095" cy="6859270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FF"/>
    <a:srgbClr val="FFFFFF"/>
    <a:srgbClr val="7BC14A"/>
    <a:srgbClr val="F3EFE5"/>
    <a:srgbClr val="9BBD59"/>
    <a:srgbClr val="B4C7E7"/>
    <a:srgbClr val="FFD966"/>
    <a:srgbClr val="00CCFF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16" autoAdjust="0"/>
    <p:restoredTop sz="96970" autoAdjust="0"/>
  </p:normalViewPr>
  <p:slideViewPr>
    <p:cSldViewPr>
      <p:cViewPr>
        <p:scale>
          <a:sx n="100" d="100"/>
          <a:sy n="100" d="100"/>
        </p:scale>
        <p:origin x="-948" y="-312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96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1" Type="http://schemas.openxmlformats.org/officeDocument/2006/relationships/tableStyles" Target="tableStyles.xml"/><Relationship Id="rId60" Type="http://schemas.openxmlformats.org/officeDocument/2006/relationships/viewProps" Target="viewProps.xml"/><Relationship Id="rId6" Type="http://schemas.openxmlformats.org/officeDocument/2006/relationships/slide" Target="slides/slide4.xml"/><Relationship Id="rId59" Type="http://schemas.openxmlformats.org/officeDocument/2006/relationships/presProps" Target="presProps.xml"/><Relationship Id="rId58" Type="http://schemas.openxmlformats.org/officeDocument/2006/relationships/handoutMaster" Target="handoutMasters/handoutMaster1.xml"/><Relationship Id="rId57" Type="http://schemas.openxmlformats.org/officeDocument/2006/relationships/notesMaster" Target="notesMasters/notesMaster1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520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7CD490C1-7E7E-423A-91D8-058624AF83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058" y="6357823"/>
            <a:ext cx="3860297" cy="36521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463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EA5C5624-0453-40A9-9FFF-DD435B6A2D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5.xml"/><Relationship Id="rId4" Type="http://schemas.openxmlformats.org/officeDocument/2006/relationships/slide" Target="slide14.xml"/><Relationship Id="rId3" Type="http://schemas.openxmlformats.org/officeDocument/2006/relationships/slide" Target="slide13.xml"/><Relationship Id="rId2" Type="http://schemas.openxmlformats.org/officeDocument/2006/relationships/slide" Target="slide12.xml"/><Relationship Id="rId1" Type="http://schemas.openxmlformats.org/officeDocument/2006/relationships/slide" Target="slide11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5.xml"/><Relationship Id="rId4" Type="http://schemas.openxmlformats.org/officeDocument/2006/relationships/slide" Target="slide14.xml"/><Relationship Id="rId3" Type="http://schemas.openxmlformats.org/officeDocument/2006/relationships/slide" Target="slide13.xml"/><Relationship Id="rId2" Type="http://schemas.openxmlformats.org/officeDocument/2006/relationships/slide" Target="slide12.xml"/><Relationship Id="rId1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5.xml"/><Relationship Id="rId4" Type="http://schemas.openxmlformats.org/officeDocument/2006/relationships/slide" Target="slide14.xml"/><Relationship Id="rId3" Type="http://schemas.openxmlformats.org/officeDocument/2006/relationships/slide" Target="slide13.xml"/><Relationship Id="rId2" Type="http://schemas.openxmlformats.org/officeDocument/2006/relationships/slide" Target="slide12.xml"/><Relationship Id="rId1" Type="http://schemas.openxmlformats.org/officeDocument/2006/relationships/slide" Target="slide11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5.xml"/><Relationship Id="rId4" Type="http://schemas.openxmlformats.org/officeDocument/2006/relationships/slide" Target="slide14.xml"/><Relationship Id="rId3" Type="http://schemas.openxmlformats.org/officeDocument/2006/relationships/slide" Target="slide13.xml"/><Relationship Id="rId2" Type="http://schemas.openxmlformats.org/officeDocument/2006/relationships/slide" Target="slide12.xml"/><Relationship Id="rId1" Type="http://schemas.openxmlformats.org/officeDocument/2006/relationships/slide" Target="slide1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6" Type="http://schemas.openxmlformats.org/officeDocument/2006/relationships/slide" Target="slide2.xml"/><Relationship Id="rId5" Type="http://schemas.openxmlformats.org/officeDocument/2006/relationships/slide" Target="slide15.xml"/><Relationship Id="rId4" Type="http://schemas.openxmlformats.org/officeDocument/2006/relationships/slide" Target="slide14.xml"/><Relationship Id="rId3" Type="http://schemas.openxmlformats.org/officeDocument/2006/relationships/slide" Target="slide13.xml"/><Relationship Id="rId2" Type="http://schemas.openxmlformats.org/officeDocument/2006/relationships/slide" Target="slide12.xml"/><Relationship Id="rId1" Type="http://schemas.openxmlformats.org/officeDocument/2006/relationships/slide" Target="slide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48.xml"/><Relationship Id="rId4" Type="http://schemas.openxmlformats.org/officeDocument/2006/relationships/slide" Target="slide16.xml"/><Relationship Id="rId3" Type="http://schemas.openxmlformats.org/officeDocument/2006/relationships/image" Target="../media/image2.png"/><Relationship Id="rId2" Type="http://schemas.openxmlformats.org/officeDocument/2006/relationships/slide" Target="slide9.xml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" Target="slide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" Target="slide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6.24下图\141546shfyrhzdhlwtd7fd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0"/>
            <a:ext cx="12190413" cy="6857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组合 32"/>
          <p:cNvGrpSpPr/>
          <p:nvPr/>
        </p:nvGrpSpPr>
        <p:grpSpPr>
          <a:xfrm>
            <a:off x="-986" y="3707638"/>
            <a:ext cx="12192000" cy="1375395"/>
            <a:chOff x="-1524000" y="2705990"/>
            <a:chExt cx="12192000" cy="1375395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" name="组合 34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1" name="副标题 3"/>
          <p:cNvSpPr txBox="1"/>
          <p:nvPr/>
        </p:nvSpPr>
        <p:spPr>
          <a:xfrm>
            <a:off x="2854846" y="3925321"/>
            <a:ext cx="8999863" cy="892967"/>
          </a:xfrm>
          <a:prstGeom prst="rect">
            <a:avLst/>
          </a:prstGeom>
        </p:spPr>
        <p:txBody>
          <a:bodyPr anchor="ctr">
            <a:noAutofit/>
          </a:bodyPr>
          <a:lstStyle>
            <a:lvl1pPr marL="457200" indent="-4572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4500" dirty="0"/>
              <a:t>Unit 1</a:t>
            </a:r>
            <a:r>
              <a:rPr lang="zh-CN" altLang="en-US" sz="4500" dirty="0"/>
              <a:t>　</a:t>
            </a:r>
            <a:r>
              <a:rPr lang="en-US" altLang="zh-CN" sz="4500" dirty="0"/>
              <a:t>Festivals around the world</a:t>
            </a:r>
            <a:endParaRPr lang="en-US" altLang="zh-CN" sz="45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44802" y="279198"/>
            <a:ext cx="11538648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Ⅰ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根据课文内容判断正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(T)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、误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(F)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1.The girl whom Li Fang loved and waited for didn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turn up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but Li Fang didn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lose heart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     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2.Because her most lovely granddaughter got married to a human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Goddess of Heaven got very angry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     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3.Hu Jin had been waiting for Li Fang for a long time with a gift for him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4.Li Fang was so angry that he threw away his flowers and chocolates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     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5.Li Fang and Hu Jin didn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meet each other that day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     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95976" y="1728236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52534" y="3006624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099270" y="4310238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207042" y="4940554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903130" y="5592574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6" grpId="0"/>
      <p:bldP spid="6" grpId="1"/>
      <p:bldP spid="9" grpId="0"/>
      <p:bldP spid="9" grpId="1"/>
      <p:bldP spid="11" grpId="0"/>
      <p:bldP spid="11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89206" y="692700"/>
            <a:ext cx="1141200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Ⅱ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课文阅读理解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1.Li Fang was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heart­-broken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because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       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A.his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girlfriend said goodbye to him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B.his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girlfriend didn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love him any longer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C.his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girlfriend didn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turn up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D.he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didn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love his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girlfriend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9371" y="3293036"/>
            <a:ext cx="784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9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10630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0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382079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853528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324977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18886" y="6310114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89206" y="692700"/>
            <a:ext cx="11412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2.Why did Li Fang know the manager wanted to shut the coffee shop?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A.He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wiped the tables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then sat down and turned on the TV.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B.He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shouted at Li Fang.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C.He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glared at Li Fang.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D.He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drove Li Fang out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3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10630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382079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solidFill>
                <a:srgbClr val="0000FF"/>
              </a:solidFill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853528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324977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9371" y="1341562"/>
            <a:ext cx="784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18886" y="6310114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3" grpId="0"/>
      <p:bldP spid="2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89206" y="692700"/>
            <a:ext cx="11034592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3.The truth of the story is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that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A.Hu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Jin doesn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love Li Fang any longer and wants to say goodbye 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to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him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B.the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two lovers waited for each other in different places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C.Li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Fang should have waited in the tea shop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D.Hu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Jin should have waited in the coffee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shop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3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10630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382079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853528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solidFill>
                <a:srgbClr val="0000FF"/>
              </a:solidFill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324977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9371" y="2709714"/>
            <a:ext cx="784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18886" y="6310114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3" grpId="0"/>
      <p:bldP spid="2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9205" y="692700"/>
            <a:ext cx="11466641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4.Why did the Goddess of Heaven become angry with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Zhinü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A.Because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she was not good at weaving.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B.Because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she was married to a human.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C.Because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Niulang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tried to follow her to the heaven.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D.Because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Niulang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and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Zhinü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wanted to see each other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1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10630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382079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853528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324977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solidFill>
                <a:srgbClr val="0000FF"/>
              </a:solidFill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9371" y="2061642"/>
            <a:ext cx="784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18886" y="6310114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3" grpId="0"/>
      <p:bldP spid="2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9205" y="692700"/>
            <a:ext cx="11466641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5.Compare the story of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Niulang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and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Zhinü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with that of Li Fang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and you will find the similarity is that they are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       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A.sad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</a:t>
            </a:r>
            <a:r>
              <a:rPr lang="en-US" altLang="zh-CN" sz="2800" b="1" kern="100" dirty="0" err="1" smtClean="0">
                <a:latin typeface="Times New Roman" panose="02020603050405020304"/>
                <a:ea typeface="华文细黑"/>
                <a:cs typeface="Courier New" panose="02070309020205020404"/>
              </a:rPr>
              <a:t>B.romantic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C.comic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</a:t>
            </a:r>
            <a:r>
              <a:rPr lang="en-US" altLang="zh-CN" sz="2800" b="1" kern="100" dirty="0" err="1" smtClean="0">
                <a:latin typeface="Times New Roman" panose="02020603050405020304"/>
                <a:ea typeface="华文细黑"/>
                <a:cs typeface="Courier New" panose="02070309020205020404"/>
              </a:rPr>
              <a:t>D.fearful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1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10630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382079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853528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324977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9371" y="1989634"/>
            <a:ext cx="784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18886" y="6310114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solidFill>
                <a:srgbClr val="0000FF"/>
              </a:solidFill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pic>
        <p:nvPicPr>
          <p:cNvPr id="15" name="图片 14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5779149"/>
            <a:ext cx="602973" cy="6029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3" grpId="0"/>
      <p:bldP spid="2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76952" y="3075851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要点探究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002844" y="1019589"/>
            <a:ext cx="10654362" cy="64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6" name="Group 19"/>
          <p:cNvGrpSpPr/>
          <p:nvPr/>
        </p:nvGrpSpPr>
        <p:grpSpPr bwMode="auto">
          <a:xfrm rot="1947776">
            <a:off x="481025" y="1013900"/>
            <a:ext cx="511569" cy="648449"/>
            <a:chOff x="0" y="0"/>
            <a:chExt cx="408597" cy="504056"/>
          </a:xfrm>
        </p:grpSpPr>
        <p:grpSp>
          <p:nvGrpSpPr>
            <p:cNvPr id="17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9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1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02844" y="927270"/>
            <a:ext cx="106200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permission </a:t>
            </a:r>
            <a:r>
              <a:rPr lang="en-US" altLang="zh-CN" sz="2800" b="1" i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许可；允许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078" y="608"/>
            <a:ext cx="2448272" cy="980914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4952206" y="189434"/>
            <a:ext cx="2286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重点词汇</a:t>
            </a:r>
            <a:endParaRPr lang="zh-CN" altLang="en-US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9206" y="2286544"/>
            <a:ext cx="11268000" cy="452038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5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(1)ask for permission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请求许可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5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give permission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批准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5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without permission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未经许可，擅自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5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with one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permission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经某人允许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5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(2)permit 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允许；许可；准许；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执照；许可证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5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permit sb.to do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允许某人做某事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5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permit doing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允许做某事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475929" y="1881929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026960"/>
            <a:ext cx="11412000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(1)Who gave you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permission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to come here?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谁批准你到这里来的？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(2)You are not allowed to camp here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without permission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未经许可不得在此宿营。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(3)Smoking is not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permitted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in the cinema.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电影院内不准吸烟。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531610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944373"/>
            <a:ext cx="11610656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用所给动词的正确形式填空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We don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permit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play) basketball in the playground now.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With your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permit)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d like to say a few words.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完成句子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乘客只允许带一件行李上飞机。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Passengers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only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one piece of luggage onto the plane.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我们出去之前，我得给我父亲打电话征得他的同意。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need to call my father and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before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we go out.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484431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92288" y="1629594"/>
            <a:ext cx="13227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playing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07209" y="2277666"/>
            <a:ext cx="18598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permission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47873" y="4211596"/>
            <a:ext cx="36855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are permitted to carry 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77190" y="5489984"/>
            <a:ext cx="30106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ask for permission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8" grpId="0"/>
      <p:bldP spid="8" grpId="1"/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/>
        </p:nvCxnSpPr>
        <p:spPr>
          <a:xfrm>
            <a:off x="5192809" y="3141762"/>
            <a:ext cx="18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hlinkClick r:id="rId1" action="ppaction://hlinksldjump"/>
          </p:cNvPr>
          <p:cNvSpPr txBox="1"/>
          <p:nvPr/>
        </p:nvSpPr>
        <p:spPr>
          <a:xfrm>
            <a:off x="5206727" y="2618542"/>
            <a:ext cx="1765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基础自测</a:t>
            </a:r>
            <a:r>
              <a:rPr lang="zh-CN" altLang="en-US" sz="2800" b="1" dirty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endParaRPr lang="zh-CN" altLang="en-US" sz="2800" b="1" dirty="0">
              <a:solidFill>
                <a:srgbClr val="3114A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hlinkClick r:id="rId2" action="ppaction://hlinksldjump"/>
          </p:cNvPr>
          <p:cNvSpPr txBox="1"/>
          <p:nvPr/>
        </p:nvSpPr>
        <p:spPr>
          <a:xfrm>
            <a:off x="5206727" y="3482524"/>
            <a:ext cx="1765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课文预读</a:t>
            </a:r>
            <a:endParaRPr lang="zh-CN" altLang="en-US" sz="2800" b="1" dirty="0">
              <a:solidFill>
                <a:srgbClr val="3114A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2733675" cy="795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0" y="396912"/>
            <a:ext cx="2733675" cy="400110"/>
          </a:xfrm>
          <a:prstGeom prst="rect">
            <a:avLst/>
          </a:prstGeom>
          <a:solidFill>
            <a:schemeClr val="accent6">
              <a:lumMod val="75000"/>
              <a:alpha val="5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内容索引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>
            <a:hlinkClick r:id="rId4" action="ppaction://hlinksldjump"/>
          </p:cNvPr>
          <p:cNvSpPr txBox="1"/>
          <p:nvPr/>
        </p:nvSpPr>
        <p:spPr>
          <a:xfrm>
            <a:off x="5206727" y="4346734"/>
            <a:ext cx="1765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要点探究</a:t>
            </a:r>
            <a:endParaRPr lang="zh-CN" altLang="en-US" sz="2800" b="1" dirty="0">
              <a:solidFill>
                <a:srgbClr val="3114A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hlinkClick r:id="rId5" action="ppaction://hlinksldjump"/>
          </p:cNvPr>
          <p:cNvSpPr txBox="1"/>
          <p:nvPr/>
        </p:nvSpPr>
        <p:spPr>
          <a:xfrm>
            <a:off x="5206727" y="5210830"/>
            <a:ext cx="1765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当堂达标</a:t>
            </a:r>
            <a:endParaRPr lang="zh-CN" altLang="en-US" sz="2800" b="1" dirty="0">
              <a:solidFill>
                <a:srgbClr val="3114A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5192809" y="4005858"/>
            <a:ext cx="18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标题 2"/>
          <p:cNvSpPr txBox="1"/>
          <p:nvPr/>
        </p:nvSpPr>
        <p:spPr>
          <a:xfrm>
            <a:off x="550590" y="1341562"/>
            <a:ext cx="11089232" cy="68381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34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Period Two</a:t>
            </a:r>
            <a:r>
              <a:rPr lang="zh-CN" altLang="en-US" sz="34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en-US" altLang="zh-CN" sz="34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Learning about Language &amp; Using Language</a:t>
            </a:r>
            <a:endParaRPr lang="en-US" altLang="zh-CN" sz="3400" b="1" kern="100" dirty="0">
              <a:solidFill>
                <a:srgbClr val="C00000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5192809" y="4869954"/>
            <a:ext cx="18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192809" y="5734050"/>
            <a:ext cx="18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9206" y="2102828"/>
            <a:ext cx="1126800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turn up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出现，到场；露面；把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调大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turn down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拒绝；把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调小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turn in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上交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turn on/off</a:t>
            </a:r>
            <a:r>
              <a:rPr lang="zh-CN" altLang="zh-CN" sz="2800" b="1" kern="100" dirty="0">
                <a:latin typeface="IPAPANNEW"/>
                <a:ea typeface="华文细黑"/>
                <a:cs typeface="Times New Roman" panose="02020603050405020304"/>
              </a:rPr>
              <a:t>打开</a:t>
            </a:r>
            <a:r>
              <a:rPr lang="en-US" altLang="zh-CN" sz="2800" b="1" kern="100" dirty="0">
                <a:latin typeface="IPAPANNEW"/>
                <a:ea typeface="华文细黑"/>
                <a:cs typeface="Times New Roman" panose="02020603050405020304"/>
              </a:rPr>
              <a:t>/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关上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turn to sb.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向某人求助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turn out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证明是，结果是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02844" y="713801"/>
            <a:ext cx="10654362" cy="64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6" name="Group 19"/>
          <p:cNvGrpSpPr/>
          <p:nvPr/>
        </p:nvGrpSpPr>
        <p:grpSpPr bwMode="auto">
          <a:xfrm rot="1947776">
            <a:off x="481025" y="708112"/>
            <a:ext cx="511569" cy="648449"/>
            <a:chOff x="0" y="0"/>
            <a:chExt cx="408597" cy="504056"/>
          </a:xfrm>
        </p:grpSpPr>
        <p:grpSp>
          <p:nvGrpSpPr>
            <p:cNvPr id="17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9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2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02844" y="621482"/>
            <a:ext cx="10620000" cy="65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But 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she didn</a:t>
            </a: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turn up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但她没有来。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8" name="矩形 27"/>
          <p:cNvSpPr>
            <a:spLocks noChangeAspect="1"/>
          </p:cNvSpPr>
          <p:nvPr/>
        </p:nvSpPr>
        <p:spPr>
          <a:xfrm>
            <a:off x="475929" y="1629594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67125" y="1197546"/>
            <a:ext cx="10696633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(1)He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still hoping good luck will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turn up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他仍希望好运会出现。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(2)My brother didn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permit me to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turn up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 TV.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我哥哥不让我把电视调大点声音。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22598" y="693490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62558" y="882175"/>
            <a:ext cx="11521280" cy="52119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用适当的介、副词填空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(1)We arranged to meet at 7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30 but she never turned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(2)Please turn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police for help when you are in trouble.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(3)She turned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wallet she picked up on the way.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(4)Tom had to turn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invitation to the party last weekend because he was too busy.(2015·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天津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(5)I did read my newspaper out loud on a train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and it turned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well.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2015·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重庆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51546" y="444216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687494" y="1569005"/>
            <a:ext cx="5854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up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66814" y="2289085"/>
            <a:ext cx="4844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to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509760" y="882175"/>
            <a:ext cx="553998" cy="90285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2566814" y="2937157"/>
            <a:ext cx="4844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58902" y="3566065"/>
            <a:ext cx="10246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down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874899" y="4862209"/>
            <a:ext cx="6848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out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0" grpId="0"/>
      <p:bldP spid="10" grpId="1"/>
      <p:bldP spid="18" grpId="0"/>
      <p:bldP spid="18" grpId="1"/>
      <p:bldP spid="19" grpId="0"/>
      <p:bldP spid="19" grpId="1"/>
      <p:bldP spid="11" grpId="0"/>
      <p:bldP spid="11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002845" y="281753"/>
            <a:ext cx="10654361" cy="190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6" name="Group 19"/>
          <p:cNvGrpSpPr/>
          <p:nvPr/>
        </p:nvGrpSpPr>
        <p:grpSpPr bwMode="auto">
          <a:xfrm rot="1947776">
            <a:off x="481025" y="276064"/>
            <a:ext cx="511569" cy="648449"/>
            <a:chOff x="0" y="0"/>
            <a:chExt cx="408597" cy="504056"/>
          </a:xfrm>
        </p:grpSpPr>
        <p:grpSp>
          <p:nvGrpSpPr>
            <p:cNvPr id="17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9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3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02844" y="189434"/>
            <a:ext cx="10620000" cy="1948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She said she would be there at seven o</a:t>
            </a: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clock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and he thought she would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keep her word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她说她会七点到那里，他认为她会守信用的。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75929" y="2423423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9206" y="2853730"/>
            <a:ext cx="1126800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keep one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word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守信用；履行诺言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break one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word/promise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失信；食言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have a word with...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与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谈话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have words with...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与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吵架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in a word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总之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in other words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换句话说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098968"/>
            <a:ext cx="11412000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(1)Every person here believes that he would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keep his word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在场的每个人都相信他会履行诺言。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(2)I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d like to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have a word with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your manager.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我想和你的经理谈一谈。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(3)The manager asked her to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leave.</a:t>
            </a:r>
            <a:r>
              <a:rPr lang="en-US" altLang="zh-CN" sz="2800" b="1" u="sng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In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 other words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she was fired.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经理让她离开。换句话说，她被解雇了。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561662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4566" y="1230796"/>
            <a:ext cx="11538648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(1)She was so angry that she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和她丈夫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吵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架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了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(2)Your score is 58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换句话说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you have failed the exam.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(3)We all believe him for he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从不食言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(4)You should always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守信用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otherwise no one will trust you.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693490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905958" y="1341562"/>
            <a:ext cx="45736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had words with her husband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98339" y="2637706"/>
            <a:ext cx="24528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In other words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51081" y="3213770"/>
            <a:ext cx="49005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never breaks his word/promise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70478" y="3861842"/>
            <a:ext cx="28448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keep your word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12" grpId="0"/>
      <p:bldP spid="12" grpId="1"/>
      <p:bldP spid="9" grpId="0"/>
      <p:bldP spid="9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9206" y="2853730"/>
            <a:ext cx="1126800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hold one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breath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屏息；屏气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lose one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breath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喘不过气来，呼吸困难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take a deep breath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深吸一口气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out of breath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上气不接下气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02845" y="657626"/>
            <a:ext cx="10654361" cy="126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6" name="Group 19"/>
          <p:cNvGrpSpPr/>
          <p:nvPr/>
        </p:nvGrpSpPr>
        <p:grpSpPr bwMode="auto">
          <a:xfrm rot="1947776">
            <a:off x="481025" y="651937"/>
            <a:ext cx="511569" cy="648449"/>
            <a:chOff x="0" y="0"/>
            <a:chExt cx="408597" cy="504056"/>
          </a:xfrm>
        </p:grpSpPr>
        <p:grpSp>
          <p:nvGrpSpPr>
            <p:cNvPr id="17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9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4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02844" y="565307"/>
            <a:ext cx="10620000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Well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he was not going to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hold his breath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for her to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apologize</a:t>
            </a:r>
            <a:r>
              <a:rPr lang="en-US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唉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，他不想屏息等她来道歉。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8" name="矩形 27"/>
          <p:cNvSpPr>
            <a:spLocks noChangeAspect="1"/>
          </p:cNvSpPr>
          <p:nvPr/>
        </p:nvSpPr>
        <p:spPr>
          <a:xfrm>
            <a:off x="475929" y="2388432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r>
              <a:rPr lang="en-US" altLang="zh-CN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1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380035"/>
            <a:ext cx="11412000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(1)We were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holding our breath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when he announced the news.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他宣布这个消息时，我们都屏住了呼吸。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(2)The old man was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out of breath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from climbing the stairs.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这位老年人因为爬楼梯而上气不接下气。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842729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记</a:t>
            </a:r>
            <a:r>
              <a:rPr lang="en-US" altLang="zh-CN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1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014772"/>
            <a:ext cx="11178608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完成句子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男孩们都在屏息听这位老人讲故事。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boys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when they are listening to the old man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story.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如此剧烈的运动让他喘不过气来了。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Such fierce exercise made him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他深深地吸了一口气然后跳入水中。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and jumped into the water.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477466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训练</a:t>
            </a:r>
            <a:r>
              <a:rPr lang="en-US" altLang="zh-CN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1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015693" y="2367006"/>
            <a:ext cx="38457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are holding their breath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34551" y="4346734"/>
            <a:ext cx="23919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lose his breath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02277" y="5561992"/>
            <a:ext cx="30767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took a deep breath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10" grpId="0"/>
      <p:bldP spid="10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9206" y="1662844"/>
            <a:ext cx="11268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(1)apologize 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道歉；辩白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apologize to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sb.for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(doing)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因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做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某事向某人道歉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(2)apology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道歉；辩白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make/offer an apology to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sb.for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(doing)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因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做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某事向某人道歉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owe sb.an apology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应向某人道歉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8" name="矩形 27"/>
          <p:cNvSpPr>
            <a:spLocks noChangeAspect="1"/>
          </p:cNvSpPr>
          <p:nvPr/>
        </p:nvSpPr>
        <p:spPr>
          <a:xfrm>
            <a:off x="475929" y="1197546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r>
              <a:rPr lang="en-US" altLang="zh-CN" sz="26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2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51303" y="3076446"/>
            <a:ext cx="228780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spc="1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基础</a:t>
            </a:r>
            <a:r>
              <a:rPr lang="zh-CN" altLang="en-US" sz="4000" b="1" spc="100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自测</a:t>
            </a:r>
            <a:endParaRPr lang="zh-CN" altLang="en-US" sz="4000" b="1" spc="100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380035"/>
            <a:ext cx="11412000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(1)I must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apologize to her for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what I had said.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我必须为我说的话向她道歉。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think maybe we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owe you an apology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she said.(2015·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北京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她说：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我想也许我们应该向你道歉。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842729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记</a:t>
            </a:r>
            <a:r>
              <a:rPr lang="en-US" altLang="zh-CN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2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014772"/>
            <a:ext cx="10530536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一句多译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她应该为她的迟到向老师道歉。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(1)She should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coming late.(apologize)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(2)She should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coming late.(apology)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477466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训练</a:t>
            </a:r>
            <a:r>
              <a:rPr lang="en-US" altLang="zh-CN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2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654919" y="2330510"/>
            <a:ext cx="43763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apologize to her teacher for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96302" y="2997746"/>
            <a:ext cx="63672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make/offer an apology to her teacher for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002845" y="588835"/>
            <a:ext cx="10654361" cy="126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6" name="Group 19"/>
          <p:cNvGrpSpPr/>
          <p:nvPr/>
        </p:nvGrpSpPr>
        <p:grpSpPr bwMode="auto">
          <a:xfrm rot="1947776">
            <a:off x="481025" y="583146"/>
            <a:ext cx="511569" cy="648449"/>
            <a:chOff x="0" y="0"/>
            <a:chExt cx="408597" cy="504056"/>
          </a:xfrm>
        </p:grpSpPr>
        <p:grpSp>
          <p:nvGrpSpPr>
            <p:cNvPr id="17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9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5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947814" y="477466"/>
            <a:ext cx="10620000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As Li Fang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set off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for home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he thought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...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当李方动身往家走时，心里想着，</a:t>
            </a: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9206" y="2605143"/>
            <a:ext cx="11412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set off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出发，动身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(for)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；使爆炸；引起，激起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set about (doing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开始，着手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做某事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set aside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把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放到一旁；省出，留出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钱或时间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set out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出发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(for)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；陈述；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怀着目标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开始工作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(to do)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set up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创建；建立；创办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75929" y="2165648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279079"/>
            <a:ext cx="11412000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(1)The children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set off for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school.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孩子们上学去了。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(2)After the earthquake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people 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set about rebuilding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their homes.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地震过后，人们开始重建家园。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(3)She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set out to break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 world record.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她一心努力要打破世界纪录。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765498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909514"/>
            <a:ext cx="1141200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用适当的介、副词填空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She sets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 little money each week for future use.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They set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 working party to look into the issue.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Jerry and I set off on foot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beach.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一句多译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她一回到家就开始打扫房间。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She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as soon as she got home.(set about)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She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as soon as she got home.(set out)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405458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180755" y="1682438"/>
            <a:ext cx="9621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aside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61400" y="2258502"/>
            <a:ext cx="5854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up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90184" y="2952372"/>
            <a:ext cx="643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for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86694" y="4815702"/>
            <a:ext cx="44085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set about cleaning the room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36291" y="5498862"/>
            <a:ext cx="39388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set out to clean the room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8" grpId="0"/>
      <p:bldP spid="8" grpId="1"/>
      <p:bldP spid="9" grpId="0"/>
      <p:bldP spid="9" grpId="1"/>
      <p:bldP spid="10" grpId="0"/>
      <p:bldP spid="10" grpId="1"/>
      <p:bldP spid="5" grpId="0"/>
      <p:bldP spid="5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002845" y="655620"/>
            <a:ext cx="10654361" cy="126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6" name="Group 19"/>
          <p:cNvGrpSpPr/>
          <p:nvPr/>
        </p:nvGrpSpPr>
        <p:grpSpPr bwMode="auto">
          <a:xfrm rot="1947776">
            <a:off x="481025" y="649931"/>
            <a:ext cx="511569" cy="648449"/>
            <a:chOff x="0" y="0"/>
            <a:chExt cx="408597" cy="504056"/>
          </a:xfrm>
        </p:grpSpPr>
        <p:grpSp>
          <p:nvGrpSpPr>
            <p:cNvPr id="17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9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6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02844" y="563301"/>
            <a:ext cx="10620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 don</a:t>
            </a: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 want them to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remind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me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of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her.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我不想让它们使我想起她。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9206" y="2745677"/>
            <a:ext cx="11268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remind...of...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使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想起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remind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sb.that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...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提醒某人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remind sb.to do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提醒某人做某事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75929" y="2219485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455526"/>
            <a:ext cx="11412000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(1)The pictures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reminded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me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of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my school days.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这些照片使我想起了学生时代。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(2)I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reminded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him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that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he must go home before dark.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我提醒他必须在天黑前回家。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Remind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to write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to mother.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提醒我给妈妈写信。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918220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191351"/>
            <a:ext cx="11610656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(1)Don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remind me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that awful day—I made such a fool of myself.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(2)In my childhood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was often reminded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(mind) my behavior.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remind) not to speak loud in the library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students lowed their voice.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693490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810578" y="1970470"/>
            <a:ext cx="4844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of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25368" y="2618542"/>
            <a:ext cx="13740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to mind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0629" y="3266614"/>
            <a:ext cx="18722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Reminded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8" grpId="1"/>
      <p:bldP spid="12" grpId="0"/>
      <p:bldP spid="12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002845" y="702182"/>
            <a:ext cx="10654361" cy="126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1" name="Group 19"/>
          <p:cNvGrpSpPr/>
          <p:nvPr/>
        </p:nvGrpSpPr>
        <p:grpSpPr bwMode="auto">
          <a:xfrm rot="1947776">
            <a:off x="481025" y="696493"/>
            <a:ext cx="511569" cy="648449"/>
            <a:chOff x="0" y="0"/>
            <a:chExt cx="408597" cy="504056"/>
          </a:xfrm>
        </p:grpSpPr>
        <p:grpSp>
          <p:nvGrpSpPr>
            <p:cNvPr id="12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4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2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3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7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002844" y="609863"/>
            <a:ext cx="10620000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She would never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forgive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him.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她永远也不会原谅他了。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9206" y="2961701"/>
            <a:ext cx="11268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forgive </a:t>
            </a:r>
            <a:r>
              <a:rPr lang="en-US" altLang="zh-CN" sz="2800" b="1" i="1" kern="100" dirty="0" err="1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(forgave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forgiven)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原谅；饶恕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forgive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sb.sth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原谅某人某事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forgive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sb.for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(doing)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原谅某人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做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某事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475929" y="2412867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341562"/>
            <a:ext cx="11412000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(1)I will not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forgive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myself if I do not try.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如果我没有尝试，我是不会原谅自己的。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(2)They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forgave us our rudeness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他们原谅了我们的无礼。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Forgive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me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for sending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you a sample.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请原谅我冒昧地寄样品给您。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765498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803598"/>
            <a:ext cx="8658328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愚人；白痴；受骗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者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</a:t>
            </a:r>
            <a:r>
              <a:rPr lang="en-US" altLang="zh-CN" sz="2800" b="1" i="1" kern="100" dirty="0" err="1" smtClean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 err="1" smtClean="0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&amp; 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愚弄；欺骗；干傻事；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开玩笑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</a:t>
            </a: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傻的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</a:t>
            </a:r>
            <a:r>
              <a:rPr lang="en-US" altLang="zh-CN" sz="2800" b="1" i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</a:t>
            </a: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愚蠢的；傻的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许可；允许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 smtClean="0">
                <a:latin typeface="Book Antiqua"/>
                <a:ea typeface="华文细黑"/>
                <a:cs typeface="Times New Roman" panose="02020603050405020304"/>
              </a:rPr>
              <a:t>   </a:t>
            </a:r>
            <a:r>
              <a:rPr lang="en-US" altLang="zh-CN" sz="2800" b="1" i="1" u="sng" kern="100" dirty="0" smtClean="0">
                <a:latin typeface="Book Antiqua"/>
                <a:ea typeface="华文细黑"/>
                <a:cs typeface="Times New Roman" panose="02020603050405020304"/>
              </a:rPr>
              <a:t>             </a:t>
            </a:r>
            <a:r>
              <a:rPr lang="en-US" altLang="zh-CN" sz="2800" b="1" i="1" kern="100" dirty="0" smtClean="0">
                <a:latin typeface="Book Antiqua"/>
                <a:ea typeface="华文细黑"/>
                <a:cs typeface="Times New Roman" panose="02020603050405020304"/>
              </a:rPr>
              <a:t> v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允许；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使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成为可能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道歉；辩白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</a:t>
            </a:r>
            <a:r>
              <a:rPr lang="en-US" altLang="zh-CN" sz="2800" b="1" i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</a:t>
            </a: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道歉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 err="1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&amp; 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淹没；溺死；淹死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6662" y="189434"/>
            <a:ext cx="2162772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Ⅰ.</a:t>
            </a:r>
            <a:r>
              <a:rPr lang="zh-CN" altLang="en-US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重点单词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7736" y="909514"/>
            <a:ext cx="7633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fool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7736" y="2853730"/>
            <a:ext cx="12025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foolish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57736" y="3428386"/>
            <a:ext cx="18598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permission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7736" y="4068988"/>
            <a:ext cx="12218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permit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7736" y="4706774"/>
            <a:ext cx="16193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apologize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57736" y="5347376"/>
            <a:ext cx="13821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apology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57736" y="6048292"/>
            <a:ext cx="11768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drown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  <p:bldP spid="14" grpId="0"/>
      <p:bldP spid="14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89206" y="1302804"/>
            <a:ext cx="1141200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(1)John has never forgiven himself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accident.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(2)She forgave him for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forget) her birthday.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(3)I hoped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forgive) by the villagers.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475929" y="765498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812121" y="2061642"/>
            <a:ext cx="643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for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06067" y="2637706"/>
            <a:ext cx="17011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forgetting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12003" y="3285778"/>
            <a:ext cx="22990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to be forgiven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5" grpId="0"/>
      <p:bldP spid="5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02845" y="1265482"/>
            <a:ext cx="10654361" cy="190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22" name="Group 19"/>
          <p:cNvGrpSpPr/>
          <p:nvPr/>
        </p:nvGrpSpPr>
        <p:grpSpPr bwMode="auto">
          <a:xfrm rot="1947776">
            <a:off x="481025" y="1259793"/>
            <a:ext cx="511569" cy="648449"/>
            <a:chOff x="0" y="0"/>
            <a:chExt cx="408597" cy="504056"/>
          </a:xfrm>
        </p:grpSpPr>
        <p:grpSp>
          <p:nvGrpSpPr>
            <p:cNvPr id="23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25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6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24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1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1002844" y="1125538"/>
            <a:ext cx="10620000" cy="1948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It was obvious that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the manager of the coffee shop was waiting for Li Fang to leave...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很明显，咖啡店经理在等李方离开</a:t>
            </a: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078" y="608"/>
            <a:ext cx="2448272" cy="980914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4952206" y="189434"/>
            <a:ext cx="2286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经典句式</a:t>
            </a:r>
            <a:endParaRPr lang="zh-CN" altLang="en-US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89206" y="1291690"/>
            <a:ext cx="11268000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It was obvious that...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很明显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，显然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，在此句型中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为形式主语，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that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引导的句子是真正的主语。常用于这种结构的形容词还有：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strange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certain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important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possible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natural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surprising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interesting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likely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unusual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等。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注意：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在英语中，形式主语或形式宾语只能用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，不能用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this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that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或其他代词。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75929" y="765498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206" y="1455526"/>
            <a:ext cx="10818568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It is obvious that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 film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See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You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Tomorro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w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was a great success 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in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2017.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很显然，电影《摆渡人》在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2017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年取得了很大的成功。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It</a:t>
            </a:r>
            <a:r>
              <a:rPr lang="en-US" altLang="zh-CN" sz="2800" b="1" u="sng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s strange that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he didn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come yesterday.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很奇怪，他昨天没来。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75929" y="918220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227182"/>
            <a:ext cx="11412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完成句子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毫无疑问，他会出席明天的会议。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will be present at the meeting tomorrow.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根据她所说的，显然是出了问题。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that something is wrong.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689876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22388" y="2637706"/>
            <a:ext cx="26484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It is certain that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78582" y="3914686"/>
            <a:ext cx="52003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It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 obvious from what she said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5" grpId="0"/>
      <p:bldP spid="15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02845" y="909794"/>
            <a:ext cx="10654361" cy="252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22" name="Group 19"/>
          <p:cNvGrpSpPr/>
          <p:nvPr/>
        </p:nvGrpSpPr>
        <p:grpSpPr bwMode="auto">
          <a:xfrm rot="1947776">
            <a:off x="481025" y="904105"/>
            <a:ext cx="511569" cy="648449"/>
            <a:chOff x="0" y="0"/>
            <a:chExt cx="408597" cy="504056"/>
          </a:xfrm>
        </p:grpSpPr>
        <p:grpSp>
          <p:nvGrpSpPr>
            <p:cNvPr id="23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25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6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24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2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1002844" y="817475"/>
            <a:ext cx="10620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Finding that </a:t>
            </a:r>
            <a:r>
              <a:rPr lang="en-US" altLang="zh-CN" sz="2800" b="1" u="sng" kern="100" dirty="0" err="1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Zhinü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was heart</a:t>
            </a:r>
            <a:r>
              <a:rPr lang="en-US" altLang="zh-CN" sz="2800" b="1" u="sng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­-broken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her grandmother finally decided to let the couple cross the Milky Way to meet once a year.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看到织女伤心欲绝，王母娘娘最后决定让这对夫妻每年跨过银河相会一次。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9206" y="4185161"/>
            <a:ext cx="1141200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本句中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Finding that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Zhinü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was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heart-­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broken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是现在分词短语作原因状语。现在分词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短语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作状语，可表原因、时间、方式、伴随、结果等。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75929" y="3645818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005247"/>
            <a:ext cx="11412000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Seeing the old temple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she felt quite surprised.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看到这座古庙，她感到非常吃惊。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(2)He is lying on the grass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listening to music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他正躺在草地上，听着音乐。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(3)The glass fell off the table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breaking into pieces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杯子从桌子上掉下来，摔成了碎片。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477466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024449"/>
            <a:ext cx="11394632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用所给动词的正确形式填空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(1)Newly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­-built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wooden cottages(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小木屋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)line the street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turn) the old town into a dreamland.(2016·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北京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know) the good news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she looks so happy.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walk) in the street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met his old friend.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(4)People probably cooked their food in large pots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use)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twigs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小树枝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 to remove it.(2016·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全国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Ⅲ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515060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216064" y="1701602"/>
            <a:ext cx="13436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turning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2638" y="2997746"/>
            <a:ext cx="15824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Knowing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02246" y="3645818"/>
            <a:ext cx="18805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Walking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426096" y="4293890"/>
            <a:ext cx="113437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using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pic>
        <p:nvPicPr>
          <p:cNvPr id="11" name="图片 10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971" y="6026030"/>
            <a:ext cx="2674827" cy="8295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2" grpId="0"/>
      <p:bldP spid="12" grpId="1"/>
      <p:bldP spid="14" grpId="0"/>
      <p:bldP spid="14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76951" y="3076446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当堂达标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89206" y="621482"/>
            <a:ext cx="1141200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Ⅰ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单词拼写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1.She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哭泣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 over her sad fate.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2.I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ll never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原谅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 her for what she did.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3.The teacher gave me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to go home early.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4.Jack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to Mary for not going to her party.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5.His books have sold more than 20 million copies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6.It is obvious that the girl is trying to hide her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悲伤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14780" y="1322398"/>
            <a:ext cx="9236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wept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04035" y="1989634"/>
            <a:ext cx="12602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forgive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65125" y="2609664"/>
            <a:ext cx="18598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permission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83189" y="3231526"/>
            <a:ext cx="18197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apologized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183145" y="3933850"/>
            <a:ext cx="18004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worldwide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759752" y="4581922"/>
            <a:ext cx="13420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sadness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0" grpId="0"/>
      <p:bldP spid="10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61214" y="549474"/>
            <a:ext cx="858632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悲哀；悲伤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</a:t>
            </a:r>
            <a:r>
              <a:rPr lang="en-US" altLang="zh-CN" sz="2800" b="1" i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</a:t>
            </a: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悲伤的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6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明显的；显而易见的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7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 err="1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擦；揩；擦去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8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哭泣；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流泪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</a:t>
            </a: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哭；哭泣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9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 err="1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提醒；使想起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10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</a:t>
            </a:r>
            <a:r>
              <a:rPr lang="en-US" altLang="zh-CN" sz="2800" b="1" i="1" kern="100" dirty="0" err="1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原谅；饶恕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6144" y="665939"/>
            <a:ext cx="13420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sadness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6144" y="1314011"/>
            <a:ext cx="7040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sad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6144" y="1944327"/>
            <a:ext cx="13628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obvious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26144" y="253814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wipe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6144" y="3177341"/>
            <a:ext cx="9621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weep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35022" y="4517451"/>
            <a:ext cx="12954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remind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22634" y="5103801"/>
            <a:ext cx="12650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forgive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9206" y="477466"/>
            <a:ext cx="1141200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Ⅱ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选词填空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</a:rPr>
              <a:t>turn up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</a:rPr>
              <a:t>set off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</a:rPr>
              <a:t>fall in love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</a:rPr>
              <a:t>hold one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</a:rPr>
              <a:t>s breath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</a:rPr>
              <a:t>keep one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</a:rPr>
              <a:t>s word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7.Tom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and I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early in the morning to catch the first bus.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8.We invited her to dinner but she didn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9.The whole country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to see who would win the election.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10.I believe in him because he always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11.The young man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with the girl at first sight.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5624" y="1279352"/>
            <a:ext cx="10998174" cy="56626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2798" y="1898462"/>
            <a:ext cx="11128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set off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16612" y="2457194"/>
            <a:ext cx="13548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turn up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46934" y="3141762"/>
            <a:ext cx="23935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held its breath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19288" y="3744460"/>
            <a:ext cx="24593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keeps his word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17411" y="4437906"/>
            <a:ext cx="17588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fell in love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7" grpId="0"/>
      <p:bldP spid="7" grpId="1"/>
      <p:bldP spid="8" grpId="0"/>
      <p:bldP spid="8" grpId="1"/>
      <p:bldP spid="12" grpId="0"/>
      <p:bldP spid="12" grpId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62558" y="45418"/>
            <a:ext cx="11665296" cy="675874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Ⅲ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完成句子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12.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很明显，他误拿了我的雨伞。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took my umbrella by mistake.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13.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我早上经常听到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Mary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读英语。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often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in the morning.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14.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我下公交车的时候看见了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Peter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bus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saw Peter.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15.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意识到上错了公交车，他大哭起来。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burst out crying.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16.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你说他工作努力，他的确是，你也是一样。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You say he works hard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and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34566" y="1322398"/>
            <a:ext cx="30909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It was obvious that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86694" y="2438262"/>
            <a:ext cx="43283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hear Mary reading English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3917" y="3645818"/>
            <a:ext cx="31390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As I was getting off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0627" y="4869954"/>
            <a:ext cx="61766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Realizing that he was on the wrong bus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50990" y="6094090"/>
            <a:ext cx="17203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so he does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60878" y="6022082"/>
            <a:ext cx="16225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so do you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4" grpId="0"/>
      <p:bldP spid="14" grpId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04592" y="226035"/>
            <a:ext cx="11709221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Ⅳ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课文语法填空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indent="71882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Zhinü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17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was the granddaughter of the Goddess of Heaven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visited the earth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18.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(secret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).While on earth she fell in love 19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herd boy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Niulang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 After the Goddess of Heaven knew that her granddaughter was 20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marry) to a human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she became very angry and made the weaving girl 21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return) to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Heaven.22.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find) that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Zhinü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was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heart-­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broken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her grandmother finally decided to let </a:t>
            </a:r>
            <a:r>
              <a:rPr lang="en-US" altLang="zh-CN" sz="2800" b="1" kern="100" spc="100" dirty="0">
                <a:latin typeface="Times New Roman" panose="02020603050405020304"/>
                <a:ea typeface="华文细黑"/>
                <a:cs typeface="Courier New" panose="02070309020205020404"/>
              </a:rPr>
              <a:t>23</a:t>
            </a:r>
            <a:r>
              <a:rPr lang="en-US" altLang="zh-CN" sz="2800" b="1" kern="100" spc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spc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</a:t>
            </a:r>
            <a:r>
              <a:rPr lang="en-US" altLang="zh-CN" sz="2800" b="1" kern="100" spc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spc="100" dirty="0">
                <a:latin typeface="Times New Roman" panose="02020603050405020304"/>
                <a:ea typeface="华文细黑"/>
                <a:cs typeface="Courier New" panose="02070309020205020404"/>
              </a:rPr>
              <a:t>couple cross the Milky Way 24</a:t>
            </a:r>
            <a:r>
              <a:rPr lang="en-US" altLang="zh-CN" sz="2800" b="1" kern="100" spc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spc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</a:t>
            </a:r>
            <a:r>
              <a:rPr lang="en-US" altLang="zh-CN" sz="2800" b="1" kern="100" spc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spc="100" dirty="0">
                <a:latin typeface="Times New Roman" panose="02020603050405020304"/>
                <a:ea typeface="华文细黑"/>
                <a:cs typeface="Courier New" panose="02070309020205020404"/>
              </a:rPr>
              <a:t>meet) once a year</a:t>
            </a:r>
            <a:r>
              <a:rPr lang="en-US" altLang="zh-CN" sz="2800" b="1" kern="100" spc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spc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769012" y="981522"/>
            <a:ext cx="10041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who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58902" y="1610430"/>
            <a:ext cx="15841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secretly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079324" y="2906574"/>
            <a:ext cx="14398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married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856052" y="3573810"/>
            <a:ext cx="11752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return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847734" y="1629594"/>
            <a:ext cx="8643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with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199662" y="3501802"/>
            <a:ext cx="13837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Finding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94738" y="4850790"/>
            <a:ext cx="6639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the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943868" y="4850790"/>
            <a:ext cx="13115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to meet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6" grpId="0"/>
      <p:bldP spid="16" grpId="1"/>
      <p:bldP spid="18" grpId="0"/>
      <p:bldP spid="18" grpId="1"/>
      <p:bldP spid="20" grpId="0"/>
      <p:bldP spid="20" grpId="1"/>
      <p:bldP spid="15" grpId="0"/>
      <p:bldP spid="15" grpId="1"/>
      <p:bldP spid="22" grpId="0"/>
      <p:bldP spid="22" grpId="1"/>
      <p:bldP spid="24" grpId="0"/>
      <p:bldP spid="24" grpId="1"/>
      <p:bldP spid="25" grpId="0"/>
      <p:bldP spid="25" grpId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89206" y="981522"/>
            <a:ext cx="1141200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People in China hope that the weather 25</a:t>
            </a:r>
            <a:r>
              <a:rPr lang="en-US" altLang="zh-CN" sz="2800" b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             </a:t>
            </a:r>
            <a:r>
              <a:rPr lang="en-US" altLang="zh-CN" sz="2800" b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be) fine on that day</a:t>
            </a:r>
            <a:r>
              <a:rPr lang="zh-CN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because if it is raining</a:t>
            </a:r>
            <a:r>
              <a:rPr lang="zh-CN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it means that </a:t>
            </a:r>
            <a:r>
              <a:rPr lang="en-US" altLang="zh-CN" sz="2800" b="1" kern="100" dirty="0" err="1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Zhinü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26</a:t>
            </a:r>
            <a:r>
              <a:rPr lang="en-US" altLang="zh-CN" sz="2800" b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                  </a:t>
            </a:r>
            <a:r>
              <a:rPr lang="en-US" altLang="zh-CN" sz="2800" b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weep) and the couple won</a:t>
            </a:r>
            <a:r>
              <a:rPr lang="en-US" altLang="zh-CN" sz="2800" b="1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 be able to meet.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6" name="图片 15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971" y="6026030"/>
            <a:ext cx="2674827" cy="82956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870222" y="1125538"/>
            <a:ext cx="13132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will be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679382" y="1701602"/>
            <a:ext cx="1800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is weeping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8" grpId="0"/>
      <p:bldP spid="18" grpId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Administrator\Desktop\6.24下图\141546shfyrhzdhlwtd7fd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0"/>
            <a:ext cx="12190413" cy="6857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1" name="组合 30"/>
          <p:cNvGrpSpPr/>
          <p:nvPr/>
        </p:nvGrpSpPr>
        <p:grpSpPr>
          <a:xfrm>
            <a:off x="919" y="3707638"/>
            <a:ext cx="12192000" cy="1375395"/>
            <a:chOff x="-1524000" y="2705990"/>
            <a:chExt cx="12192000" cy="1375395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组合 32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9" name="矩形 38"/>
          <p:cNvSpPr/>
          <p:nvPr/>
        </p:nvSpPr>
        <p:spPr>
          <a:xfrm>
            <a:off x="3996527" y="3645818"/>
            <a:ext cx="4648455" cy="886749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4400" b="1" dirty="0" smtClean="0">
                <a:solidFill>
                  <a:srgbClr val="00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zh-CN" altLang="en-US" sz="4400" b="1" dirty="0">
              <a:solidFill>
                <a:srgbClr val="0000FF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478582" y="1053530"/>
            <a:ext cx="2162772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tabLst>
                <a:tab pos="2070735" algn="l"/>
              </a:tabLst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Ⅱ.</a:t>
            </a:r>
            <a:r>
              <a:rPr lang="zh-CN" altLang="en-US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重点短语</a:t>
            </a:r>
            <a:endParaRPr lang="zh-CN" altLang="zh-CN" sz="2800" b="1" kern="100" dirty="0">
              <a:solidFill>
                <a:srgbClr val="0000FF"/>
              </a:solidFill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3697" y="1707886"/>
            <a:ext cx="858632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出现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；到场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守信用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；履行诺言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屏息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；屏气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出发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，动身；使爆炸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使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想起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74471" y="1775537"/>
            <a:ext cx="13548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turn up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4471" y="2414731"/>
            <a:ext cx="29193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keep one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’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 word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74471" y="3089437"/>
            <a:ext cx="30940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hold one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’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 breath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74471" y="3756673"/>
            <a:ext cx="11128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set off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74471" y="4376703"/>
            <a:ext cx="21338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remind...of...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26335" y="405458"/>
            <a:ext cx="2162772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Ⅲ.</a:t>
            </a:r>
            <a:r>
              <a:rPr lang="zh-CN" altLang="en-US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重点句式</a:t>
            </a:r>
            <a:endParaRPr lang="zh-CN" altLang="zh-CN" sz="2800" b="1" kern="100" dirty="0">
              <a:solidFill>
                <a:srgbClr val="0000FF"/>
              </a:solidFill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4390" y="1717543"/>
            <a:ext cx="1141200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the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manager of the coffee shop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was 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waiting for Li Fang to leave...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很明显，咖啡馆的经理在等李方离开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4390" y="1091740"/>
            <a:ext cx="11412000" cy="617965"/>
          </a:xfrm>
          <a:prstGeom prst="rect">
            <a:avLst/>
          </a:prstGeom>
        </p:spPr>
        <p:txBody>
          <a:bodyPr wrap="square" lIns="121898" tIns="60948" rIns="121898" bIns="60948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1.it</a:t>
            </a:r>
            <a:r>
              <a:rPr lang="zh-CN" altLang="en-US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作形式主语</a:t>
            </a:r>
            <a:endParaRPr lang="zh-CN" altLang="zh-CN" b="1" kern="100" dirty="0">
              <a:solidFill>
                <a:srgbClr val="00B050"/>
              </a:solidFill>
              <a:latin typeface="+mj-lt"/>
              <a:ea typeface="+mj-ea"/>
              <a:cs typeface="Courier New" panose="02070309020205020404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14390" y="4390310"/>
            <a:ext cx="1152612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she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met the herd boy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Niulang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and they fell in love.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她在人间遇到了牛郎，两人相爱了。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14390" y="3754982"/>
            <a:ext cx="11412000" cy="619633"/>
          </a:xfrm>
          <a:prstGeom prst="rect">
            <a:avLst/>
          </a:prstGeom>
        </p:spPr>
        <p:txBody>
          <a:bodyPr wrap="square" lIns="121898" tIns="60948" rIns="121898" bIns="60948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2.while</a:t>
            </a:r>
            <a:r>
              <a:rPr lang="zh-CN" altLang="en-US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引导时间状语从句</a:t>
            </a:r>
            <a:endParaRPr lang="zh-CN" altLang="zh-CN" b="1" kern="100" dirty="0">
              <a:solidFill>
                <a:srgbClr val="00B050"/>
              </a:solidFill>
              <a:latin typeface="+mj-lt"/>
              <a:ea typeface="+mj-ea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7231" y="1849313"/>
            <a:ext cx="31710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It was obvious that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6810" y="4513185"/>
            <a:ext cx="38924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While she was on earth 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90550" y="966443"/>
            <a:ext cx="11699903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her grandmother finally decided to let the couple cross the Milky Way to meet once a year.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看到织女伤心欲绝，王母娘娘最后决定让这对夫妻每年跨过银河相会一次。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0551" y="361344"/>
            <a:ext cx="11412000" cy="617965"/>
          </a:xfrm>
          <a:prstGeom prst="rect">
            <a:avLst/>
          </a:prstGeom>
        </p:spPr>
        <p:txBody>
          <a:bodyPr wrap="square" lIns="121898" tIns="60948" rIns="121898" bIns="60948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3.</a:t>
            </a:r>
            <a:r>
              <a:rPr lang="zh-CN" altLang="en-US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现在分词短语作状语</a:t>
            </a:r>
            <a:endParaRPr lang="zh-CN" altLang="zh-CN" b="1" kern="100" dirty="0">
              <a:solidFill>
                <a:srgbClr val="00B050"/>
              </a:solidFill>
              <a:latin typeface="+mj-lt"/>
              <a:ea typeface="+mj-ea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80314" y="1034790"/>
            <a:ext cx="59105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Finding that </a:t>
            </a:r>
            <a:r>
              <a:rPr lang="en-US" altLang="zh-CN" sz="2800" b="1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Zhinü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was heart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­-broken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0551" y="2997746"/>
            <a:ext cx="11412000" cy="617965"/>
          </a:xfrm>
          <a:prstGeom prst="rect">
            <a:avLst/>
          </a:prstGeom>
        </p:spPr>
        <p:txBody>
          <a:bodyPr wrap="square" lIns="121898" tIns="60948" rIns="121898" bIns="60948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4.hear sb./</a:t>
            </a:r>
            <a:r>
              <a:rPr lang="en-US" altLang="zh-CN" b="1" kern="100" dirty="0" err="1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sth.doing</a:t>
            </a:r>
            <a:r>
              <a:rPr lang="en-US" altLang="zh-CN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 </a:t>
            </a:r>
            <a:r>
              <a:rPr lang="en-US" altLang="zh-CN" b="1" kern="100" dirty="0" err="1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sth</a:t>
            </a:r>
            <a:r>
              <a:rPr lang="en-US" altLang="zh-CN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.</a:t>
            </a:r>
            <a:endParaRPr lang="zh-CN" altLang="zh-CN" b="1" kern="100" dirty="0">
              <a:solidFill>
                <a:srgbClr val="00B050"/>
              </a:solidFill>
              <a:latin typeface="+mj-lt"/>
              <a:ea typeface="+mj-ea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90550" y="3573810"/>
            <a:ext cx="11809311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As he sadly passed the tea shop on the corner on his way home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he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</a:t>
            </a:r>
            <a:r>
              <a:rPr lang="en-US" altLang="zh-CN" sz="2800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在回家的路上，当他悲伤地经过拐角的茶馆时，他听见一个声音正在叫他。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530840" y="3717826"/>
            <a:ext cx="10823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heard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pic>
        <p:nvPicPr>
          <p:cNvPr id="16" name="图片 15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971" y="6026030"/>
            <a:ext cx="2674827" cy="82956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70211" y="4285012"/>
            <a:ext cx="30251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 voice calling him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11" grpId="0"/>
      <p:bldP spid="11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976951" y="3076446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课文预读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12468</Words>
  <Application>WPS 演示</Application>
  <PresentationFormat>自定义</PresentationFormat>
  <Paragraphs>726</Paragraphs>
  <Slides>54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73" baseType="lpstr">
      <vt:lpstr>Arial</vt:lpstr>
      <vt:lpstr>宋体</vt:lpstr>
      <vt:lpstr>Wingdings</vt:lpstr>
      <vt:lpstr>Times New Roman</vt:lpstr>
      <vt:lpstr>微软雅黑</vt:lpstr>
      <vt:lpstr>Times New Roman</vt:lpstr>
      <vt:lpstr>华文细黑</vt:lpstr>
      <vt:lpstr>Courier New</vt:lpstr>
      <vt:lpstr>Book Antiqua</vt:lpstr>
      <vt:lpstr>黑体</vt:lpstr>
      <vt:lpstr>Arial Unicode MS</vt:lpstr>
      <vt:lpstr>Calibri</vt:lpstr>
      <vt:lpstr>华文细黑</vt:lpstr>
      <vt:lpstr>Broadway</vt:lpstr>
      <vt:lpstr>楷体</vt:lpstr>
      <vt:lpstr>经典繁仿黑</vt:lpstr>
      <vt:lpstr>IPAPANNEW</vt:lpstr>
      <vt:lpstr>Segoe Print</vt:lpstr>
      <vt:lpstr>7_Office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壹點KeTang</cp:lastModifiedBy>
  <cp:revision>4374</cp:revision>
  <dcterms:created xsi:type="dcterms:W3CDTF">2014-11-27T01:03:00Z</dcterms:created>
  <dcterms:modified xsi:type="dcterms:W3CDTF">2018-03-03T02:26:56Z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