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7"/>
  </p:notesMasterIdLst>
  <p:handoutMasterIdLst>
    <p:handoutMasterId r:id="rId78"/>
  </p:handoutMasterIdLst>
  <p:sldIdLst>
    <p:sldId id="1381" r:id="rId3"/>
    <p:sldId id="699" r:id="rId4"/>
    <p:sldId id="1376" r:id="rId5"/>
    <p:sldId id="1298" r:id="rId6"/>
    <p:sldId id="1296" r:id="rId7"/>
    <p:sldId id="1360" r:id="rId8"/>
    <p:sldId id="856" r:id="rId9"/>
    <p:sldId id="1048" r:id="rId10"/>
    <p:sldId id="1302" r:id="rId11"/>
    <p:sldId id="1304" r:id="rId12"/>
    <p:sldId id="1597" r:id="rId13"/>
    <p:sldId id="1516" r:id="rId14"/>
    <p:sldId id="1361" r:id="rId15"/>
    <p:sldId id="1166" r:id="rId16"/>
    <p:sldId id="1276" r:id="rId17"/>
    <p:sldId id="1382" r:id="rId18"/>
    <p:sldId id="1383" r:id="rId19"/>
    <p:sldId id="1384" r:id="rId20"/>
    <p:sldId id="1570" r:id="rId21"/>
    <p:sldId id="1380" r:id="rId22"/>
    <p:sldId id="1387" r:id="rId23"/>
    <p:sldId id="1598" r:id="rId24"/>
    <p:sldId id="1457" r:id="rId25"/>
    <p:sldId id="1458" r:id="rId26"/>
    <p:sldId id="1460" r:id="rId27"/>
    <p:sldId id="1461" r:id="rId28"/>
    <p:sldId id="1462" r:id="rId29"/>
    <p:sldId id="1463" r:id="rId30"/>
    <p:sldId id="1464" r:id="rId31"/>
    <p:sldId id="1558" r:id="rId32"/>
    <p:sldId id="1467" r:id="rId33"/>
    <p:sldId id="1599" r:id="rId34"/>
    <p:sldId id="1468" r:id="rId35"/>
    <p:sldId id="1469" r:id="rId36"/>
    <p:sldId id="1471" r:id="rId37"/>
    <p:sldId id="1600" r:id="rId38"/>
    <p:sldId id="1472" r:id="rId39"/>
    <p:sldId id="1473" r:id="rId40"/>
    <p:sldId id="1474" r:id="rId41"/>
    <p:sldId id="1475" r:id="rId42"/>
    <p:sldId id="1476" r:id="rId43"/>
    <p:sldId id="1477" r:id="rId44"/>
    <p:sldId id="1478" r:id="rId45"/>
    <p:sldId id="1479" r:id="rId46"/>
    <p:sldId id="1588" r:id="rId47"/>
    <p:sldId id="1589" r:id="rId48"/>
    <p:sldId id="1590" r:id="rId49"/>
    <p:sldId id="1591" r:id="rId50"/>
    <p:sldId id="1592" r:id="rId51"/>
    <p:sldId id="1593" r:id="rId52"/>
    <p:sldId id="1601" r:id="rId53"/>
    <p:sldId id="1604" r:id="rId54"/>
    <p:sldId id="1602" r:id="rId55"/>
    <p:sldId id="1603" r:id="rId56"/>
    <p:sldId id="1605" r:id="rId57"/>
    <p:sldId id="1412" r:id="rId58"/>
    <p:sldId id="1606" r:id="rId59"/>
    <p:sldId id="1493" r:id="rId60"/>
    <p:sldId id="1494" r:id="rId61"/>
    <p:sldId id="1495" r:id="rId62"/>
    <p:sldId id="1607" r:id="rId63"/>
    <p:sldId id="1496" r:id="rId64"/>
    <p:sldId id="1497" r:id="rId65"/>
    <p:sldId id="1420" r:id="rId66"/>
    <p:sldId id="1609" r:id="rId67"/>
    <p:sldId id="1422" r:id="rId68"/>
    <p:sldId id="1423" r:id="rId69"/>
    <p:sldId id="1596" r:id="rId70"/>
    <p:sldId id="1424" r:id="rId71"/>
    <p:sldId id="1425" r:id="rId72"/>
    <p:sldId id="1610" r:id="rId73"/>
    <p:sldId id="1504" r:id="rId74"/>
    <p:sldId id="1513" r:id="rId75"/>
    <p:sldId id="1374" r:id="rId76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FFFFFF"/>
    <a:srgbClr val="7BC14A"/>
    <a:srgbClr val="F3EFE5"/>
    <a:srgbClr val="9BBD59"/>
    <a:srgbClr val="B4C7E7"/>
    <a:srgbClr val="FFD966"/>
    <a:srgbClr val="00CC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16" autoAdjust="0"/>
    <p:restoredTop sz="96970" autoAdjust="0"/>
  </p:normalViewPr>
  <p:slideViewPr>
    <p:cSldViewPr>
      <p:cViewPr>
        <p:scale>
          <a:sx n="100" d="100"/>
          <a:sy n="100" d="100"/>
        </p:scale>
        <p:origin x="-948" y="-31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1" Type="http://schemas.openxmlformats.org/officeDocument/2006/relationships/tableStyles" Target="tableStyles.xml"/><Relationship Id="rId80" Type="http://schemas.openxmlformats.org/officeDocument/2006/relationships/viewProps" Target="viewProps.xml"/><Relationship Id="rId8" Type="http://schemas.openxmlformats.org/officeDocument/2006/relationships/slide" Target="slides/slide6.xml"/><Relationship Id="rId79" Type="http://schemas.openxmlformats.org/officeDocument/2006/relationships/presProps" Target="presProps.xml"/><Relationship Id="rId78" Type="http://schemas.openxmlformats.org/officeDocument/2006/relationships/handoutMaster" Target="handoutMasters/handoutMaster1.xml"/><Relationship Id="rId77" Type="http://schemas.openxmlformats.org/officeDocument/2006/relationships/notesMaster" Target="notesMasters/notesMaster1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0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7CD490C1-7E7E-423A-91D8-058624AF8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7823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EA5C5624-0453-40A9-9FFF-DD435B6A2D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" Target="slide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9.xml"/><Relationship Id="rId4" Type="http://schemas.openxmlformats.org/officeDocument/2006/relationships/slide" Target="slide18.xml"/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9.xml"/><Relationship Id="rId4" Type="http://schemas.openxmlformats.org/officeDocument/2006/relationships/slide" Target="slide18.xml"/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9.xml"/><Relationship Id="rId4" Type="http://schemas.openxmlformats.org/officeDocument/2006/relationships/slide" Target="slide18.xml"/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" Target="slide15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9.xml"/><Relationship Id="rId4" Type="http://schemas.openxmlformats.org/officeDocument/2006/relationships/slide" Target="slide18.xml"/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" Target="slide1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6" Type="http://schemas.openxmlformats.org/officeDocument/2006/relationships/slide" Target="slide5.xml"/><Relationship Id="rId5" Type="http://schemas.openxmlformats.org/officeDocument/2006/relationships/slide" Target="slide19.xml"/><Relationship Id="rId4" Type="http://schemas.openxmlformats.org/officeDocument/2006/relationships/slide" Target="slide18.xml"/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66.xml"/><Relationship Id="rId4" Type="http://schemas.openxmlformats.org/officeDocument/2006/relationships/slide" Target="slide20.xml"/><Relationship Id="rId3" Type="http://schemas.openxmlformats.org/officeDocument/2006/relationships/image" Target="../media/image4.png"/><Relationship Id="rId2" Type="http://schemas.openxmlformats.org/officeDocument/2006/relationships/slide" Target="slide13.xml"/><Relationship Id="rId1" Type="http://schemas.openxmlformats.org/officeDocument/2006/relationships/slide" Target="slide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6.png"/></Relationships>
</file>

<file path=ppt/slides/_rels/slide6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" Target="slide5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" Target="slide5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6.24下图\t01abe1d304547b7776.jpg"/>
          <p:cNvPicPr preferRelativeResize="0"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72" y="-26178"/>
            <a:ext cx="12190413" cy="689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-986" y="3707638"/>
            <a:ext cx="12192000" cy="1375395"/>
            <a:chOff x="-1524000" y="2705990"/>
            <a:chExt cx="12192000" cy="1375395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组合 34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4" name="副标题 3"/>
          <p:cNvSpPr txBox="1"/>
          <p:nvPr/>
        </p:nvSpPr>
        <p:spPr>
          <a:xfrm>
            <a:off x="2729880" y="3904979"/>
            <a:ext cx="9619774" cy="892967"/>
          </a:xfrm>
          <a:prstGeom prst="rect">
            <a:avLst/>
          </a:prstGeom>
        </p:spPr>
        <p:txBody>
          <a:bodyPr anchor="ctr">
            <a:noAutofit/>
          </a:bodyPr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3700" dirty="0"/>
              <a:t>Unit 4</a:t>
            </a:r>
            <a:r>
              <a:rPr lang="zh-CN" altLang="en-US" sz="3700" dirty="0"/>
              <a:t>　</a:t>
            </a:r>
            <a:r>
              <a:rPr lang="en-US" altLang="zh-CN" sz="3700" dirty="0"/>
              <a:t>Astronomy</a:t>
            </a:r>
            <a:r>
              <a:rPr lang="zh-CN" altLang="en-US" sz="3700" dirty="0"/>
              <a:t>：</a:t>
            </a:r>
            <a:r>
              <a:rPr lang="en-US" altLang="zh-CN" sz="3700" dirty="0"/>
              <a:t>the science of the stars</a:t>
            </a:r>
            <a:endParaRPr lang="en-US" altLang="zh-CN" sz="37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2146" y="131487"/>
            <a:ext cx="2162772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Ⅲ.</a:t>
            </a:r>
            <a:r>
              <a:rPr lang="zh-CN" altLang="en-US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重点句式</a:t>
            </a:r>
            <a:endParaRPr lang="zh-CN" altLang="zh-CN" sz="2800" b="1" kern="100" dirty="0">
              <a:solidFill>
                <a:srgbClr val="0000FF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2146" y="1341562"/>
            <a:ext cx="1141200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What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was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uncertain until between 4.5 and 3.8 billion years ago when the dust settled into a solid globe.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随后它会变成什么没人能知道，直到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38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～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45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亿年前，这团尘埃才慢慢形成了一个固体的球状物。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2146" y="817769"/>
            <a:ext cx="11412000" cy="617965"/>
          </a:xfrm>
          <a:prstGeom prst="rect">
            <a:avLst/>
          </a:prstGeom>
        </p:spPr>
        <p:txBody>
          <a:bodyPr wrap="square" lIns="121898" tIns="60948" rIns="121898" bIns="60948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1.be to do...</a:t>
            </a:r>
            <a:r>
              <a:rPr lang="zh-CN" altLang="en-US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表示将要发生的动作</a:t>
            </a:r>
            <a:endParaRPr lang="zh-CN" altLang="zh-CN" b="1" kern="100" dirty="0">
              <a:solidFill>
                <a:srgbClr val="00B050"/>
              </a:solidFill>
              <a:latin typeface="+mj-lt"/>
              <a:ea typeface="+mj-ea"/>
              <a:cs typeface="Courier New" panose="02070309020205020404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32146" y="4534326"/>
            <a:ext cx="1152612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This produced a chain reaction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which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这就产生了一种连锁反应，使得生命的发展成为可能。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2146" y="3958262"/>
            <a:ext cx="11412000" cy="619633"/>
          </a:xfrm>
          <a:prstGeom prst="rect">
            <a:avLst/>
          </a:prstGeom>
        </p:spPr>
        <p:txBody>
          <a:bodyPr wrap="square" lIns="121898" tIns="60948" rIns="121898" bIns="60948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2.make</a:t>
            </a:r>
            <a:r>
              <a:rPr lang="zh-CN" altLang="en-US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＋宾语＋宾补</a:t>
            </a:r>
            <a:endParaRPr lang="zh-CN" altLang="zh-CN" b="1" kern="100" dirty="0">
              <a:solidFill>
                <a:srgbClr val="00B050"/>
              </a:solidFill>
              <a:latin typeface="+mj-lt"/>
              <a:ea typeface="+mj-ea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99764" y="1456889"/>
            <a:ext cx="27077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it was to become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55246" y="4596666"/>
            <a:ext cx="54039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made it possible for life to develop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6" grpId="0"/>
      <p:bldP spid="1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32146" y="1108122"/>
            <a:ext cx="11295942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Others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were able to live on land as well as in 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the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water.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另一些，被称作两栖动物，既能生活在水中，也能生活在陆地上。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2146" y="584329"/>
            <a:ext cx="11412000" cy="617965"/>
          </a:xfrm>
          <a:prstGeom prst="rect">
            <a:avLst/>
          </a:prstGeom>
        </p:spPr>
        <p:txBody>
          <a:bodyPr wrap="square" lIns="121898" tIns="60948" rIns="121898" bIns="60948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3.</a:t>
            </a:r>
            <a:r>
              <a:rPr lang="zh-CN" altLang="en-US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过去分词短语作后置定语</a:t>
            </a:r>
            <a:endParaRPr lang="zh-CN" altLang="zh-CN" b="1" kern="100" dirty="0">
              <a:solidFill>
                <a:srgbClr val="00B050"/>
              </a:solidFill>
              <a:latin typeface="+mj-lt"/>
              <a:ea typeface="+mj-ea"/>
              <a:cs typeface="Courier New" panose="02070309020205020404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32146" y="3671971"/>
            <a:ext cx="1152612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As a result of this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many scientists believe the earth may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become 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_______</a:t>
            </a:r>
            <a:endParaRPr lang="en-US" altLang="zh-CN" sz="2800" b="1" kern="100" dirty="0" smtClean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_________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由于这个原因，许多科学家相信地球可能会变得太热而不能居住。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2146" y="3052338"/>
            <a:ext cx="11412000" cy="619633"/>
          </a:xfrm>
          <a:prstGeom prst="rect">
            <a:avLst/>
          </a:prstGeom>
        </p:spPr>
        <p:txBody>
          <a:bodyPr wrap="square" lIns="121898" tIns="60948" rIns="121898" bIns="60948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4.too...to...</a:t>
            </a:r>
            <a:endParaRPr lang="zh-CN" altLang="zh-CN" b="1" kern="100" dirty="0">
              <a:solidFill>
                <a:srgbClr val="00B050"/>
              </a:solidFill>
              <a:latin typeface="+mj-lt"/>
              <a:ea typeface="+mj-ea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01987" y="1180130"/>
            <a:ext cx="29690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called amphibians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395478" y="3769616"/>
            <a:ext cx="12538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too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hot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1876" y="4408163"/>
            <a:ext cx="15808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 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live on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6" grpId="0"/>
      <p:bldP spid="16" grpId="1"/>
      <p:bldP spid="10" grpId="0"/>
      <p:bldP spid="10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89206" y="1442605"/>
            <a:ext cx="11161515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So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on the earth for millions of years to come will depend on whether this problem can be solved.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所以在未来的数百万年中，生命能否在地球上延续下去将取决于这个问题能否得到解决。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837506"/>
            <a:ext cx="11412000" cy="617965"/>
          </a:xfrm>
          <a:prstGeom prst="rect">
            <a:avLst/>
          </a:prstGeom>
        </p:spPr>
        <p:txBody>
          <a:bodyPr wrap="square" lIns="121898" tIns="60948" rIns="121898" bIns="60948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5.whether</a:t>
            </a:r>
            <a:r>
              <a:rPr lang="zh-CN" altLang="en-US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引导主语从句</a:t>
            </a:r>
            <a:endParaRPr lang="zh-CN" altLang="zh-CN" b="1" kern="100" dirty="0">
              <a:solidFill>
                <a:srgbClr val="00B050"/>
              </a:solidFill>
              <a:latin typeface="+mj-lt"/>
              <a:ea typeface="+mj-ea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92163" y="1557586"/>
            <a:ext cx="40574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whether life will continue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pic>
        <p:nvPicPr>
          <p:cNvPr id="16" name="图片 1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976951" y="307644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课文预读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6" y="450127"/>
            <a:ext cx="1141200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Ⅰ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根据课文内容判断正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(T)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、误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(F)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1.Human beings have known the origin of the earth clearly so far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2.The appearance of water made it possible for plants and animals to live on the earth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3.Plants first appeared on land and then in the water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4.Dinosaurs existed on the earth for over 140 thousand years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5.It is human beings that are not looking after the earth very well and have caused global warming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88277" y="1269614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15264" y="3194606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57289" y="254653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42856" y="508179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11630" y="3827934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6" grpId="0"/>
      <p:bldP spid="6" grpId="1"/>
      <p:bldP spid="9" grpId="0"/>
      <p:bldP spid="9" grpId="1"/>
      <p:bldP spid="11" grpId="0"/>
      <p:bldP spid="11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692700"/>
            <a:ext cx="11412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Ⅱ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课文阅读理解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1.Why was life able to develop on the earth but not on other planets?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A.Because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earth had a solid shape.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B.Because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earth did not have harmful gases in its atmosphere.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C.Because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water stayed on the earth but not on other planets.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D.Because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earth was neither too hot nor too cold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9371" y="3285778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9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18886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692700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2.Why was it necessary for plants to grow before animals?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A.Because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animals needed plants to protect them from the sun.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B.Because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plants provided oxygen for animals to breathe.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C.Because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animals could hide from hunters in the forest.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D.Because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it was easier for plants to grow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9371" y="2061642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18886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307852"/>
            <a:ext cx="1141200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3.What is the correct order according to the passage?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clever animals with hands and feet appeared and spread all over 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the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earth.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Big Bang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Small plants began to appear on the surface of the water.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65 million years ago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age of the dinosaurs ended.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②①③④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 	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	B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④③①②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②④③①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 	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	D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②③④①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166390" y="4877212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18886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94606" y="1132006"/>
            <a:ext cx="10674553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4.Early humans appeared after dinosaurs died out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million years later.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A.67.6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B.62.4                  C.65                D.140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32255" y="2428940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18886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5" y="692700"/>
            <a:ext cx="11466641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5.What is the main idea of the text?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A.The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formation of the earth.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B.The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arrival of humans and their impact on the earth.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C.The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development of plants and animals on the earth.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D.The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origin of life on the earth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9371" y="3285778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18886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pic>
        <p:nvPicPr>
          <p:cNvPr id="15" name="图片 1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5779149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90551" y="433352"/>
            <a:ext cx="9145015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88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 lot of people are interested in astronomy and some of them have made great progress in this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field.But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what do you know about it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?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indent="71882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Astronomy is the </a:t>
            </a:r>
            <a:r>
              <a:rPr lang="en-US" altLang="zh-CN" sz="2800" b="1" kern="100" spc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oldest science known to man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558" y="-26590"/>
            <a:ext cx="12143880" cy="576064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14252" y="-26590"/>
            <a:ext cx="1217569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0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话题导入 </a:t>
            </a:r>
            <a:endParaRPr lang="zh-CN" altLang="en-US" sz="30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0550" y="2915860"/>
            <a:ext cx="1166529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Thousands of years ago man looked at the stars and wondered about the </a:t>
            </a:r>
            <a:r>
              <a:rPr lang="en-US" altLang="zh-CN" sz="2800" b="1" kern="100" dirty="0" err="1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heavens.But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man was limited by what he could see with his eyes alone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b="1" kern="100" dirty="0" smtClean="0">
              <a:solidFill>
                <a:prstClr val="black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indent="7188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Greeks studied astronomy over 2,000 years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ago.They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could see the size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color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and brightness of the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stars.They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could see their places in the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sky.They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watched the stars move as the seasons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changed.But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Greeks had no tools to help them study the starry heavens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" name="Picture 2" descr="X5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7088" y="477466"/>
            <a:ext cx="2265893" cy="2591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76952" y="3075851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要点探究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4" y="1289865"/>
            <a:ext cx="10654362" cy="316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1284176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1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87266" y="1197546"/>
            <a:ext cx="10410744" cy="3241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They were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 time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to produce carbon dioxide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nitrogen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water </a:t>
            </a:r>
            <a:r>
              <a:rPr lang="en-US" altLang="zh-CN" sz="2800" b="1" kern="100" dirty="0" err="1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vapour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and other gases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which were to make the earth</a:t>
            </a: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 atmosphere.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它们最终产生了二氧化碳、氮、水蒸气和其他多种气体，从而形成了地球的大气层。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078" y="608"/>
            <a:ext cx="2448272" cy="98091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952206" y="189434"/>
            <a:ext cx="2286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重点词汇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1098199"/>
            <a:ext cx="11268000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time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及时；终于；迟早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time for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./to do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来得及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做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；及时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做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no time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立即，立刻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at a time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依次；逐一；每次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at no time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在任何时候都不；决不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置于句首时，主句使用部分倒装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at one time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曾经，一度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at times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有时，偶尔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on time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按时，准时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75929" y="594143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026960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(1)I was just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in time for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flight.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我刚好及时赶上了那班飞机。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At no time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should you give up studying.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在任何时候你都不应放弃读书。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(3)Everyone may make mistakes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at times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每个人都会不时犯错误。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531610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2557" y="1230664"/>
            <a:ext cx="11819843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(1)—Why are you in a hurry to leave here?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—Get home in time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bethe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 the children.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(2)These buses are never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time and the passengers are always complaining.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(3)He rushed out of the kitchen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no time when he heard the shout.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(4)You can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imagine this lake used to be a beautiful place in our city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one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time.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06574" y="667892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5032" y="2624414"/>
            <a:ext cx="14334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 bathe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90468" y="3285778"/>
            <a:ext cx="5645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31110" y="3933850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4566" y="5229994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at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8" grpId="0"/>
      <p:bldP spid="8" grpId="1"/>
      <p:bldP spid="9" grpId="0"/>
      <p:bldP spid="9" grpId="1"/>
      <p:bldP spid="11" grpId="0"/>
      <p:bldP spid="11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6" y="3501802"/>
            <a:ext cx="11268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(1)unlike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prep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不同；不像；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不同的，不相似的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(2)unlikely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不大可能的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(3)likely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可能的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 is likely that...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有可能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 likely to do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可能做某事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02844" y="261662"/>
            <a:ext cx="10654362" cy="25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255973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2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169343"/>
            <a:ext cx="10620000" cy="259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Water had also appeared on other planets like Mars but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unlike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the earth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it had disappeared later.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在其他行星比如火星上也都出现了水，但和地球不同的是，这些水后来都消失了。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475929" y="3038919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50590" y="1241243"/>
            <a:ext cx="10696633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(1)For example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unlike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child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Mommy actually doesn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like Dove chocolate.(2016·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浙江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例如，不像孩子，妈妈实际上不喜欢德芙巧克力。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(2)This is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unlikely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to be the whole story.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情况可能并非完全如此。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It is likely that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he will be in Beijing this autumn.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今年秋天他可能在北京。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95562" y="732248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2558" y="798748"/>
            <a:ext cx="11233248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用所给词的正确形式填空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If you find something you love doing outside of the office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ll be less likely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bring) your work home.(2016·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全国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Ⅱ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might come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but it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very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like).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like) his brother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is more careful and friendly.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一句多译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他有可能参加会议。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will attend the meeting.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meeting.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49282" y="261442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36811" y="2133650"/>
            <a:ext cx="14125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 bring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90076" y="2791247"/>
            <a:ext cx="14221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unlikely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509760" y="1230796"/>
            <a:ext cx="553998" cy="9028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694606" y="3482638"/>
            <a:ext cx="12025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Unlike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66614" y="5374010"/>
            <a:ext cx="25811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It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’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 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likely that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51150" y="6002918"/>
            <a:ext cx="28087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is likely to attend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0" grpId="0"/>
      <p:bldP spid="10" grpId="1"/>
      <p:bldP spid="18" grpId="0"/>
      <p:bldP spid="18" grpId="1"/>
      <p:bldP spid="19" grpId="0"/>
      <p:bldP spid="19" grpId="1"/>
      <p:bldP spid="11" grpId="0"/>
      <p:bldP spid="11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5" y="425769"/>
            <a:ext cx="10654361" cy="190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420080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3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333450"/>
            <a:ext cx="10620000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It was not immediately obvious that water was to be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fundamental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to the development of life.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水对生命的发展会起关键作用，这一点在当时并不明显。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75929" y="2637706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9206" y="3124455"/>
            <a:ext cx="11268000" cy="199250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(1)fundamental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基本的；基础的；根本的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 fundamental to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必不可少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/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至关重要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(2)fundamentally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根本上，完全地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098968"/>
            <a:ext cx="11412000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(1)There is a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fundamental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difference between the two points of view.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这两个观点有根本区别。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(2)A knowledge of Chinese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is fundamental to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any understanding of this problem.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汉语知识对于理解这个问题是必不可少的。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(3)They are good friends even though their views on many things are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fundamentally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different.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他们虽然对很多事情的看法完全不同，但还是好朋友。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561662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34566" y="189434"/>
            <a:ext cx="11521280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88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Each new tool added to the field of astronomy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and it helped man reach out into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space.Until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there were telescopes(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望远镜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man knew little about the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moon.They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did not know that the planet called Saturn(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土星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 had rings around </a:t>
            </a:r>
            <a:r>
              <a:rPr lang="en-US" altLang="zh-CN" sz="2800" b="1" u="sng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it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.Their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sight was so limited that they could not see all the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planets.In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early 1700s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people thought there were only six planets.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88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Before the spectroscope(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分光镜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 appeared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man did not know what kinds of gases are in the sun or other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stars.Without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radio telescope(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电望远镜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 we did not know that radio noises come from far out in space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indent="7188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Today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astronomy is a growing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science.We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have learned more in the last fifty years than in the whole history of astronomy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574" y="1269554"/>
            <a:ext cx="11233249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(1)Fresh air is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fundamental 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good health.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(2)We all hope the situation of the world economy will be changed </a:t>
            </a:r>
            <a:r>
              <a:rPr lang="en-US" altLang="zh-CN" sz="2800" kern="100" dirty="0" smtClean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_____________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fundamental) this year.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693490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708582" y="2052003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3447" y="3257884"/>
            <a:ext cx="24224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fundamentally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2" grpId="0"/>
      <p:bldP spid="12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5" y="918274"/>
            <a:ext cx="10654361" cy="316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912585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4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825955"/>
            <a:ext cx="10620000" cy="3241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What many scientists believe is that the continued presence of water allowed the earth to dissolve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harmful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gases and acids into the oceans and seas.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很多科学家相信，由于地球上长期有水存在，使地球得以把有害气体和酸性物质溶解在海洋里。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6" y="1374812"/>
            <a:ext cx="1146664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(1)harmful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有害的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 harmful to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有害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(2)harm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.&amp;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损害；危害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do...harm/do harm to...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有害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There is no harm (in) doing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 does no harm (for sb.) to do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某人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做某事无害处。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475929" y="909514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014772"/>
            <a:ext cx="11412000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(1)The haze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is harmful to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your health.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雾霾对你的健康有害。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(2)Whether it will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do us harm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remains to be seen.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它是否对我们有害还有待证实。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(3)Light pollution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does harm to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eyesight of animals.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光污染对动物的视力有害。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There is no harm in giving up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smoking.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戒烟没有害处。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477466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451274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用所给词的正确形式填空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Global warming is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harm) to some plants.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 does no harm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lie) on the beach in summer.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一句多译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喝酒太多对你的健康伤害很大。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Drinking too much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your health.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Drinking too much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your health.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913968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718942" y="2205658"/>
            <a:ext cx="14430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harmful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58902" y="2853730"/>
            <a:ext cx="12961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to lie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14218" y="4769257"/>
            <a:ext cx="21804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does harm to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81425" y="5417329"/>
            <a:ext cx="21804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is harmful to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0" grpId="0"/>
      <p:bldP spid="10" grpId="1"/>
      <p:bldP spid="11" grpId="0"/>
      <p:bldP spid="11" grpId="1"/>
      <p:bldP spid="8" grpId="0"/>
      <p:bldP spid="8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5" y="801714"/>
            <a:ext cx="10654361" cy="190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796025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5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126654" y="690345"/>
            <a:ext cx="10307667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They laid eggs too and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existed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on the earth for more than 140 million years.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它们也下蛋，并且在地球上生存了一亿四千多万年。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89206" y="1528505"/>
            <a:ext cx="1141200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(1)exist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存在；生存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exist on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靠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生活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/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生存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exist in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存在于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There exist(s)/existed...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某地有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；存在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(2)existence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存在；生存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come into existence(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begin to exist)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产生；成立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existence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现存的，存在的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75929" y="981522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279079"/>
            <a:ext cx="11412000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(1)Cars and horses couldn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travel on the snowy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roads.Jet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airplanes and big trucks didn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exist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yet.(2016·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北京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大雪覆盖了道路，汽车和马都不能通行，喷气式飞机和大卡车还不存在。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(2)Sudan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came into existence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at the end of the 1800s.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苏丹国于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19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世纪末开始形成。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(3)The bridge is the oldest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in existence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这座桥是现存最古老的。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765498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954183"/>
            <a:ext cx="1141200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house has been in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exist) for many years.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To be honest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can hardly exist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wage I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 getting.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There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exist) an old tree in that small village.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Few of these monkeys still exist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wild.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句型转换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No one knows how this world began to exist.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No one knows how this world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477466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42695" y="1726518"/>
            <a:ext cx="15584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existence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28185" y="2365712"/>
            <a:ext cx="5645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05421" y="2988221"/>
            <a:ext cx="10214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exists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62511" y="3645818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75126" y="5553114"/>
            <a:ext cx="32239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came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into 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existence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5" y="425769"/>
            <a:ext cx="10654361" cy="316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420080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6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333450"/>
            <a:ext cx="10620000" cy="3241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These animals were different from all life forms in the past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because they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gave birth to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young baby animals and produced milk to feed them.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这些动物不同于以往所有的生物形式，因为它们能从体内生出幼子并给幼子哺乳。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9206" y="4316026"/>
            <a:ext cx="11268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give birth to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产生；分娩；引发；造成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by birth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血统上；生来，天生地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at birth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出生时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75929" y="3789834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89206" y="514067"/>
            <a:ext cx="11250616" cy="537452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+mj-ea"/>
                <a:ea typeface="+mj-ea"/>
                <a:cs typeface="Times New Roman" panose="02020603050405020304"/>
              </a:rPr>
              <a:t>根据</a:t>
            </a:r>
            <a:r>
              <a:rPr lang="zh-CN" altLang="zh-CN" sz="2800" b="1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/>
              </a:rPr>
              <a:t>上文完成下列各题</a:t>
            </a:r>
            <a:endParaRPr lang="zh-CN" altLang="zh-CN" sz="2800" b="1" kern="100" dirty="0">
              <a:solidFill>
                <a:srgbClr val="0000FF"/>
              </a:solidFill>
              <a:latin typeface="+mj-ea"/>
              <a:ea typeface="+mj-ea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1.What is the oldest science known to man according to the passage?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endParaRPr lang="en-US" altLang="zh-CN" sz="2800" b="1" kern="100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2.What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does the underlined word 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(Line 5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Paragraph 4) probably refer to?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_______</a:t>
            </a:r>
            <a:endParaRPr lang="en-US" altLang="zh-CN" sz="2800" b="1" kern="100" dirty="0" smtClean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3.What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does the passage mainly tell us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?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050" kern="100" dirty="0" smtClean="0">
                <a:effectLst/>
                <a:latin typeface="宋体" panose="02010600030101010101" pitchFamily="2" charset="-122"/>
                <a:cs typeface="Courier New" panose="02070309020205020404"/>
              </a:rPr>
              <a:t>__________________________________________________________________________________________________________________________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7116" y="1845618"/>
            <a:ext cx="35198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It is astronomy.</a:t>
            </a:r>
            <a:endParaRPr lang="en-US" altLang="zh-CN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9187" y="3789834"/>
            <a:ext cx="13340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Saturn.</a:t>
            </a:r>
            <a:endParaRPr lang="en-US" altLang="zh-CN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8582" y="5210830"/>
            <a:ext cx="83112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Science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can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’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 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grow fast without modern technology.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12" grpId="0"/>
      <p:bldP spid="12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380035"/>
            <a:ext cx="11412000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(1)Religious differences between them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gave birth to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 war.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他们之间的宗教分歧引发了一场战争。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(2)The woman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gave birth to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 lovely baby last night.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这个女人昨晚生下了一个可爱的婴儿。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842729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5" y="1513472"/>
            <a:ext cx="11693195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用适当的介词填空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(1)Mary was said to be African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birth.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(2)The overweight boy weighed 4.85 kilograms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birth.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(3)She has just given birth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 healthy baby girl.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1015611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14604" y="2229461"/>
            <a:ext cx="5645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by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52748" y="2915452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83038" y="3572402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0" grpId="0"/>
      <p:bldP spid="10" grpId="1"/>
      <p:bldP spid="11" grpId="0"/>
      <p:bldP spid="11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002845" y="538844"/>
            <a:ext cx="10654361" cy="190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1" name="Group 19"/>
          <p:cNvGrpSpPr/>
          <p:nvPr/>
        </p:nvGrpSpPr>
        <p:grpSpPr bwMode="auto">
          <a:xfrm rot="1947776">
            <a:off x="481025" y="533155"/>
            <a:ext cx="511569" cy="648449"/>
            <a:chOff x="0" y="0"/>
            <a:chExt cx="408597" cy="504056"/>
          </a:xfrm>
        </p:grpSpPr>
        <p:grpSp>
          <p:nvGrpSpPr>
            <p:cNvPr id="12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4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2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3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7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002844" y="446525"/>
            <a:ext cx="10620000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Thus they have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 their turn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become the most important animals on the planet.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于是他们接着成为了这个行星上最重要的动物。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3285778"/>
            <a:ext cx="11268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one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turn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接着；轮到某人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turn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依次，轮流；反过来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take turns to do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轮流做某事。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one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turn to do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轮到某人做某事。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75929" y="2762400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341562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(1)They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in their turn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made some advice for the plan.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他们接着为这项计划提了一些建议。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(2)When it is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in my turn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 too excited to speak.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当轮到我时，我激动得说不出话来。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(3)Let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take turns to drive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car.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让我们轮流来开车吧。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765498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9206" y="1145819"/>
            <a:ext cx="1141200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(1)She will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her turn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 on duty tomorrow.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(2)The children took their turns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paint) the wall.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(3)All theories are from practice and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turn serve practice.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(4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is our turn to do the washing.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75929" y="602318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469060" y="1916218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41192" y="2493690"/>
            <a:ext cx="13740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 paint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21840" y="3194606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10630" y="384267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15" grpId="0"/>
      <p:bldP spid="15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002845" y="425769"/>
            <a:ext cx="10654361" cy="25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1" name="Group 19"/>
          <p:cNvGrpSpPr/>
          <p:nvPr/>
        </p:nvGrpSpPr>
        <p:grpSpPr bwMode="auto">
          <a:xfrm rot="1947776">
            <a:off x="481025" y="420080"/>
            <a:ext cx="511569" cy="648449"/>
            <a:chOff x="0" y="0"/>
            <a:chExt cx="408597" cy="504056"/>
          </a:xfrm>
        </p:grpSpPr>
        <p:grpSp>
          <p:nvGrpSpPr>
            <p:cNvPr id="12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4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2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3" name="TextBox 25"/>
            <p:cNvSpPr>
              <a:spLocks noChangeArrowheads="1"/>
            </p:cNvSpPr>
            <p:nvPr/>
          </p:nvSpPr>
          <p:spPr bwMode="auto">
            <a:xfrm rot="19641341">
              <a:off x="46511" y="28136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8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002844" y="333450"/>
            <a:ext cx="10620000" cy="259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They are putting too much carbon dioxide into the atmosphere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which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prevents heat from escaping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from the earth into space.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他们把过多的二氧化碳释放到大气层中，这使得地球上的热不能释放到太空中去。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9206" y="3703553"/>
            <a:ext cx="11268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prevent...(from) doing </a:t>
            </a:r>
            <a:r>
              <a:rPr lang="en-US" altLang="zh-CN" sz="2800" b="1" kern="100" dirty="0" err="1" smtClean="0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阻止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做某事，另外，与这种结构相似的有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stop sb./</a:t>
            </a:r>
            <a:r>
              <a:rPr lang="en-US" altLang="zh-CN" sz="2800" b="1" kern="100" dirty="0" err="1" smtClean="0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.(from) doing </a:t>
            </a:r>
            <a:r>
              <a:rPr lang="en-US" altLang="zh-CN" sz="2800" b="1" kern="100" dirty="0" err="1" smtClean="0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；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keep sb./</a:t>
            </a:r>
            <a:r>
              <a:rPr lang="en-US" altLang="zh-CN" sz="2800" b="1" kern="100" dirty="0" err="1" smtClean="0">
                <a:latin typeface="Times New Roman" panose="02020603050405020304"/>
                <a:ea typeface="华文细黑"/>
                <a:cs typeface="Courier New" panose="02070309020205020404"/>
              </a:rPr>
              <a:t>sth.from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doing </a:t>
            </a:r>
            <a:r>
              <a:rPr lang="en-US" altLang="zh-CN" sz="2800" b="1" kern="100" dirty="0" err="1" smtClean="0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.(from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不可以省略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注意：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在被动语态中，这三个短语中的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from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都不能省略。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475929" y="3233801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341562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(1)The heavy rain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prevented us going on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but we didn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lose heart.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大雨阻止了我们前进，但是我们并不灰心。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(2)No one can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prevent this plan from being carried out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谁也不能阻止这个计划的实施。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(3)Lynn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parents tried to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stop her seeing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him.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林恩的父母企图阻止她和他见面。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765498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9206" y="1269554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他被阻止执行那个计划。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carrying out that plan.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你不能阻止事情发生。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 won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keep the things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这个计划能被阻止执行。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plan can be prevented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75929" y="765498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00394" y="2627084"/>
            <a:ext cx="5391091" cy="5444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was prevented/stopped/kept from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99062" y="3861842"/>
            <a:ext cx="26452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from happening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55046" y="5197485"/>
            <a:ext cx="3658309" cy="5499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from being carried out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5" grpId="0"/>
      <p:bldP spid="15" grpId="1"/>
      <p:bldP spid="9" grpId="0"/>
      <p:bldP spid="9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002845" y="137737"/>
            <a:ext cx="10654361" cy="25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1" name="Group 19"/>
          <p:cNvGrpSpPr/>
          <p:nvPr/>
        </p:nvGrpSpPr>
        <p:grpSpPr bwMode="auto">
          <a:xfrm rot="1947776">
            <a:off x="481025" y="132048"/>
            <a:ext cx="511569" cy="648449"/>
            <a:chOff x="0" y="0"/>
            <a:chExt cx="408597" cy="504056"/>
          </a:xfrm>
        </p:grpSpPr>
        <p:grpSp>
          <p:nvGrpSpPr>
            <p:cNvPr id="12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4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2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3" name="TextBox 25"/>
            <p:cNvSpPr>
              <a:spLocks noChangeArrowheads="1"/>
            </p:cNvSpPr>
            <p:nvPr/>
          </p:nvSpPr>
          <p:spPr bwMode="auto">
            <a:xfrm rot="19641341">
              <a:off x="46511" y="28136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9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002844" y="36540"/>
            <a:ext cx="10620000" cy="259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So whether life will continue on the earth for millions of years to come will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depend on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whether this problem can be solved.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所以，在未来的数百万年中，生命能否在地球上延续下去将取决于这个问题能否得到解决。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3348908"/>
            <a:ext cx="1126800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depend on/upon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依靠；依赖；取决于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depend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on/upon it that.</a:t>
            </a:r>
            <a:r>
              <a:rPr lang="en-US" altLang="zh-CN" sz="2800" b="1" kern="100" dirty="0">
                <a:latin typeface="IPAPANNEW"/>
                <a:ea typeface="华文细黑"/>
                <a:cs typeface="Times New Roman" panose="02020603050405020304"/>
              </a:rPr>
              <a:t>..</a:t>
            </a:r>
            <a:r>
              <a:rPr lang="zh-CN" altLang="zh-CN" sz="2800" b="1" kern="100" dirty="0">
                <a:latin typeface="IPAPANNEW"/>
                <a:ea typeface="华文细黑"/>
                <a:cs typeface="Times New Roman" panose="02020603050405020304"/>
              </a:rPr>
              <a:t>相信</a:t>
            </a:r>
            <a:r>
              <a:rPr lang="en-US" altLang="zh-CN" sz="2800" b="1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指望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That/It (all) depends.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依情况而定。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75929" y="2884671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42312" y="4237602"/>
            <a:ext cx="269817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依靠某人做某事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8582" y="3976426"/>
            <a:ext cx="6092825" cy="130317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/>
                <a:ea typeface="华文细黑"/>
              </a:rPr>
              <a:t>depend on/upon sb.to do </a:t>
            </a:r>
            <a:r>
              <a:rPr lang="en-US" altLang="zh-CN" sz="2800" b="1" dirty="0" err="1" smtClean="0">
                <a:latin typeface="Times New Roman" panose="02020603050405020304"/>
                <a:ea typeface="华文细黑"/>
              </a:rPr>
              <a:t>sth</a:t>
            </a:r>
            <a:r>
              <a:rPr lang="en-US" altLang="zh-CN" sz="2800" b="1" dirty="0" smtClean="0">
                <a:latin typeface="Times New Roman" panose="02020603050405020304"/>
                <a:ea typeface="华文细黑"/>
              </a:rPr>
              <a:t>.</a:t>
            </a:r>
            <a:endParaRPr lang="en-US" altLang="zh-CN" sz="2800" b="1" dirty="0" smtClean="0">
              <a:latin typeface="Times New Roman" panose="02020603050405020304"/>
              <a:ea typeface="华文细黑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/>
                <a:ea typeface="华文细黑"/>
              </a:rPr>
              <a:t>depend </a:t>
            </a:r>
            <a:r>
              <a:rPr lang="en-US" altLang="zh-CN" sz="2800" b="1" dirty="0">
                <a:latin typeface="Times New Roman" panose="02020603050405020304"/>
                <a:ea typeface="华文细黑"/>
              </a:rPr>
              <a:t>on/upon one</a:t>
            </a:r>
            <a:r>
              <a:rPr lang="en-US" altLang="zh-CN" sz="2800" b="1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dirty="0">
                <a:latin typeface="Times New Roman" panose="02020603050405020304"/>
                <a:ea typeface="华文细黑"/>
              </a:rPr>
              <a:t>s doing </a:t>
            </a:r>
            <a:r>
              <a:rPr lang="en-US" altLang="zh-CN" sz="2800" b="1" dirty="0" err="1">
                <a:latin typeface="Times New Roman" panose="02020603050405020304"/>
                <a:ea typeface="华文细黑"/>
              </a:rPr>
              <a:t>sth</a:t>
            </a:r>
            <a:r>
              <a:rPr lang="en-US" altLang="zh-CN" sz="2800" b="1" dirty="0">
                <a:latin typeface="Times New Roman" panose="02020603050405020304"/>
                <a:ea typeface="华文细黑"/>
              </a:rPr>
              <a:t>.</a:t>
            </a:r>
            <a:endParaRPr lang="zh-CN" altLang="en-US" sz="2800" dirty="0"/>
          </a:p>
        </p:txBody>
      </p:sp>
      <p:sp>
        <p:nvSpPr>
          <p:cNvPr id="6" name="右大括号 5"/>
          <p:cNvSpPr/>
          <p:nvPr/>
        </p:nvSpPr>
        <p:spPr>
          <a:xfrm>
            <a:off x="5768045" y="4182902"/>
            <a:ext cx="209748" cy="912341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341562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(1)The effects of gossip vary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depending on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situation.(2016·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浙江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闲话的影响根据情况不同而不同。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(2)The poor man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depends on his son to earn money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这个穷人依靠他的儿子去赚钱。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(3)You can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depend on it that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he will come on time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is always punctual.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你可以相信他会准时来，他总是很守时。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765498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>
            <a:off x="5192809" y="3141762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hlinkClick r:id="rId1" action="ppaction://hlinksldjump"/>
          </p:cNvPr>
          <p:cNvSpPr txBox="1"/>
          <p:nvPr/>
        </p:nvSpPr>
        <p:spPr>
          <a:xfrm>
            <a:off x="5206727" y="2618542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基础自测</a:t>
            </a:r>
            <a:r>
              <a:rPr lang="zh-CN" altLang="en-US" sz="2800" b="1" dirty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hlinkClick r:id="rId2" action="ppaction://hlinksldjump"/>
          </p:cNvPr>
          <p:cNvSpPr txBox="1"/>
          <p:nvPr/>
        </p:nvSpPr>
        <p:spPr>
          <a:xfrm>
            <a:off x="5206727" y="3482524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课文预读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33675" cy="79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96912"/>
            <a:ext cx="2733675" cy="400110"/>
          </a:xfrm>
          <a:prstGeom prst="rect">
            <a:avLst/>
          </a:prstGeom>
          <a:solidFill>
            <a:schemeClr val="accent6">
              <a:lumMod val="75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>
            <a:hlinkClick r:id="rId4" action="ppaction://hlinksldjump"/>
          </p:cNvPr>
          <p:cNvSpPr txBox="1"/>
          <p:nvPr/>
        </p:nvSpPr>
        <p:spPr>
          <a:xfrm>
            <a:off x="5206727" y="4346734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要点探究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hlinkClick r:id="rId5" action="ppaction://hlinksldjump"/>
          </p:cNvPr>
          <p:cNvSpPr txBox="1"/>
          <p:nvPr/>
        </p:nvSpPr>
        <p:spPr>
          <a:xfrm>
            <a:off x="5206727" y="5210830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当堂达标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5192809" y="4005858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标题 2"/>
          <p:cNvSpPr txBox="1"/>
          <p:nvPr/>
        </p:nvSpPr>
        <p:spPr>
          <a:xfrm>
            <a:off x="550590" y="1341562"/>
            <a:ext cx="11089232" cy="68381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Period One</a:t>
            </a:r>
            <a:r>
              <a:rPr lang="zh-CN" altLang="en-US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altLang="zh-CN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Warming Up</a:t>
            </a:r>
            <a:r>
              <a:rPr lang="zh-CN" altLang="en-US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，</a:t>
            </a:r>
            <a:r>
              <a:rPr lang="en-US" altLang="zh-CN" sz="3400" b="1" kern="100" dirty="0" smtClean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Pre-­</a:t>
            </a:r>
            <a:r>
              <a:rPr lang="en-US" altLang="zh-CN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reading &amp; Reading</a:t>
            </a:r>
            <a:endParaRPr lang="en-US" altLang="zh-CN" sz="3400" b="1" kern="100" dirty="0">
              <a:solidFill>
                <a:srgbClr val="C00000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192809" y="4869954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192809" y="5734050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9206" y="981522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(1)Some experts think reading is the fundamental skill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which school education depends.(2015·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安徽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(2)We had to depend on her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deal) with the situation.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(3)—What are you going to do this weekend?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—It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depend).If time permits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may go to Shanghai with my friends.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75929" y="477466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187084" y="1682438"/>
            <a:ext cx="14446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upon/on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99062" y="2925738"/>
            <a:ext cx="29523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to deal/dealing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70670" y="4221882"/>
            <a:ext cx="19442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depends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8" grpId="0"/>
      <p:bldP spid="8" grpId="1"/>
      <p:bldP spid="16" grpId="0"/>
      <p:bldP spid="16" grpId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002845" y="765778"/>
            <a:ext cx="10654361" cy="25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1" name="Group 19"/>
          <p:cNvGrpSpPr/>
          <p:nvPr/>
        </p:nvGrpSpPr>
        <p:grpSpPr bwMode="auto">
          <a:xfrm rot="1947776">
            <a:off x="457865" y="753347"/>
            <a:ext cx="536692" cy="648449"/>
            <a:chOff x="-20066" y="0"/>
            <a:chExt cx="428663" cy="504056"/>
          </a:xfrm>
        </p:grpSpPr>
        <p:grpSp>
          <p:nvGrpSpPr>
            <p:cNvPr id="12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4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2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3" name="TextBox 25"/>
            <p:cNvSpPr>
              <a:spLocks noChangeArrowheads="1"/>
            </p:cNvSpPr>
            <p:nvPr/>
          </p:nvSpPr>
          <p:spPr bwMode="auto">
            <a:xfrm rot="19641341">
              <a:off x="-20066" y="28136"/>
              <a:ext cx="413806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10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002844" y="673459"/>
            <a:ext cx="10620000" cy="259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How life began on earth is one of the biggest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puzzles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that scientists found hard to solve.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地球上的生命是如何开始的是科学家们发现难以解决的最大的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谜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之一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89206" y="1701602"/>
            <a:ext cx="11268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(1)puzzle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谜；难题；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&amp;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使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迷惑；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使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为难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puzzle about/over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苦苦思索；仔细琢磨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(2)puzzled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迷惑不解的；困惑的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be/feel puzzled at/about...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感到迷惑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(3)puzzling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令人费解的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(4)puzzlement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迷惑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75929" y="1197546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341562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(1)Their reason for doing it is still a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puzzle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to me.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他们为什么要做此事我仍很困惑。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(2)What he said at the meeting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puzzled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most of us.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他在会议上说的话让我们大多数人很困惑。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(3)We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felt puzzled at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these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puzzling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questions.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对这些令人费解的问题我们感到迷惑。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765498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9206" y="981522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To explain the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puzzle) findings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offers two theories.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She listened with a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puzzle) expression on her face.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old man stared at the computer in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puzzle).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People have long puzzled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how the Egyptians moved such huge rocks.(2015·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四川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75929" y="477466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070870" y="1629594"/>
            <a:ext cx="14814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puzzling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90951" y="2277666"/>
            <a:ext cx="14761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puzzled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752156" y="2969704"/>
            <a:ext cx="19442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puzzlement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72428" y="3645818"/>
            <a:ext cx="19442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over/about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8" grpId="0"/>
      <p:bldP spid="8" grpId="1"/>
      <p:bldP spid="16" grpId="0"/>
      <p:bldP spid="16" grpId="1"/>
      <p:bldP spid="9" grpId="0"/>
      <p:bldP spid="9" grpId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9206" y="981522"/>
            <a:ext cx="1141200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他脸上迷惑的表情表明他正在苦苦思索一个令人困惑的问题。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look on his face suggested that he 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______________________</a:t>
            </a:r>
            <a:endParaRPr lang="en-US" altLang="zh-CN" sz="2800" b="1" kern="100" dirty="0" smtClean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en-US" altLang="zh-CN" sz="2800" kern="100" dirty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________</a:t>
            </a:r>
            <a:r>
              <a:rPr lang="en-US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problem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33536" y="2304300"/>
            <a:ext cx="13612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puzzled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642886" y="2304300"/>
            <a:ext cx="41044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was puzzling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over/about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4370" y="2943494"/>
            <a:ext cx="16067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puzzling</a:t>
            </a:r>
            <a:endParaRPr lang="en-US" altLang="zh-CN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6" grpId="0"/>
      <p:bldP spid="16" grpId="1"/>
      <p:bldP spid="9" grpId="0"/>
      <p:bldP spid="9" grpId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02845" y="1265482"/>
            <a:ext cx="10654361" cy="25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22" name="Group 19"/>
          <p:cNvGrpSpPr/>
          <p:nvPr/>
        </p:nvGrpSpPr>
        <p:grpSpPr bwMode="auto">
          <a:xfrm rot="1947776">
            <a:off x="481025" y="1259793"/>
            <a:ext cx="511569" cy="648449"/>
            <a:chOff x="0" y="0"/>
            <a:chExt cx="408597" cy="504056"/>
          </a:xfrm>
        </p:grpSpPr>
        <p:grpSp>
          <p:nvGrpSpPr>
            <p:cNvPr id="23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25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6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24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1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1002844" y="1125538"/>
            <a:ext cx="10620000" cy="259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What it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was to become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was uncertain until between 4.5 and 3.8 billion years ago when the dust settled into a solid globe.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随后它会变成什么没人能知道，直到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38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～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45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亿年前，这团尘埃才慢慢形成了一个固体的球状物。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078" y="608"/>
            <a:ext cx="2448272" cy="98091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952206" y="189434"/>
            <a:ext cx="2286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经典句式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88818" y="1462662"/>
            <a:ext cx="11380680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(1)was to become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 to do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结构，在句中表示将要发生的动作。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(2)be to do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表示按计划、安排、决定、命令要做的事或注定要发生的事；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 about to do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表示即将、马上要做的事，常与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when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搭配使用；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 going to do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可以表示说话者主观打算做某事，或客观迹象表明即将发生某事。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75929" y="964324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1455526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(1)Here is a message for you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are to go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to the office after class.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这有你一个口信，让你下课后到办公室去。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(2)The experience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is to change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her whole life.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这次经历注定会改变她的一生。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(3)No one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is to leave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building without permission.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未经允许，任何人不得离开这座大楼。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75929" y="918220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1214" y="798748"/>
            <a:ext cx="11034592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你将在这里等，直到我回来。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until I return.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他们将于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月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25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号结婚。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They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on May 25th.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我正要离开就在这时他进来了。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when he came in.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明天早上我打算去买些东西。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something tomorrow morning.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300200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78582" y="2186494"/>
            <a:ext cx="32625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You are to wait here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14686" y="3420492"/>
            <a:ext cx="29577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are to get married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39501" y="4769904"/>
            <a:ext cx="29883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was about to leave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3248" y="5985162"/>
            <a:ext cx="26516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am going to buy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15" grpId="0"/>
      <p:bldP spid="15" grpId="1"/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51303" y="3076446"/>
            <a:ext cx="22878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spc="1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基础</a:t>
            </a:r>
            <a:r>
              <a:rPr lang="zh-CN" altLang="en-US" sz="4000" b="1" spc="10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自测</a:t>
            </a:r>
            <a:endParaRPr lang="zh-CN" altLang="en-US" sz="4000" b="1" spc="1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02845" y="873722"/>
            <a:ext cx="10654361" cy="190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22" name="Group 19"/>
          <p:cNvGrpSpPr/>
          <p:nvPr/>
        </p:nvGrpSpPr>
        <p:grpSpPr bwMode="auto">
          <a:xfrm rot="1947776">
            <a:off x="481025" y="868033"/>
            <a:ext cx="511569" cy="648449"/>
            <a:chOff x="0" y="0"/>
            <a:chExt cx="408597" cy="504056"/>
          </a:xfrm>
        </p:grpSpPr>
        <p:grpSp>
          <p:nvGrpSpPr>
            <p:cNvPr id="23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25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6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24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2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1002844" y="781403"/>
            <a:ext cx="10620000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This produced a chain reaction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which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made it possible for life to develop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这就产生了一种连锁反应，使得生命的发展成为可能。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34566" y="764184"/>
            <a:ext cx="11538649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句中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made it possible for life to develop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属于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make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＋形容词</a:t>
            </a:r>
            <a:r>
              <a:rPr lang="en-US" altLang="zh-CN" sz="2800" b="1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b="1" kern="100" dirty="0">
                <a:latin typeface="IPAPANNEW"/>
                <a:ea typeface="华文细黑"/>
                <a:cs typeface="Times New Roman" panose="02020603050405020304"/>
              </a:rPr>
              <a:t>名词</a:t>
            </a:r>
            <a:r>
              <a:rPr lang="en-US" altLang="zh-CN" sz="2800" b="1" kern="100" dirty="0">
                <a:latin typeface="IPAPANNEW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b="1" kern="100" dirty="0">
                <a:latin typeface="IPAPANNEW"/>
                <a:ea typeface="华文细黑"/>
                <a:cs typeface="Times New Roman" panose="02020603050405020304"/>
              </a:rPr>
              <a:t>宾补</a:t>
            </a:r>
            <a:r>
              <a:rPr lang="en-US" altLang="zh-CN" sz="2800" b="1" kern="100" dirty="0">
                <a:latin typeface="IPAPANNEW"/>
                <a:ea typeface="华文细黑"/>
                <a:cs typeface="Times New Roman" panose="02020603050405020304"/>
              </a:rPr>
              <a:t>)</a:t>
            </a:r>
            <a:r>
              <a:rPr lang="zh-CN" altLang="zh-CN" sz="2800" b="1" kern="100" dirty="0">
                <a:latin typeface="IPAPANNEW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to do/that 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从句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结构。该结构中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是形式宾语，真正的宾语是后面的不定式或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make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＋宾语＋宾补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这一结构中，宾语补足语可以是不带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的不定式、过去分词或形容词。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注意：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make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＋宾语＋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do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变为被动语态时，不定式符号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to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要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加上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little girl was made to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study every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day.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每天这个小女孩都被动学习。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21290" y="279198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43846" y="1436533"/>
            <a:ext cx="11412000" cy="408149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(1)I must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make it clear that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will support you forever.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我必须说明，我会永远支持你的。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(2)The police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made the young boy stand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against the wall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警察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让这个男孩靠墙站着。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(3)Praise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makes good men better and bad men worse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表扬能使好人更好，坏人更坏。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30569" y="918392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024449"/>
            <a:ext cx="11250616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smtClean="0">
                <a:latin typeface="Times New Roman" panose="02020603050405020304"/>
                <a:ea typeface="华文细黑"/>
                <a:cs typeface="Times New Roman" panose="02020603050405020304"/>
              </a:rPr>
              <a:t>完成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这个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好消息使得大多数人都很高兴。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good news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这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个人大声说话为的是自己被听见。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man spoke loudly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这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次错误使得他不可能成功了。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mistake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515060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838932" y="2358128"/>
            <a:ext cx="57134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made most of the people very happy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26088" y="3698662"/>
            <a:ext cx="37748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to make himself heard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54953" y="4922798"/>
            <a:ext cx="65748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made it impossible for him to succeed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4" grpId="0"/>
      <p:bldP spid="14" grpId="1"/>
      <p:bldP spid="8" grpId="0"/>
      <p:bldP spid="8" grpId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622598" y="2519843"/>
            <a:ext cx="10840937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句式分析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本句为复合句，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how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引导的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从句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引导的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从句。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自主翻译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078" y="608"/>
            <a:ext cx="2448272" cy="980914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4952206" y="189434"/>
            <a:ext cx="2286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难句分析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21074" y="260078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宾语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4606" y="323152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原因状语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9590" y="3789834"/>
            <a:ext cx="1033529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kern="100" spc="-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                   没有</a:t>
            </a:r>
            <a:r>
              <a:rPr lang="zh-CN" altLang="en-US" sz="2800" b="1" kern="100" spc="-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人确切知道地球是怎样形成的，因为在很早以前它就形成了。</a:t>
            </a:r>
            <a:endParaRPr lang="zh-CN" altLang="en-US" sz="2800" b="1" kern="100" spc="-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371506" y="4429028"/>
            <a:ext cx="8764260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918438" y="1233690"/>
            <a:ext cx="10654361" cy="12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18437" y="1141371"/>
            <a:ext cx="10577369" cy="1303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No one knows exactly how the earth began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as it happened so long ago.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pSp>
        <p:nvGrpSpPr>
          <p:cNvPr id="29" name="Group 19"/>
          <p:cNvGrpSpPr/>
          <p:nvPr/>
        </p:nvGrpSpPr>
        <p:grpSpPr bwMode="auto">
          <a:xfrm rot="1947776">
            <a:off x="396618" y="1212168"/>
            <a:ext cx="511569" cy="648449"/>
            <a:chOff x="0" y="0"/>
            <a:chExt cx="408597" cy="504056"/>
          </a:xfrm>
        </p:grpSpPr>
        <p:grpSp>
          <p:nvGrpSpPr>
            <p:cNvPr id="30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34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5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31" name="TextBox 25"/>
            <p:cNvSpPr>
              <a:spLocks noChangeArrowheads="1"/>
            </p:cNvSpPr>
            <p:nvPr/>
          </p:nvSpPr>
          <p:spPr bwMode="auto">
            <a:xfrm rot="19641341">
              <a:off x="46511" y="28136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1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cxnSp>
        <p:nvCxnSpPr>
          <p:cNvPr id="20" name="直接连接符 19"/>
          <p:cNvCxnSpPr/>
          <p:nvPr/>
        </p:nvCxnSpPr>
        <p:spPr>
          <a:xfrm>
            <a:off x="809284" y="5103731"/>
            <a:ext cx="1603559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1" grpId="0"/>
      <p:bldP spid="11" grpId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731862" y="2519843"/>
            <a:ext cx="10840937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句式分析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本句为复合句，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引导的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从句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引导的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zh-CN" altLang="en-US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从句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在表语从句中又含有一个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引导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从句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自主翻译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265090" y="261854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主语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8622" y="324885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表语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50791" y="3789834"/>
            <a:ext cx="9937103" cy="661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kern="100" spc="-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更为重要的是，随着地球的冷却，地球的表面开始出现了水。</a:t>
            </a:r>
            <a:endParaRPr lang="zh-CN" altLang="en-US" sz="2800" b="1" kern="100" spc="-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382953" y="4437906"/>
            <a:ext cx="9250280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918438" y="1233690"/>
            <a:ext cx="10654361" cy="12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18437" y="1141371"/>
            <a:ext cx="10577369" cy="1303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What is even more important is that as the earth cooled down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water began to appear on its surface.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6" name="图片 2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  <p:grpSp>
        <p:nvGrpSpPr>
          <p:cNvPr id="29" name="Group 19"/>
          <p:cNvGrpSpPr/>
          <p:nvPr/>
        </p:nvGrpSpPr>
        <p:grpSpPr bwMode="auto">
          <a:xfrm rot="1947776">
            <a:off x="396618" y="1212168"/>
            <a:ext cx="511569" cy="648449"/>
            <a:chOff x="0" y="0"/>
            <a:chExt cx="408597" cy="504056"/>
          </a:xfrm>
        </p:grpSpPr>
        <p:grpSp>
          <p:nvGrpSpPr>
            <p:cNvPr id="30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34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5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31" name="TextBox 25"/>
            <p:cNvSpPr>
              <a:spLocks noChangeArrowheads="1"/>
            </p:cNvSpPr>
            <p:nvPr/>
          </p:nvSpPr>
          <p:spPr bwMode="auto">
            <a:xfrm rot="19641341">
              <a:off x="46511" y="28136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2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8146657" y="323152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伴随状语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1" grpId="0"/>
      <p:bldP spid="11" grpId="1"/>
      <p:bldP spid="19" grpId="0"/>
      <p:bldP spid="19" grpId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76951" y="307644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当堂达标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31513" y="510584"/>
            <a:ext cx="11654034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Ⅰ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单词拼写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1.This sand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is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</a:t>
            </a:r>
            <a:r>
              <a:rPr lang="en-US" altLang="zh-CN" sz="2800" b="1" kern="100" spc="-50" dirty="0">
                <a:latin typeface="Times New Roman" panose="02020603050405020304"/>
                <a:ea typeface="华文细黑"/>
                <a:cs typeface="Courier New" panose="02070309020205020404"/>
              </a:rPr>
              <a:t>sand on the other side of the </a:t>
            </a:r>
            <a:r>
              <a:rPr lang="en-US" altLang="zh-CN" sz="2800" b="1" kern="100" spc="-50" dirty="0" err="1">
                <a:latin typeface="Times New Roman" panose="02020603050405020304"/>
                <a:ea typeface="华文细黑"/>
                <a:cs typeface="Courier New" panose="02070309020205020404"/>
              </a:rPr>
              <a:t>island.It</a:t>
            </a:r>
            <a:r>
              <a:rPr lang="en-US" altLang="zh-CN" sz="2800" b="1" kern="100" spc="-50" dirty="0">
                <a:latin typeface="Times New Roman" panose="02020603050405020304"/>
                <a:ea typeface="华文细黑"/>
                <a:cs typeface="Courier New" panose="02070309020205020404"/>
              </a:rPr>
              <a:t> is much softer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2.From her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expression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could tell that she couldn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understand the passage.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3.His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根本的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 mistake was to rely too much on other people.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4.Air pollution is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to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people.For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example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 can cause cancer.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84558" y="1269130"/>
            <a:ext cx="11432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unlike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79156" y="1854496"/>
            <a:ext cx="13612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puzzled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42678" y="3194606"/>
            <a:ext cx="21435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fundamental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79748" y="3833800"/>
            <a:ext cx="14430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harmful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2" grpId="0"/>
      <p:bldP spid="12" grpId="1"/>
      <p:bldP spid="14" grpId="0"/>
      <p:bldP spid="14" grpId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1007675"/>
            <a:ext cx="11538648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5.As a matter of fact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 is only a small planet in solar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6.Recently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连锁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 of accidents have happened in the village.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7.Could you tell me when this word began to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存在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 in our country?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8.The teacher often creates a friendly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气氛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)where the students have a talk.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61829" y="1070862"/>
            <a:ext cx="12218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system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10830" y="1754446"/>
            <a:ext cx="10230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chain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37098" y="2393640"/>
            <a:ext cx="8819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exist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28998" y="2996338"/>
            <a:ext cx="19735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atmosphere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2" grpId="0"/>
      <p:bldP spid="12" grpId="1"/>
      <p:bldP spid="8" grpId="0"/>
      <p:bldP spid="8" grpId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6" y="261442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Ⅱ</a:t>
            </a:r>
            <a:r>
              <a:rPr lang="en-US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选词填空</a:t>
            </a:r>
            <a:endParaRPr lang="zh-CN" altLang="zh-CN" sz="1050" kern="100" dirty="0" smtClean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 fundamental to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cool down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lay eggs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time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one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turn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9.The warm weather here permits the birds to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all year round.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10.It took Charles a long time to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after the argument.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11.Honesty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human beings.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12.We students clean the classroom every day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13.Work hard at </a:t>
            </a:r>
            <a:r>
              <a:rPr lang="en-US" altLang="zh-CN" sz="2800" b="1" kern="100" spc="-50" dirty="0">
                <a:latin typeface="Times New Roman" panose="02020603050405020304"/>
                <a:ea typeface="华文细黑"/>
                <a:cs typeface="Courier New" panose="02070309020205020404"/>
              </a:rPr>
              <a:t>your lessons</a:t>
            </a:r>
            <a:r>
              <a:rPr lang="zh-CN" altLang="zh-CN" sz="2800" b="1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spc="-50" dirty="0">
                <a:latin typeface="Times New Roman" panose="02020603050405020304"/>
                <a:ea typeface="华文细黑"/>
                <a:cs typeface="Courier New" panose="02070309020205020404"/>
              </a:rPr>
              <a:t>and you are sure to make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progress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5624" y="1042654"/>
            <a:ext cx="10494118" cy="54723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53122" y="1610430"/>
            <a:ext cx="13901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lay eggs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64890" y="2294998"/>
            <a:ext cx="17315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cool down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432930" y="4211596"/>
            <a:ext cx="12522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 time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78782" y="2906574"/>
            <a:ext cx="28616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is fundamental to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77237" y="3582688"/>
            <a:ext cx="19303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 our turn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7" grpId="0"/>
      <p:bldP spid="7" grpId="1"/>
      <p:bldP spid="8" grpId="0"/>
      <p:bldP spid="8" grpId="1"/>
      <p:bldP spid="12" grpId="0"/>
      <p:bldP spid="1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803598"/>
            <a:ext cx="8658328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天文学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系统；体系；制度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宗教；宗教信仰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</a:t>
            </a:r>
            <a:r>
              <a:rPr lang="en-US" altLang="zh-CN" sz="2800" b="1" i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宗教上的；信奉宗教的；虔诚的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猛烈的；激烈的；强暴的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</a:t>
            </a:r>
            <a:r>
              <a:rPr lang="en-US" altLang="zh-CN" sz="2800" b="1" i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暴力；暴行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大气层；气氛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prep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不同；不像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6662" y="189434"/>
            <a:ext cx="2162772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Ⅰ.</a:t>
            </a:r>
            <a:r>
              <a:rPr lang="zh-CN" altLang="en-US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重点单词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7276" y="866081"/>
            <a:ext cx="19046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astronomy 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7276" y="1514153"/>
            <a:ext cx="12218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system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7276" y="2157919"/>
            <a:ext cx="14429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religion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7276" y="2800772"/>
            <a:ext cx="14926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religious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7276" y="3492163"/>
            <a:ext cx="12218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violent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37276" y="4130710"/>
            <a:ext cx="14189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violence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7276" y="4697249"/>
            <a:ext cx="19735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atmosphere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37276" y="5417329"/>
            <a:ext cx="11432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unlike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9" grpId="0"/>
      <p:bldP spid="9" grpId="1"/>
      <p:bldP spid="10" grpId="0"/>
      <p:bldP spid="10" grpId="1"/>
      <p:bldP spid="11" grpId="0"/>
      <p:bldP spid="11" grpId="1"/>
      <p:bldP spid="14" grpId="0"/>
      <p:bldP spid="14" grpId="1"/>
      <p:bldP spid="12" grpId="0"/>
      <p:bldP spid="12" grpId="1"/>
      <p:bldP spid="13" grpId="0"/>
      <p:bldP spid="13" grpId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6574" y="455350"/>
            <a:ext cx="11305256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Ⅲ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14.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他每天早晨都读英语，这成为了他的习惯。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English every morning.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15.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据说这是一部由一个年轻导演导演的电影。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 is said that it is a film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16.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当他要打开门时，发现哪里也找不到钥匙了。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When he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door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found his keys were nowhere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2638" y="1845618"/>
            <a:ext cx="34787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made it a rule to read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40444" y="3050590"/>
            <a:ext cx="45190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directed by a young director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53333" y="4346734"/>
            <a:ext cx="19816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was to open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0" grpId="0"/>
      <p:bldP spid="10" grpId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6574" y="1081424"/>
            <a:ext cx="11305256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17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大火持续了一整夜，造成了很大的损失。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fire lasted for a whole night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18.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他是否会同意这个计划要取决于他的心情。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will depend on his mood.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58352" y="1773610"/>
            <a:ext cx="43972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which caused great damage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1447" y="3050590"/>
            <a:ext cx="53574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Whether he will agree to this plan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89206" y="448385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Ⅳ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课文语法填空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indent="7188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earth was just 19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cloud of dust after the 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Big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Bang</a:t>
            </a:r>
            <a:r>
              <a:rPr lang="en-US" altLang="zh-CN" sz="2800" b="1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”.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earth exploded 20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loud) with fire and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rock.They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were in time to produce many things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which were 21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make) the earth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atmosphere.As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earth cooled down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water began to appear on its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surface.It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allowed the earth to dissolve 22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harm)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gases.Then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life began to develop.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727054" y="1197546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67768" y="1773610"/>
            <a:ext cx="11432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loudly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59302" y="2474526"/>
            <a:ext cx="14622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 make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75326" y="3770670"/>
            <a:ext cx="14430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harmful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11" grpId="0"/>
      <p:bldP spid="11" grpId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34566" y="512325"/>
            <a:ext cx="11252874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88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Small plants multiplied and filled the oceans and seas with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oxygen.This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encouraged the 23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develop) of early shellfish </a:t>
            </a:r>
            <a:r>
              <a:rPr lang="en-US" altLang="zh-CN" sz="2800" b="1" kern="100" spc="150" dirty="0">
                <a:latin typeface="Times New Roman" panose="02020603050405020304"/>
                <a:ea typeface="华文细黑"/>
                <a:cs typeface="Courier New" panose="02070309020205020404"/>
              </a:rPr>
              <a:t>and fish</a:t>
            </a:r>
            <a:r>
              <a:rPr lang="en-US" altLang="zh-CN" sz="2800" b="1" kern="100" spc="150" dirty="0" smtClean="0">
                <a:latin typeface="Times New Roman" panose="02020603050405020304"/>
                <a:ea typeface="华文细黑"/>
                <a:cs typeface="Courier New" panose="02070309020205020404"/>
              </a:rPr>
              <a:t>. Land </a:t>
            </a:r>
            <a:r>
              <a:rPr lang="en-US" altLang="zh-CN" sz="2800" b="1" kern="100" spc="150" dirty="0">
                <a:latin typeface="Times New Roman" panose="02020603050405020304"/>
                <a:ea typeface="华文细黑"/>
                <a:cs typeface="Courier New" panose="02070309020205020404"/>
              </a:rPr>
              <a:t>animals such as insects</a:t>
            </a:r>
            <a:r>
              <a:rPr lang="zh-CN" altLang="zh-CN" sz="2800" b="1" kern="100" spc="15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spc="150" dirty="0">
                <a:latin typeface="Times New Roman" panose="02020603050405020304"/>
                <a:ea typeface="华文细黑"/>
                <a:cs typeface="Courier New" panose="02070309020205020404"/>
              </a:rPr>
              <a:t>reptiles and dinosaurs </a:t>
            </a:r>
            <a:endParaRPr lang="en-US" altLang="zh-CN" sz="2800" b="1" kern="100" spc="15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24.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appear) after green plants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appeared.Small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clever animals spread all 25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earth.They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are putting too much carbon dioxide into the atmosphere,26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prevents heat from escaping from the earth into space.27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life will continue on the earth for millions of years to come will depend on whether this problem can 28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endParaRPr lang="en-US" altLang="zh-CN" sz="2800" b="1" u="sng" kern="100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solve).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6" name="图片 1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323028" y="1197546"/>
            <a:ext cx="21403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development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0630" y="2474526"/>
            <a:ext cx="16144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appeared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97769" y="3194606"/>
            <a:ext cx="8611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over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99931" y="3789834"/>
            <a:ext cx="11031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which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74280" y="4437906"/>
            <a:ext cx="1540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Whether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761290" y="5085978"/>
            <a:ext cx="15905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be solved</a:t>
            </a:r>
            <a:endParaRPr lang="en-US" altLang="zh-CN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9" grpId="0"/>
      <p:bldP spid="9" grpId="1"/>
      <p:bldP spid="10" grpId="0"/>
      <p:bldP spid="10" grpId="1"/>
      <p:bldP spid="11" grpId="0"/>
      <p:bldP spid="11" grpId="1"/>
      <p:bldP spid="13" grpId="0"/>
      <p:bldP spid="13" grpId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Administrator\Desktop\6.24下图\t01abe1d304547b7776.jpg"/>
          <p:cNvPicPr preferRelativeResize="0"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72" y="-26178"/>
            <a:ext cx="12190413" cy="689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919" y="3707638"/>
            <a:ext cx="12192000" cy="1375395"/>
            <a:chOff x="-1524000" y="2705990"/>
            <a:chExt cx="12192000" cy="1375395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9" name="矩形 38"/>
          <p:cNvSpPr/>
          <p:nvPr/>
        </p:nvSpPr>
        <p:spPr>
          <a:xfrm>
            <a:off x="3996527" y="3645818"/>
            <a:ext cx="4648455" cy="88674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400" b="1" dirty="0" smtClean="0"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4400" b="1" dirty="0">
              <a:solidFill>
                <a:srgbClr val="00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89206" y="436138"/>
            <a:ext cx="858632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7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基本的；基础的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8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有害的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</a:t>
            </a:r>
            <a:r>
              <a:rPr lang="en-US" altLang="zh-CN" sz="2800" b="1" i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.&amp;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损害；危害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9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.&amp;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乘；增加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10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生存；存在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11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因此；于是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12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&amp;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使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迷惑；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使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为难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谜；难题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0835" y="564218"/>
            <a:ext cx="21435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fundamental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0835" y="1178382"/>
            <a:ext cx="14430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harmful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0835" y="1845618"/>
            <a:ext cx="10230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harm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0835" y="2421682"/>
            <a:ext cx="14830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multiply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7334" y="3122598"/>
            <a:ext cx="8819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exist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27334" y="3770670"/>
            <a:ext cx="8451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thus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7334" y="4346734"/>
            <a:ext cx="11608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puzzle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44091" y="370093"/>
            <a:ext cx="2162772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Ⅱ.</a:t>
            </a:r>
            <a:r>
              <a:rPr lang="zh-CN" altLang="en-US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重点短语</a:t>
            </a:r>
            <a:endParaRPr lang="zh-CN" altLang="zh-CN" sz="2800" b="1" kern="100" dirty="0">
              <a:solidFill>
                <a:srgbClr val="0000FF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9206" y="1024449"/>
            <a:ext cx="858632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及时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；终于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冷却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；使变凉；使缓和；平静下来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下蛋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产生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；分娩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轮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到某人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阻止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；制止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7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依靠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；依赖；取决于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38421" y="1154113"/>
            <a:ext cx="12522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 time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8421" y="1773610"/>
            <a:ext cx="17315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cool down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8421" y="2349674"/>
            <a:ext cx="13901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lay eggs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8421" y="2997746"/>
            <a:ext cx="20601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give birth to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8421" y="3698662"/>
            <a:ext cx="23823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one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’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 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turn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8421" y="4299109"/>
            <a:ext cx="23758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prevent...from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38421" y="4922798"/>
            <a:ext cx="17732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depend on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18596</Words>
  <Application>WPS 演示</Application>
  <PresentationFormat>自定义</PresentationFormat>
  <Paragraphs>947</Paragraphs>
  <Slides>74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74</vt:i4>
      </vt:variant>
    </vt:vector>
  </HeadingPairs>
  <TitlesOfParts>
    <vt:vector size="93" baseType="lpstr">
      <vt:lpstr>Arial</vt:lpstr>
      <vt:lpstr>宋体</vt:lpstr>
      <vt:lpstr>Wingdings</vt:lpstr>
      <vt:lpstr>Times New Roman</vt:lpstr>
      <vt:lpstr>华文细黑</vt:lpstr>
      <vt:lpstr>Courier New</vt:lpstr>
      <vt:lpstr>微软雅黑</vt:lpstr>
      <vt:lpstr>Times New Roman</vt:lpstr>
      <vt:lpstr>Book Antiqua</vt:lpstr>
      <vt:lpstr>黑体</vt:lpstr>
      <vt:lpstr>Arial Unicode MS</vt:lpstr>
      <vt:lpstr>Calibri</vt:lpstr>
      <vt:lpstr>华文细黑</vt:lpstr>
      <vt:lpstr>Broadway</vt:lpstr>
      <vt:lpstr>楷体</vt:lpstr>
      <vt:lpstr>经典繁仿黑</vt:lpstr>
      <vt:lpstr>IPAPANNEW</vt:lpstr>
      <vt:lpstr>Segoe Print</vt:lpstr>
      <vt:lpstr>7_Office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壹點KeTang</cp:lastModifiedBy>
  <cp:revision>4515</cp:revision>
  <dcterms:created xsi:type="dcterms:W3CDTF">2014-11-27T01:03:00Z</dcterms:created>
  <dcterms:modified xsi:type="dcterms:W3CDTF">2018-03-03T14:16:00Z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