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8"/>
  </p:notesMasterIdLst>
  <p:handoutMasterIdLst>
    <p:handoutMasterId r:id="rId79"/>
  </p:handoutMasterIdLst>
  <p:sldIdLst>
    <p:sldId id="1381" r:id="rId3"/>
    <p:sldId id="699" r:id="rId4"/>
    <p:sldId id="1376" r:id="rId5"/>
    <p:sldId id="1514" r:id="rId6"/>
    <p:sldId id="1298" r:id="rId7"/>
    <p:sldId id="1296" r:id="rId8"/>
    <p:sldId id="1360" r:id="rId9"/>
    <p:sldId id="856" r:id="rId10"/>
    <p:sldId id="1048" r:id="rId11"/>
    <p:sldId id="1569" r:id="rId12"/>
    <p:sldId id="1302" r:id="rId13"/>
    <p:sldId id="1304" r:id="rId14"/>
    <p:sldId id="1516" r:id="rId15"/>
    <p:sldId id="1361" r:id="rId16"/>
    <p:sldId id="1166" r:id="rId17"/>
    <p:sldId id="1276" r:id="rId18"/>
    <p:sldId id="1382" r:id="rId19"/>
    <p:sldId id="1383" r:id="rId20"/>
    <p:sldId id="1384" r:id="rId21"/>
    <p:sldId id="1570" r:id="rId22"/>
    <p:sldId id="1380" r:id="rId23"/>
    <p:sldId id="1387" r:id="rId24"/>
    <p:sldId id="1571" r:id="rId25"/>
    <p:sldId id="1457" r:id="rId26"/>
    <p:sldId id="1572" r:id="rId27"/>
    <p:sldId id="1458" r:id="rId28"/>
    <p:sldId id="1555" r:id="rId29"/>
    <p:sldId id="1460" r:id="rId30"/>
    <p:sldId id="1461" r:id="rId31"/>
    <p:sldId id="1573" r:id="rId32"/>
    <p:sldId id="1462" r:id="rId33"/>
    <p:sldId id="1463" r:id="rId34"/>
    <p:sldId id="1464" r:id="rId35"/>
    <p:sldId id="1558" r:id="rId36"/>
    <p:sldId id="1467" r:id="rId37"/>
    <p:sldId id="1468" r:id="rId38"/>
    <p:sldId id="1469" r:id="rId39"/>
    <p:sldId id="1471" r:id="rId40"/>
    <p:sldId id="1472" r:id="rId41"/>
    <p:sldId id="1473" r:id="rId42"/>
    <p:sldId id="1474" r:id="rId43"/>
    <p:sldId id="1475" r:id="rId44"/>
    <p:sldId id="1476" r:id="rId45"/>
    <p:sldId id="1477" r:id="rId46"/>
    <p:sldId id="1478" r:id="rId47"/>
    <p:sldId id="1479" r:id="rId48"/>
    <p:sldId id="1487" r:id="rId49"/>
    <p:sldId id="1488" r:id="rId50"/>
    <p:sldId id="1574" r:id="rId51"/>
    <p:sldId id="1492" r:id="rId52"/>
    <p:sldId id="1575" r:id="rId53"/>
    <p:sldId id="1532" r:id="rId54"/>
    <p:sldId id="1534" r:id="rId55"/>
    <p:sldId id="1535" r:id="rId56"/>
    <p:sldId id="1538" r:id="rId57"/>
    <p:sldId id="1576" r:id="rId58"/>
    <p:sldId id="1536" r:id="rId59"/>
    <p:sldId id="1537" r:id="rId60"/>
    <p:sldId id="1577" r:id="rId61"/>
    <p:sldId id="1412" r:id="rId62"/>
    <p:sldId id="1566" r:id="rId63"/>
    <p:sldId id="1493" r:id="rId64"/>
    <p:sldId id="1494" r:id="rId65"/>
    <p:sldId id="1495" r:id="rId66"/>
    <p:sldId id="1498" r:id="rId67"/>
    <p:sldId id="1496" r:id="rId68"/>
    <p:sldId id="1497" r:id="rId69"/>
    <p:sldId id="1420" r:id="rId70"/>
    <p:sldId id="1422" r:id="rId71"/>
    <p:sldId id="1423" r:id="rId72"/>
    <p:sldId id="1424" r:id="rId73"/>
    <p:sldId id="1425" r:id="rId74"/>
    <p:sldId id="1504" r:id="rId75"/>
    <p:sldId id="1513" r:id="rId76"/>
    <p:sldId id="1374" r:id="rId77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FFFFFF"/>
    <a:srgbClr val="7BC14A"/>
    <a:srgbClr val="F3EFE5"/>
    <a:srgbClr val="9BBD59"/>
    <a:srgbClr val="B4C7E7"/>
    <a:srgbClr val="FFD966"/>
    <a:srgbClr val="00CC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6970" autoAdjust="0"/>
  </p:normalViewPr>
  <p:slideViewPr>
    <p:cSldViewPr>
      <p:cViewPr>
        <p:scale>
          <a:sx n="100" d="100"/>
          <a:sy n="100" d="100"/>
        </p:scale>
        <p:origin x="-948" y="-31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2" Type="http://schemas.openxmlformats.org/officeDocument/2006/relationships/tableStyles" Target="tableStyles.xml"/><Relationship Id="rId81" Type="http://schemas.openxmlformats.org/officeDocument/2006/relationships/viewProps" Target="viewProps.xml"/><Relationship Id="rId80" Type="http://schemas.openxmlformats.org/officeDocument/2006/relationships/presProps" Target="presProps.xml"/><Relationship Id="rId8" Type="http://schemas.openxmlformats.org/officeDocument/2006/relationships/slide" Target="slides/slide6.xml"/><Relationship Id="rId79" Type="http://schemas.openxmlformats.org/officeDocument/2006/relationships/handoutMaster" Target="handoutMasters/handoutMaster1.xml"/><Relationship Id="rId78" Type="http://schemas.openxmlformats.org/officeDocument/2006/relationships/notesMaster" Target="notesMasters/notesMaster1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6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" Target="slide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emf"/><Relationship Id="rId2" Type="http://schemas.openxmlformats.org/officeDocument/2006/relationships/package" Target="../embeddings/Document1.docx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emf"/><Relationship Id="rId2" Type="http://schemas.openxmlformats.org/officeDocument/2006/relationships/package" Target="../embeddings/Document2.docx"/><Relationship Id="rId1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69.xml"/><Relationship Id="rId4" Type="http://schemas.openxmlformats.org/officeDocument/2006/relationships/slide" Target="slide21.xml"/><Relationship Id="rId3" Type="http://schemas.openxmlformats.org/officeDocument/2006/relationships/image" Target="../media/image4.png"/><Relationship Id="rId2" Type="http://schemas.openxmlformats.org/officeDocument/2006/relationships/slide" Target="slide14.xml"/><Relationship Id="rId1" Type="http://schemas.openxmlformats.org/officeDocument/2006/relationships/slide" Target="slide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slide" Target="slide6.xml"/><Relationship Id="rId1" Type="http://schemas.openxmlformats.org/officeDocument/2006/relationships/image" Target="../media/image6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" Target="slide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or\Desktop\6.24下图\90504b7903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-986" y="3707638"/>
            <a:ext cx="12192000" cy="1375395"/>
            <a:chOff x="-1524000" y="2705990"/>
            <a:chExt cx="12192000" cy="137539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" name="副标题 3"/>
          <p:cNvSpPr txBox="1"/>
          <p:nvPr/>
        </p:nvSpPr>
        <p:spPr>
          <a:xfrm>
            <a:off x="2854846" y="3925321"/>
            <a:ext cx="8999863" cy="892967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500" dirty="0"/>
              <a:t>Unit 1</a:t>
            </a:r>
            <a:r>
              <a:rPr lang="zh-CN" altLang="en-US" sz="4500" dirty="0"/>
              <a:t>　</a:t>
            </a:r>
            <a:r>
              <a:rPr lang="en-US" altLang="zh-CN" sz="4500" dirty="0"/>
              <a:t>Festivals around the world</a:t>
            </a:r>
            <a:endParaRPr lang="en-US" altLang="zh-CN" sz="45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05230" y="579110"/>
            <a:ext cx="858632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12.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奖；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奖品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Book Antiqua"/>
                <a:ea typeface="华文细黑"/>
                <a:cs typeface="Times New Roman" panose="02020603050405020304"/>
              </a:rPr>
              <a:t>                   </a:t>
            </a:r>
            <a:r>
              <a:rPr lang="en-US" altLang="zh-CN" sz="2800" b="1" i="1" kern="100" dirty="0" err="1" smtClean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授予；判定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 smtClean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赞美；钦佩；羡慕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充满活力的；精力充沛的；积极的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精力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6179" y="723012"/>
            <a:ext cx="11624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award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36179" y="1966312"/>
            <a:ext cx="1364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admire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36179" y="2551901"/>
            <a:ext cx="15776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energetic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36179" y="3213656"/>
            <a:ext cx="12202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energy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16099" y="360284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重点短语</a:t>
            </a:r>
            <a:endParaRPr lang="zh-CN" altLang="zh-CN" sz="2800" b="1" kern="100" dirty="0">
              <a:solidFill>
                <a:srgbClr val="0000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1214" y="1014640"/>
            <a:ext cx="858632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发生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纪念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；追念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穿上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盛装；打扮；装饰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搞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恶作剧；诈骗；开玩笑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期望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；期待；盼望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日夜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；昼夜；整天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玩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得开心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1833" y="1080364"/>
            <a:ext cx="17299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take place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1833" y="1737961"/>
            <a:ext cx="22397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memory of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1833" y="2385919"/>
            <a:ext cx="14654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dress up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1833" y="3012490"/>
            <a:ext cx="24096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play a trick 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1833" y="3696921"/>
            <a:ext cx="25795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look forward 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1833" y="4274726"/>
            <a:ext cx="23038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day and night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1833" y="4968796"/>
            <a:ext cx="22829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have fun with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44091" y="131487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重点句式</a:t>
            </a:r>
            <a:endParaRPr lang="zh-CN" altLang="zh-CN" sz="2800" b="1" kern="100" dirty="0">
              <a:solidFill>
                <a:srgbClr val="0000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2146" y="1443572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At that time people would starve if food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especially during the cold winter months.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在那个时候，尤其是在寒冷的冬季，如果难以找到食物，人们就会挨饿。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2146" y="817769"/>
            <a:ext cx="11412000" cy="617709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1.be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＋</a:t>
            </a:r>
            <a:r>
              <a:rPr lang="en-US" altLang="zh-CN" b="1" i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adj.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＋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to do...</a:t>
            </a:r>
            <a:r>
              <a:rPr lang="en-US" altLang="zh-CN" b="1" kern="100" dirty="0">
                <a:solidFill>
                  <a:srgbClr val="00B05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主动形式表示被动意义</a:t>
            </a:r>
            <a:r>
              <a:rPr lang="en-US" altLang="zh-CN" b="1" kern="100" dirty="0">
                <a:solidFill>
                  <a:srgbClr val="00B05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endParaRPr lang="zh-CN" altLang="zh-CN" b="1" kern="100" dirty="0">
              <a:solidFill>
                <a:srgbClr val="00B05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32146" y="4116339"/>
            <a:ext cx="1152612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 this important feast day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people eat food in the shape of skulls and cakes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在这个重要的节日里，人们会吃制成颅骨形状的食物和装点有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骨头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的蛋糕。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2146" y="3481011"/>
            <a:ext cx="11412000" cy="619633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2.with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＋宾语＋宾补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80795" y="1576636"/>
            <a:ext cx="31710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was difficult to find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1181" y="4860429"/>
            <a:ext cx="3892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with 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“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bones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”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on them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9206" y="1010557"/>
            <a:ext cx="1149972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 now a children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festival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and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go to their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neighbours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homes to ask for sweets.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如今万圣节成了孩子们的</a:t>
            </a:r>
            <a:r>
              <a:rPr lang="zh-CN" altLang="zh-CN" sz="2800" b="1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节日，这天他们</a:t>
            </a:r>
            <a:r>
              <a:rPr lang="zh-CN" altLang="zh-CN" sz="2800" b="1" kern="100" spc="-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可以乔装打扮去邻居家要糖果吃。</a:t>
            </a:r>
            <a:endParaRPr lang="zh-CN" altLang="zh-CN" sz="1050" kern="100" spc="-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405458"/>
            <a:ext cx="11412000" cy="617965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3.when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引导定语从句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91150" y="1053530"/>
            <a:ext cx="3751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when they can dress up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9206" y="2997746"/>
            <a:ext cx="11412000" cy="617965"/>
          </a:xfrm>
          <a:prstGeom prst="rect">
            <a:avLst/>
          </a:prstGeom>
        </p:spPr>
        <p:txBody>
          <a:bodyPr wrap="square" lIns="121898" tIns="60948" rIns="121898" bIns="60948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4.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过去分词作后置定语；</a:t>
            </a:r>
            <a:r>
              <a:rPr lang="en-US" altLang="zh-CN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as though</a:t>
            </a:r>
            <a:r>
              <a:rPr lang="zh-CN" altLang="en-US" b="1" kern="100" dirty="0">
                <a:solidFill>
                  <a:srgbClr val="00B050"/>
                </a:solidFill>
                <a:latin typeface="+mj-lt"/>
                <a:ea typeface="+mj-ea"/>
                <a:cs typeface="Courier New" panose="02070309020205020404"/>
              </a:rPr>
              <a:t>引导表语从句</a:t>
            </a:r>
            <a:endParaRPr lang="zh-CN" altLang="zh-CN" b="1" kern="100" dirty="0">
              <a:solidFill>
                <a:srgbClr val="00B050"/>
              </a:solidFill>
              <a:latin typeface="+mj-lt"/>
              <a:ea typeface="+mj-ea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9206" y="3602844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country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looks</a:t>
            </a:r>
            <a:r>
              <a:rPr lang="en-US" altLang="zh-CN" sz="2800" kern="100" dirty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 </a:t>
            </a:r>
            <a:r>
              <a:rPr lang="en-US" altLang="zh-CN" sz="2800" kern="1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endParaRPr lang="en-US" altLang="zh-CN" sz="2800" kern="1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整个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国度到处是盛开的樱花，看上去就像覆盖了一层粉红色的雪。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10830" y="3689137"/>
            <a:ext cx="51314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covered with cherry tree flowers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6" name="图片 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102422" y="3698662"/>
            <a:ext cx="23118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though it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4504" y="4346734"/>
            <a:ext cx="38009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covered 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with pink snow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0" grpId="0"/>
      <p:bldP spid="10" grpId="1"/>
      <p:bldP spid="11" grpId="0"/>
      <p:bldP spid="1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课文预读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189434"/>
            <a:ext cx="11412000" cy="68287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根据课文内容判断正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(T)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、误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(F)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1.Most ancient festivals would celebrate the end of the cold weather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planting in spring and harvest in summer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2.The festival of Halloween had its origin as an event in memory of the heroes.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     )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3.October 2 is an Indian national festival to honor Mohandas Gandhi.(     )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4.Thanksgiving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festival is a happy event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for people regard it as the beginning of agricultural work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(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5.At the Spring Festival in China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people eat dumplings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fish and meat. 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                            (     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06927" y="1645631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2718" y="2916213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26824" y="3583221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03479" y="4860429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20411" y="613740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9" grpId="0"/>
      <p:bldP spid="9" grpId="1"/>
      <p:bldP spid="11" grpId="0"/>
      <p:bldP spid="1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课文阅读理解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1.In ancient times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people would celebrate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A.when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winter began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B.when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winter ended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C.if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food was difficult to find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D.during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cold winter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months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9371" y="2637706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2.Which of the following is NOT the festival to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honour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dead?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Japanese festival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Obon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Day of the Dead in Mexico.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C.The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Western holiday Halloween.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D.Japan</a:t>
            </a:r>
            <a:r>
              <a:rPr lang="en-US" altLang="zh-CN" sz="2800" b="1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Cherry Blossom Festival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3365044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692700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3.Many activities can be held in harvest festivals EXCEPT that people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A.get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together to have meals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B.decorate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houses to admire the moon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C.win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awards for their farm produce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D.enjoy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mooncakes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2709714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5" y="692700"/>
            <a:ext cx="1146664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4.Which of the following festivals is NOT mentioned in the text?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A.Columbus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B.Mid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-Autumn Festival.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C.Easter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D.Christmas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Day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3293036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9206" y="643615"/>
            <a:ext cx="8154272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136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Sweetest Day is celebrated on the third Saturday in October as a day to make someone </a:t>
            </a:r>
            <a:r>
              <a:rPr lang="en-US" altLang="zh-CN" sz="2800" b="1" kern="100" dirty="0" err="1">
                <a:latin typeface="Times New Roman" panose="02020603050405020304"/>
                <a:cs typeface="Courier New" panose="02070309020205020404"/>
              </a:rPr>
              <a:t>happy.It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 is an occasion which offers all of us an opportunity to remember not only the sick</a:t>
            </a:r>
            <a:r>
              <a:rPr lang="zh-CN" altLang="zh-CN" sz="2800" b="1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the aged</a:t>
            </a:r>
            <a:r>
              <a:rPr lang="zh-CN" altLang="zh-CN" sz="2800" b="1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and children </a:t>
            </a:r>
            <a:r>
              <a:rPr lang="en-US" altLang="zh-CN" sz="2800" b="1" kern="100" spc="-100" dirty="0">
                <a:latin typeface="Times New Roman" panose="02020603050405020304"/>
                <a:cs typeface="Courier New" panose="02070309020205020404"/>
              </a:rPr>
              <a:t>who have lost their parents</a:t>
            </a:r>
            <a:r>
              <a:rPr lang="zh-CN" altLang="zh-CN" sz="2800" b="1" kern="100" spc="-100" dirty="0" smtClean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spc="-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but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58" y="-26590"/>
            <a:ext cx="12143880" cy="576064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4252" y="-26590"/>
            <a:ext cx="121756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0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话题导入 </a:t>
            </a:r>
            <a:endParaRPr lang="zh-CN" altLang="en-US" sz="30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X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345" y="963954"/>
            <a:ext cx="2877477" cy="246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89206" y="3776474"/>
            <a:ext cx="112506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also 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friends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workmates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relatives and neighbors whose helpfulness and kindness we have enjoyed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en-US" altLang="zh-CN" sz="2800" b="1" kern="100" dirty="0" smtClean="0">
              <a:solidFill>
                <a:prstClr val="black"/>
              </a:solidFill>
              <a:latin typeface="Times New Roman" panose="02020603050405020304"/>
              <a:cs typeface="Courier New" panose="02070309020205020404"/>
            </a:endParaRPr>
          </a:p>
          <a:p>
            <a:pPr indent="72136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Over 60 years ago</a:t>
            </a:r>
            <a:r>
              <a:rPr lang="zh-CN" altLang="zh-CN" sz="2800" b="1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when a Cleveland man noticed that some people</a:t>
            </a:r>
            <a:r>
              <a:rPr lang="zh-CN" altLang="zh-CN" sz="2800" b="1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such as </a:t>
            </a:r>
            <a:r>
              <a:rPr lang="en-US" altLang="zh-CN" sz="2800" b="1" kern="100" spc="-100" dirty="0">
                <a:latin typeface="Times New Roman" panose="02020603050405020304"/>
                <a:cs typeface="Courier New" panose="02070309020205020404"/>
              </a:rPr>
              <a:t>children who lost their parents and patients who lay in bed</a:t>
            </a:r>
            <a:r>
              <a:rPr lang="zh-CN" altLang="zh-CN" sz="2800" b="1" kern="100" spc="-100" dirty="0" smtClean="0"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2800" kern="100" spc="-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5" y="692700"/>
            <a:ext cx="1146664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5.What can we infer from the text?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A.People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would have feasts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sing and dance at all festivals.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B.People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celebrate festivals because they don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want to work.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C.By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celebrating festivals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people are developing the culture and customs.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D.Festivals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have only four kinds of origins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10630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82079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53528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977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71" y="2565698"/>
            <a:ext cx="78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18886" y="6310114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pic>
        <p:nvPicPr>
          <p:cNvPr id="15" name="图片 1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79149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6952" y="3075851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要点探究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4" y="1289865"/>
            <a:ext cx="10654362" cy="25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1284176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1197546"/>
            <a:ext cx="10620000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Discuss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when they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take place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what they celebrate and what people do at that time.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讨论它们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中国节日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什么时间举行，庆祝的是什么，人们在那时做什么。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重点词汇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43830" y="1946681"/>
            <a:ext cx="11268000" cy="313929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take place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发生；举行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take the place of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代替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take one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place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入座；代替某人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place of sb./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sb.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s/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place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代替某人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某物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place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在适当的位置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75929" y="1413570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26960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(1)In recent years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great changes have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taken place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my hometown.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近几年，我的家乡发生了很大的变化。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Olympic Games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take place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every four years.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奥运会每四年举行一次。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(3)It would be difficult to find a man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take the place of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him.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找一个人来代替他是很难的。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3161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25538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take place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happen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break out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(1)take place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：一般指非偶然性事件的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发生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，即这种事件的发生一定有某种原因或是事先的安排。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(2)happen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：一般用于偶然或突发性事件。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(3)break out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：常指战争、灾难、疾病或者争吵等事件的发生。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75929" y="621482"/>
            <a:ext cx="2115268" cy="465298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易混辨析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97448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选词填空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meeting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next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Friday.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fire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in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hospital in the midnight.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What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your brother yesterday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9349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26251" y="1999159"/>
            <a:ext cx="2467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will take place 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56259" y="2709714"/>
            <a:ext cx="17555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broke out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47436" y="3285778"/>
            <a:ext cx="16834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happened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2547764" y="1442145"/>
          <a:ext cx="5040560" cy="487046"/>
        </p:xfrm>
        <a:graphic>
          <a:graphicData uri="http://schemas.openxmlformats.org/drawingml/2006/table">
            <a:tbl>
              <a:tblPr firstRow="1" firstCol="1" bandRow="1"/>
              <a:tblGrid>
                <a:gridCol w="5040560"/>
              </a:tblGrid>
              <a:tr h="4870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take place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happen</a:t>
                      </a:r>
                      <a:r>
                        <a:rPr lang="zh-CN" sz="2800" b="1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b="1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break out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8" grpId="0"/>
      <p:bldP spid="8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765498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这个年轻女人喜欢把一切放整齐。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young woman likes </a:t>
            </a:r>
            <a:r>
              <a:rPr lang="en-US" altLang="zh-CN" sz="2800" b="1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主席坐下后，会议开始了。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After the chairman </a:t>
            </a:r>
            <a:r>
              <a:rPr lang="en-US" altLang="zh-CN" sz="2800" b="1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zh-CN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meeting began.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这个年轻人将要代替经理出席会议。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young man will be </a:t>
            </a:r>
            <a:r>
              <a:rPr lang="en-US" altLang="zh-CN" sz="2800" b="1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to 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attend the meeting.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23677" y="2104961"/>
            <a:ext cx="43829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keeping everything in place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27383" y="3391694"/>
            <a:ext cx="22797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took his place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17607" y="4678846"/>
            <a:ext cx="38586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place of the manager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9" grpId="0"/>
      <p:bldP spid="9" grpId="1"/>
      <p:bldP spid="7" grpId="0"/>
      <p:bldP spid="7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2704206"/>
            <a:ext cx="11268000" cy="199250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(1)celebration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庆祝；祝贺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celebration of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庆祝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(2)celebrate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庆祝，庆贺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2844" y="713801"/>
            <a:ext cx="10654362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708112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621482"/>
            <a:ext cx="10620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FESTIVALS AND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CELEBRATIONS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节日和庆典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75929" y="2277666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7125" y="1197546"/>
            <a:ext cx="10696633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(1)Food plays an important role in many New Year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celebrations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食物在许多新年庆祝活动中起着重要作用。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couple held a party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in celebration of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their son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success.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这对夫妇举办了一场聚会来庆祝他们儿子的成功。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(3)How did the villagers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celebrate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2017 New Year?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村民们是怎样庆贺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2017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新年的？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51546" y="73224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34566" y="227776"/>
            <a:ext cx="1152128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too often felt forgotten and neglected(</a:t>
            </a:r>
            <a:r>
              <a:rPr lang="zh-CN" altLang="zh-CN" sz="2800" b="1" kern="100" dirty="0"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忽视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he developed in his mind the idea of showing them that they were </a:t>
            </a:r>
            <a:r>
              <a:rPr lang="en-US" altLang="zh-CN" sz="2800" b="1" kern="100" dirty="0" err="1">
                <a:latin typeface="Times New Roman" panose="02020603050405020304"/>
                <a:cs typeface="Courier New" panose="02070309020205020404"/>
              </a:rPr>
              <a:t>remembered.He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 did this by giving them small </a:t>
            </a:r>
            <a:r>
              <a:rPr lang="en-US" altLang="zh-CN" sz="2800" b="1" kern="100" dirty="0" err="1">
                <a:latin typeface="Times New Roman" panose="02020603050405020304"/>
                <a:cs typeface="Courier New" panose="02070309020205020404"/>
              </a:rPr>
              <a:t>gifts.With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 the help of his friends and neighbors</a:t>
            </a:r>
            <a:r>
              <a:rPr lang="zh-CN" altLang="zh-CN" sz="2800" b="1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he gave those people small gifts on a Saturday in </a:t>
            </a:r>
            <a:r>
              <a:rPr lang="en-US" altLang="zh-CN" sz="2800" b="1" kern="100" dirty="0" err="1">
                <a:latin typeface="Times New Roman" panose="02020603050405020304"/>
                <a:cs typeface="Courier New" panose="02070309020205020404"/>
              </a:rPr>
              <a:t>October.During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 the years that followed</a:t>
            </a:r>
            <a:r>
              <a:rPr lang="zh-CN" altLang="zh-CN" sz="2800" b="1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other Clevelanders began to take part in the celebration</a:t>
            </a:r>
            <a:r>
              <a:rPr lang="zh-CN" altLang="zh-CN" sz="2800" b="1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which came to be called </a:t>
            </a:r>
            <a:r>
              <a:rPr lang="en-US" altLang="zh-CN" sz="2800" b="1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Sweetest </a:t>
            </a:r>
            <a:r>
              <a:rPr lang="en-US" altLang="zh-CN" sz="2800" b="1" kern="100" dirty="0" err="1">
                <a:latin typeface="Times New Roman" panose="02020603050405020304"/>
                <a:cs typeface="Courier New" panose="02070309020205020404"/>
              </a:rPr>
              <a:t>Day</a:t>
            </a:r>
            <a:r>
              <a:rPr lang="en-US" altLang="zh-CN" sz="2800" b="1" kern="100" dirty="0" err="1">
                <a:latin typeface="宋体" panose="02010600030101010101" pitchFamily="2" charset="-122"/>
                <a:cs typeface="Times New Roman" panose="02020603050405020304"/>
              </a:rPr>
              <a:t>”.</a:t>
            </a:r>
            <a:r>
              <a:rPr lang="en-US" altLang="zh-CN" sz="2800" b="1" kern="100" dirty="0" err="1">
                <a:latin typeface="Times New Roman" panose="02020603050405020304"/>
                <a:cs typeface="Courier New" panose="02070309020205020404"/>
              </a:rPr>
              <a:t>Over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 time</a:t>
            </a:r>
            <a:r>
              <a:rPr lang="zh-CN" altLang="zh-CN" sz="2800" b="1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the Sweetest Day idea of spreading cheer </a:t>
            </a:r>
            <a:r>
              <a:rPr lang="en-US" altLang="zh-CN" sz="2800" b="1" kern="100" dirty="0" err="1" smtClean="0">
                <a:latin typeface="Times New Roman" panose="02020603050405020304"/>
                <a:cs typeface="Courier New" panose="02070309020205020404"/>
              </a:rPr>
              <a:t>tothe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poor</a:t>
            </a:r>
            <a:r>
              <a:rPr lang="zh-CN" altLang="zh-CN" sz="2800" b="1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the sick and children who had lost their parents was broadened to include everyone</a:t>
            </a:r>
            <a:r>
              <a:rPr lang="zh-CN" altLang="zh-CN" sz="2800" b="1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and became an occasion for remembering others with a kind act or a small </a:t>
            </a:r>
            <a:r>
              <a:rPr lang="en-US" altLang="zh-CN" sz="2800" b="1" kern="100" dirty="0" err="1">
                <a:latin typeface="Times New Roman" panose="02020603050405020304"/>
                <a:cs typeface="Courier New" panose="02070309020205020404"/>
              </a:rPr>
              <a:t>gift.Soon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 the idea spread to other cities all over the USA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50590" y="1638551"/>
            <a:ext cx="10966708" cy="2790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celebrate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congratulate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(1)celebrate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：庆祝，后面不能接人，而是接节日、婚礼等。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(2)congratulate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：祝贺，后面只能接某人。常用表达：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congratulate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sb.on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/upon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41437" y="1143294"/>
            <a:ext cx="2115268" cy="465298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易混辨析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0550" y="1314928"/>
            <a:ext cx="11665296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选词填空　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We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went to the party to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his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birthday and we also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him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 his success this time.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一句多译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他们会做什么来庆祝结婚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50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周年纪念日？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What will they do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their 50th anniversary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(celebrate)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What will they do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their 50th anniversary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(celebration)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9282" y="72337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79188" y="2082644"/>
            <a:ext cx="17027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celebrate 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00842" y="2045724"/>
            <a:ext cx="23198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congratulated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37752" y="1314928"/>
            <a:ext cx="553998" cy="9028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2254444" y="1416816"/>
          <a:ext cx="4146550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8" name="文档" r:id="rId2" imgW="4148455" imgH="1027430" progId="Word.Document.12">
                  <p:embed/>
                </p:oleObj>
              </mc:Choice>
              <mc:Fallback>
                <p:oleObj name="文档" r:id="rId2" imgW="4148455" imgH="1027430" progId="Word.Document.12">
                  <p:embed/>
                  <p:pic>
                    <p:nvPicPr>
                      <p:cNvPr id="0" name="图片 316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54444" y="1416816"/>
                        <a:ext cx="4146550" cy="1025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/>
          <p:nvPr/>
        </p:nvSpPr>
        <p:spPr>
          <a:xfrm>
            <a:off x="3394414" y="4646890"/>
            <a:ext cx="19672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celebrate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08992" y="5286084"/>
            <a:ext cx="26773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celebration of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  <p:bldP spid="18" grpId="0"/>
      <p:bldP spid="18" grpId="1"/>
      <p:bldP spid="19" grpId="0"/>
      <p:bldP spid="19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229159"/>
            <a:ext cx="10654361" cy="25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223470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3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136840"/>
            <a:ext cx="10620000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At that time people would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starve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if food was difficult to find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especially during the cold winter months.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在那个时候，尤其是在寒冷的冬季，如果难以找到食物，人们就会挨饿。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75929" y="2997746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206" y="3397231"/>
            <a:ext cx="11268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(1)starve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.&amp;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饿死；饿得要死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starve to death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饥饿而死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starved for/of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迫切需要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starve to do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渴望去做某事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(2)starvation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饥饿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98968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(1)She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starving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herself trying to lose weight.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她正在节食，试图减肥。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explorers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starved to death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in the desert.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探险者们在沙漠中饿死了。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plants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are starved of/for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water.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这些植物急需要水。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61662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30796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These poor children are starved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love and attention.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must care for pandas rescued from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starve) in the wild.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自从孩提时代我就渴望探索外太空。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outer space since childhood.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9349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845021" y="1989634"/>
            <a:ext cx="1042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of/for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4536" y="2618542"/>
            <a:ext cx="18309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starvation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6614" y="4490750"/>
            <a:ext cx="37368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have starved to explore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2853730"/>
            <a:ext cx="11268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memory of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纪念；追念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honor of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为纪念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need of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需要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praise of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赞扬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charge of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负责，管理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search of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寻找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2845" y="209745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204056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4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117426"/>
            <a:ext cx="10620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For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Japanese festival </a:t>
            </a:r>
            <a:r>
              <a:rPr lang="en-US" altLang="zh-CN" sz="2800" b="1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Obon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people should go to clean graves and light incense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memory of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their ancestors.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在日本的盂兰盆节，人们要扫墓、烧香，以缅怀祖先。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75929" y="2388432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24691" y="1283639"/>
            <a:ext cx="9674971" cy="408149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(1)They held a meeting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in memory of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famous musician.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他们举行了一场集会来纪念这位著名音乐家。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(2)We are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in great need of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money at the moment.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现在我们急需钱用。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manager is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in charge of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factory.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这位经理负责这家工厂。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66054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30796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他创办了这一慈善事业以纪念他已故的妻子。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founded the charity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his late wife.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她写诗讴歌自由。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wrote poems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他们走进森林寻找那个失踪的孩子。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They walked into the forest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missing child.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9349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051364" y="2565698"/>
            <a:ext cx="22397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memory of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96084" y="3861842"/>
            <a:ext cx="32591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praise of freedom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46548" y="5210830"/>
            <a:ext cx="19527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search of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1" grpId="0"/>
      <p:bldP spid="11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588835"/>
            <a:ext cx="10654361" cy="25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583146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5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10944" y="477466"/>
            <a:ext cx="1062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is now a children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festival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when they can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dress up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and go to their neighbors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homes to ask for sweets.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如今，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万圣节前夕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成了孩子们的节日，这一天他们可以打扮一番，到邻居家要糖果吃。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3817397"/>
            <a:ext cx="11299010" cy="20606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dress up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穿上盛装；打扮；装饰；掩饰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dress oneself/sb.</a:t>
            </a:r>
            <a:r>
              <a:rPr lang="zh-CN" altLang="zh-CN" sz="2800" b="1" kern="100" dirty="0">
                <a:latin typeface="IPAPANNEW"/>
                <a:ea typeface="华文细黑"/>
                <a:cs typeface="Times New Roman" panose="02020603050405020304"/>
              </a:rPr>
              <a:t>给自己穿衣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给某人穿衣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 dressed in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穿着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3350339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79079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 like you to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dress up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for my birthday party tonight.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今晚我希望你为我的生日派对打扮一下。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(2)She is only four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but she can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dress herself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well.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她只有四岁，但是很会自己穿衣服了。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old man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was dressed in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black coat that 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那天那位老人穿着黑色的外套。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9206" y="1019226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136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Sweetest Day is not based on any single group</a:t>
            </a:r>
            <a:r>
              <a:rPr lang="en-US" altLang="zh-CN" sz="2800" b="1" kern="100" dirty="0">
                <a:latin typeface="宋体" panose="02010600030101010101" pitchFamily="2" charset="-122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s religious beliefs or on a family </a:t>
            </a:r>
            <a:r>
              <a:rPr lang="en-US" altLang="zh-CN" sz="2800" b="1" kern="100" dirty="0" err="1">
                <a:latin typeface="Times New Roman" panose="02020603050405020304"/>
                <a:cs typeface="Courier New" panose="02070309020205020404"/>
              </a:rPr>
              <a:t>relationship.It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 is a reminder that a thoughtful word or deed enriches life and gives it meaning.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2136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Because for many people remembering takes the form of gift giving</a:t>
            </a:r>
            <a:r>
              <a:rPr lang="zh-CN" altLang="zh-CN" sz="2800" b="1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Sweetest Day offers us the opportunity to show others that we care</a:t>
            </a:r>
            <a:r>
              <a:rPr lang="zh-CN" altLang="zh-CN" sz="2800" b="1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in a positive way.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70207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dress) in red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girl looks more beautiful.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 is an informal party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 I think you needn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dress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today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她喜欢打扮得漂漂亮亮去参加派对。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likes to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那个穿白色衣服的男孩是我弟弟。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boy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is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my brother.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32901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67759" y="1926504"/>
            <a:ext cx="13932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Dressed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10664" y="2519900"/>
            <a:ext cx="6751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up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23425" y="4429028"/>
            <a:ext cx="3204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dress up for a party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6277" y="5786894"/>
            <a:ext cx="26516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dressed in white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497777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492088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6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405458"/>
            <a:ext cx="10620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If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neighbors do not give any sweets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children might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play a trick on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them.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如果邻居什么糖也不给，那么孩子们就可以捉弄他们了。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3103509"/>
            <a:ext cx="11268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play a trick/tricks 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搞恶作剧；诈骗；开玩笑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trick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sb.into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doing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诱使某人做某事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trick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sb.out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of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从某人处骗走某物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make fun of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嘲弄某人，取笑某人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play a joke/jokes 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开某人的玩笑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2577317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455526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 kids are always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playing tricks on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their teacher.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孩子们经常耍些花招戏弄他们的老师。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tricked me into believing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that he was somebody famous.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他骗我相信他是个名人。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(3)She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was tricked out of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her life savings.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她被骗走了一生的积蓄。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91822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91351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用适当的介词填空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shouldn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play tricks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blind.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Do not make fun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anyone for any reason.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They dare not play jokes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him in case he becomes angry.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他骗我借给他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10 000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美元。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him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$10,000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9349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60834" y="1961592"/>
            <a:ext cx="564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on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31424" y="2600786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93166" y="3240404"/>
            <a:ext cx="564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9818" y="5094432"/>
            <a:ext cx="38667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tricked me into lending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0" grpId="0"/>
      <p:bldP spid="10" grpId="1"/>
      <p:bldP spid="11" grpId="0"/>
      <p:bldP spid="11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02845" y="414150"/>
            <a:ext cx="10654361" cy="316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1" name="Group 19"/>
          <p:cNvGrpSpPr/>
          <p:nvPr/>
        </p:nvGrpSpPr>
        <p:grpSpPr bwMode="auto">
          <a:xfrm rot="1947776">
            <a:off x="481025" y="408461"/>
            <a:ext cx="511569" cy="648449"/>
            <a:chOff x="0" y="0"/>
            <a:chExt cx="408597" cy="504056"/>
          </a:xfrm>
        </p:grpSpPr>
        <p:grpSp>
          <p:nvGrpSpPr>
            <p:cNvPr id="12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4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3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7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002844" y="321831"/>
            <a:ext cx="10620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India has a national festival on October 2 to </a:t>
            </a:r>
            <a:r>
              <a:rPr lang="en-US" altLang="zh-CN" sz="2800" b="1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honour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Mohandas Gandhi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leader who helped 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gain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India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 independence from Britain.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印度在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月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日有个全国性节日，纪念莫汉达斯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甘地，他是帮助印度脱离英国而独立的领袖。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4401861"/>
            <a:ext cx="11268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gain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获得，赢得；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钟表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快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gain by/from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中获益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gain weight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增加体重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75929" y="3853027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341562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(1)He has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gained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rich experience these years.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这几年来，他获得了丰富的经验。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(2)My watch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gains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two minutes a 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我的表一天快两分钟。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boy said that he had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gained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 lot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from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program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Super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Brain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这个男孩说他从节目《最强大脑》中获益良多。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9206" y="1302804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我希望你会从这次经历中获益。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hope you will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我认为他的体重在增加。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think 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在过去的两年中，她变得更有信心了。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the past two years.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926854" y="2636298"/>
            <a:ext cx="44550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gain from/by the experience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25888" y="3923564"/>
            <a:ext cx="27590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is gaining weight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16418" y="5210830"/>
            <a:ext cx="35365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has gained confidence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3897805"/>
            <a:ext cx="11268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award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奖，奖品；奖金；助学金；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授予；判定；奖赏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win/receive/get an award for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而得奖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award sth.to sb.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award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sb.sth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奖励某人某物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2845" y="575980"/>
            <a:ext cx="10654361" cy="25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570291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8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2844" y="483661"/>
            <a:ext cx="10620000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Some 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people might win 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awards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for their farm produce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like the biggest watermelon or the most handsome rooster.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有些人还可能因为他们的农产品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参加各种评选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而获奖，比如最大的西瓜或最帅的公鸡。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75929" y="3360499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446820"/>
            <a:ext cx="1141200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 scientist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Tu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Youyou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won an award for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her great achievement.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科学家屠呦呦因为她巨大的成就而获奖。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judge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awarded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 large sum of money 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those hurt in the fire.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法官把大笔钱判给在火灾中受伤的人。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5929" y="909514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25538"/>
            <a:ext cx="1141200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award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reward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prize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(1)award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：作名词指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奖品，资金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等；作动词表示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授予，给予；判给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，可以跟双宾语，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award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sb.sth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把某物授予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判给某人。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(2)reward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：作名词表示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赏金，奖励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或一些非金钱的报酬；作动词表示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奖赏，酬谢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，只能以人或人的行为作宾语。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(3)prize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：只能作名词，表示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奖赏，奖金，奖品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，尤指在比赛中获得的荣誉。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75929" y="621482"/>
            <a:ext cx="2115268" cy="465298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易混辨析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9206" y="405458"/>
            <a:ext cx="11412000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/>
              </a:rPr>
              <a:t>根据上文完成下列各题</a:t>
            </a:r>
            <a:endParaRPr lang="zh-CN" altLang="zh-CN" sz="2800" b="1" kern="100" dirty="0">
              <a:solidFill>
                <a:srgbClr val="0000FF"/>
              </a:solidFill>
              <a:latin typeface="+mj-ea"/>
              <a:ea typeface="+mj-ea"/>
              <a:cs typeface="Times New Roman" panose="02020603050405020304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89206" y="1125538"/>
            <a:ext cx="11412000" cy="41626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1.When is Sweetest Day celebrated?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050" kern="100" dirty="0" smtClean="0">
                <a:latin typeface="宋体" panose="02010600030101010101" pitchFamily="2" charset="-122"/>
                <a:cs typeface="Courier New" panose="02070309020205020404"/>
              </a:rPr>
              <a:t>__________________________________________________________________________________________________________________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2.What is Cleveland?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050" kern="100" dirty="0" smtClean="0">
                <a:latin typeface="宋体" panose="02010600030101010101" pitchFamily="2" charset="-122"/>
                <a:cs typeface="Courier New" panose="02070309020205020404"/>
              </a:rPr>
              <a:t>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3.What do most people usually do to show their care to others according to the passage?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050" kern="100" dirty="0" smtClean="0">
                <a:latin typeface="宋体" panose="02010600030101010101" pitchFamily="2" charset="-122"/>
                <a:cs typeface="Courier New" panose="02070309020205020404"/>
              </a:rPr>
              <a:t>_____________________________________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0537" y="1750254"/>
            <a:ext cx="9921241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It is celebrated on the third Saturday in October.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0537" y="2877999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 city in America.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0537" y="4653816"/>
            <a:ext cx="25074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They give gifts.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  <p:bldP spid="14" grpId="0"/>
      <p:bldP spid="14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60029"/>
            <a:ext cx="10355781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选词填空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was nominated for the best actor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His poem won the first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the contest.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Winning the match was the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for the effort that the team 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had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made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35998" y="2024722"/>
            <a:ext cx="11624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award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32363" y="2600786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prize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77569" y="3285778"/>
            <a:ext cx="159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reward</a:t>
            </a:r>
            <a:endParaRPr lang="zh-CN" altLang="en-US" dirty="0">
              <a:solidFill>
                <a:srgbClr val="C00000"/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570683" y="1269554"/>
          <a:ext cx="4116388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0" name="文档" r:id="rId2" imgW="4117975" imgH="793750" progId="Word.Document.12">
                  <p:embed/>
                </p:oleObj>
              </mc:Choice>
              <mc:Fallback>
                <p:oleObj name="文档" r:id="rId2" imgW="4117975" imgH="793750" progId="Word.Document.12">
                  <p:embed/>
                  <p:pic>
                    <p:nvPicPr>
                      <p:cNvPr id="0" name="图片 417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70683" y="1269554"/>
                        <a:ext cx="4116388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8" grpId="0"/>
      <p:bldP spid="8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883916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won an award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inventing the robot.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award) the first prize for being the best singer.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 medal was awarded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the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best speller in the class.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51881" y="1629594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for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86694" y="2258502"/>
            <a:ext cx="21900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was awarded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56612" y="2907982"/>
            <a:ext cx="5424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8" grpId="0"/>
      <p:bldP spid="8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269981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81025" y="264292"/>
            <a:ext cx="511569" cy="648449"/>
            <a:chOff x="0" y="0"/>
            <a:chExt cx="408597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9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947814" y="177662"/>
            <a:ext cx="10620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China and Japan have mid-autumn festivals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when people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admire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the moon and in China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enjoy </a:t>
            </a:r>
            <a:r>
              <a:rPr lang="en-US" altLang="zh-CN" sz="2800" b="1" kern="100" dirty="0" err="1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mooncakes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中国和日本都</a:t>
            </a:r>
            <a:r>
              <a:rPr lang="zh-CN" altLang="zh-CN" sz="2800" b="1" kern="100" spc="-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有中秋节，这时人们会赏月。在中国，人们还品尝月饼。</a:t>
            </a:r>
            <a:endParaRPr lang="zh-CN" altLang="zh-CN" sz="1050" kern="100" spc="-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781722"/>
            <a:ext cx="894636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(1)admire 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赞美；钦佩；羡慕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admire...for (doing)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sth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做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某事而钦佩、羡慕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(2)admiring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赞赏的；羡慕的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(3)admirable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可钦佩的；值得赞赏的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(4)admiration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钦佩；赞赏；羡慕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in/with admiration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钦佩地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29" y="2349674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454472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 school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is widely admired for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its excellent teaching.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这所学校因其优秀的教学而受到广泛地赞赏。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(2)To be honest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what she has done is really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admirable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说实话，她所做的确实令人钦佩。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(3)We are full of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admiration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for all your hard work.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我们对你所有的辛勤工作满怀钦佩。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917166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736923"/>
            <a:ext cx="11412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admire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的正确形式填空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was looking at the picture with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gave her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an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look in the competition.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fact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this speech is really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我钦佩她解决问题的方式。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way she solves the problem.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这个年轻人因其勇气而被赞赏。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young man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his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courage.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189434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31702" y="1494456"/>
            <a:ext cx="19014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admiration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41520" y="2079398"/>
            <a:ext cx="16017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admiring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98884" y="2781722"/>
            <a:ext cx="17604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admirable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5579" y="4706774"/>
            <a:ext cx="24239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admire her for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26854" y="5985162"/>
            <a:ext cx="2774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was admired for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2845" y="799295"/>
            <a:ext cx="10654361" cy="190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16" name="Group 19"/>
          <p:cNvGrpSpPr/>
          <p:nvPr/>
        </p:nvGrpSpPr>
        <p:grpSpPr bwMode="auto">
          <a:xfrm rot="1947776">
            <a:off x="457864" y="786863"/>
            <a:ext cx="536693" cy="648449"/>
            <a:chOff x="-20067" y="0"/>
            <a:chExt cx="428664" cy="504056"/>
          </a:xfrm>
        </p:grpSpPr>
        <p:grpSp>
          <p:nvGrpSpPr>
            <p:cNvPr id="17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19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" name="TextBox 25"/>
            <p:cNvSpPr>
              <a:spLocks noChangeArrowheads="1"/>
            </p:cNvSpPr>
            <p:nvPr/>
          </p:nvSpPr>
          <p:spPr bwMode="auto">
            <a:xfrm rot="19641341">
              <a:off x="-20067" y="28135"/>
              <a:ext cx="413806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10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44085" y="689220"/>
            <a:ext cx="10514851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most energetic and important festivals are the ones that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look forward to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the end of winter and to the coming of spring.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最富有生气而又最重要的节日，就是告别冬天、迎来春天的日子。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486344"/>
            <a:ext cx="7560840" cy="65217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3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look forward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期望；期待；盼望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为介词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3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look into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往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里看；调查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3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look out (for)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3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look up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仰视；尊敬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3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look down upon/on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看不起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33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注意：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含介词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的短语还有：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3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pay attention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注意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3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be/become/get used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习惯于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3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get down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开始，着手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3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lead 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导致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3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devote...to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致力于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21289" y="135182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1214" y="1399922"/>
            <a:ext cx="9738448" cy="403721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 girls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were looking forward 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seeing the actor Hu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Ge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这些女孩盼望着见到演员胡歌。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has been used 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life here.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他已经习惯了这里的生活。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(3)They will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look into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the case as soon as possible.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他们会尽快调查这个案子的。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47937" y="856831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515214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looks forward to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receive) a letter from his mother.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There is little time left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let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get down to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set) our goal.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Do look out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spelling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mistakes in your work.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ve always looked up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Bill for his determination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1077578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70478" y="2205658"/>
            <a:ext cx="15711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receiving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12913" y="2844852"/>
            <a:ext cx="12025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setting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10830" y="3554646"/>
            <a:ext cx="726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for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65656" y="4202718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197546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我们一直盼望的那一天终于来了。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day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came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at last.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你不应该看不起穷人。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You shouldn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61433" y="2537656"/>
            <a:ext cx="5134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 had been looking forward to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89984" y="3816468"/>
            <a:ext cx="44999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look down upon/on the poor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4" grpId="0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5192809" y="3141762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hlinkClick r:id="rId1" action="ppaction://hlinksldjump"/>
          </p:cNvPr>
          <p:cNvSpPr txBox="1"/>
          <p:nvPr/>
        </p:nvSpPr>
        <p:spPr>
          <a:xfrm>
            <a:off x="5206727" y="2618542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基础自测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5206727" y="3482524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课文预读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5206727" y="4346734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要点探究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5206727" y="5210830"/>
            <a:ext cx="176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当堂达标</a:t>
            </a:r>
            <a:endParaRPr lang="zh-CN" altLang="en-US" sz="2800" b="1" dirty="0">
              <a:solidFill>
                <a:srgbClr val="3114A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192809" y="4005858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2"/>
          <p:cNvSpPr txBox="1"/>
          <p:nvPr/>
        </p:nvSpPr>
        <p:spPr>
          <a:xfrm>
            <a:off x="550590" y="1341562"/>
            <a:ext cx="11089232" cy="6838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Period One</a:t>
            </a:r>
            <a:r>
              <a:rPr lang="zh-CN" altLang="en-US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Warming Up</a:t>
            </a:r>
            <a:r>
              <a:rPr lang="zh-CN" altLang="en-US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，</a:t>
            </a:r>
            <a:r>
              <a:rPr lang="en-US" altLang="zh-CN" sz="34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Pre-reading &amp; Reading</a:t>
            </a:r>
            <a:endParaRPr lang="en-US" altLang="zh-CN" sz="34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192809" y="4869954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192809" y="5734050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02845" y="1265482"/>
            <a:ext cx="10654361" cy="25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22" name="Group 19"/>
          <p:cNvGrpSpPr/>
          <p:nvPr/>
        </p:nvGrpSpPr>
        <p:grpSpPr bwMode="auto">
          <a:xfrm rot="1947776">
            <a:off x="481025" y="1259793"/>
            <a:ext cx="511569" cy="648449"/>
            <a:chOff x="0" y="0"/>
            <a:chExt cx="408597" cy="504056"/>
          </a:xfrm>
        </p:grpSpPr>
        <p:grpSp>
          <p:nvGrpSpPr>
            <p:cNvPr id="23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25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4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085062" y="1134416"/>
            <a:ext cx="10410744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On this important feast day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people eat food in the shape of skulls and cakes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with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bones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on them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在这个重要的节日里，人们会吃制成颅骨形状的食物和装点有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骨头</a:t>
            </a: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的蛋糕。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经典句式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9206" y="1291690"/>
            <a:ext cx="11268000" cy="263249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with 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bones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on them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属于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＋宾语＋宾补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结构，在句中作定语，修饰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cakes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。这种结构还常在句中作状语，表示原因、时间、条件、伴随、方式等。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＋复合宾语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结构主要有以下几种情况：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＋宾语＋介词短语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b="1" kern="100" dirty="0">
                <a:latin typeface="IPAPANNEW"/>
                <a:ea typeface="华文细黑"/>
                <a:cs typeface="Times New Roman" panose="02020603050405020304"/>
              </a:rPr>
              <a:t>形容词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副词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b="1" kern="100" dirty="0">
                <a:latin typeface="IPAPANNEW"/>
                <a:ea typeface="华文细黑"/>
                <a:cs typeface="Times New Roman" panose="02020603050405020304"/>
              </a:rPr>
              <a:t>现在分词</a:t>
            </a:r>
            <a:r>
              <a:rPr lang="en-US" altLang="zh-CN" sz="2800" b="1" kern="100" dirty="0">
                <a:latin typeface="IPAPANNEW"/>
                <a:ea typeface="华文细黑"/>
                <a:cs typeface="Times New Roman" panose="020206030504050203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过去分词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/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不定式。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75929" y="765498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080" y="1557586"/>
            <a:ext cx="10290898" cy="407759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With the floor wet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had to stay outside.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由于地板潮湿，我只得待在屋外。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With a lot of problems to settle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couldn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sleep well.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有那么多问题需要解决，他都睡不好觉。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(3)The man was brought in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with his hands tied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behind his back.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这个人被带了进来，手被绑在背后。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46579" y="1053530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227182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用所给动词的正确形式填空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With the guide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lead) the way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we had no difficulty in finding the village.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Sorry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！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 can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play outside with much homework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finish).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With all the e-mails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answer)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turned off the computer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689876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14886" y="1907752"/>
            <a:ext cx="1301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leading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59502" y="3256740"/>
            <a:ext cx="14334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finish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85425" y="3904812"/>
            <a:ext cx="16337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answered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9206" y="4437906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随着时间的推移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it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getting much warmer and warmer.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582" y="5171320"/>
            <a:ext cx="6552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With time going on/As time goes on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5" grpId="0"/>
      <p:bldP spid="15" grpId="1"/>
      <p:bldP spid="9" grpId="0"/>
      <p:bldP spid="9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02845" y="909794"/>
            <a:ext cx="10654361" cy="252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22" name="Group 19"/>
          <p:cNvGrpSpPr/>
          <p:nvPr/>
        </p:nvGrpSpPr>
        <p:grpSpPr bwMode="auto">
          <a:xfrm rot="1947776">
            <a:off x="481025" y="904105"/>
            <a:ext cx="511569" cy="648449"/>
            <a:chOff x="0" y="0"/>
            <a:chExt cx="408597" cy="504056"/>
          </a:xfrm>
        </p:grpSpPr>
        <p:grpSp>
          <p:nvGrpSpPr>
            <p:cNvPr id="23" name="Group 20"/>
            <p:cNvGrpSpPr/>
            <p:nvPr/>
          </p:nvGrpSpPr>
          <p:grpSpPr bwMode="auto">
            <a:xfrm rot="19665152">
              <a:off x="0" y="0"/>
              <a:ext cx="408597" cy="504056"/>
              <a:chOff x="0" y="0"/>
              <a:chExt cx="423990" cy="504056"/>
            </a:xfrm>
          </p:grpSpPr>
          <p:sp>
            <p:nvSpPr>
              <p:cNvPr id="25" name="圆角矩形 2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423989" cy="504056"/>
              </a:xfrm>
              <a:prstGeom prst="roundRect">
                <a:avLst>
                  <a:gd name="adj" fmla="val 7259"/>
                </a:avLst>
              </a:prstGeom>
              <a:solidFill>
                <a:srgbClr val="00B0F0"/>
              </a:solidFill>
              <a:ln w="6350" cap="flat" cmpd="sng">
                <a:solidFill>
                  <a:srgbClr val="7F7F7F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" name="圆角矩形 23"/>
              <p:cNvSpPr>
                <a:spLocks noChangeArrowheads="1"/>
              </p:cNvSpPr>
              <p:nvPr/>
            </p:nvSpPr>
            <p:spPr bwMode="auto">
              <a:xfrm>
                <a:off x="0" y="377069"/>
                <a:ext cx="423989" cy="126987"/>
              </a:xfrm>
              <a:prstGeom prst="roundRect">
                <a:avLst>
                  <a:gd name="adj" fmla="val 7259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395E8A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4" name="TextBox 25"/>
            <p:cNvSpPr>
              <a:spLocks noChangeArrowheads="1"/>
            </p:cNvSpPr>
            <p:nvPr/>
          </p:nvSpPr>
          <p:spPr bwMode="auto">
            <a:xfrm rot="19641341">
              <a:off x="46511" y="28135"/>
              <a:ext cx="280650" cy="3827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</a:t>
              </a:r>
              <a:endPara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002844" y="817475"/>
            <a:ext cx="10620000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The country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covered with cherry tree flowers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looks </a:t>
            </a:r>
            <a:r>
              <a:rPr lang="en-US" altLang="zh-CN" sz="2800" b="1" u="sng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though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it is covered with pink snow.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节日里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整个国度到处是盛开的樱花，看上去就像覆盖了一层粉红色的雪。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9206" y="800785"/>
            <a:ext cx="11412000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(1)covered with cherry tree flowers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为过去分词短语作定语，相当于定语从句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which is covered with cherry tree flowers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(2)as though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好像，似乎，仿佛，相当于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as if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，在句中可引导方式状语从句或表语从句。当用在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look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seem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smell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taste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sound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系动词之后时，引导表语从句；当用在行为动词之后时，引导方式状语从句。无论是何种从句，当其所表示的情况是事实或具有很大的可能性时通常用陈述语气；当其所表示的情况不是事实，而是主观的想象或夸大性的比喻时，通常用虚拟语气。与现在事实相反用一般过去时；与过去事实相反用过去完成时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75929" y="261442"/>
            <a:ext cx="2115268" cy="465298"/>
          </a:xfrm>
          <a:prstGeom prst="rect">
            <a:avLst/>
          </a:prstGeom>
          <a:solidFill>
            <a:srgbClr val="7BC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归纳拓展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05247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(1)They are talking about the film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put on in 2017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他们正在谈论这部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2017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年上映的电影。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young man with long hair looks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as if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were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a woman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那个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长头发的男青年看上去好像是个女的。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(3)He talked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as if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he </a:t>
            </a:r>
            <a:r>
              <a:rPr lang="en-US" altLang="zh-CN" sz="2800" b="1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had been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every corner of the world but in fact he had never even been to another city.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他谈论着，好像他到过世界的每一个角落。可实际上他都没有去过这座城市以外的地方。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477466"/>
            <a:ext cx="2115268" cy="4652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语境助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24449"/>
            <a:ext cx="11610656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用所给动词的正确形式填空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(1)This is a new film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direct) by a famous director.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(2)The artist has a secret message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hide) within the work.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(3)Don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 handle the china vase as if it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be) made of steel.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(4)After the accident she went to work as usual as if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nothing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happen).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5929" y="515060"/>
            <a:ext cx="2115268" cy="4652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题组</a:t>
            </a:r>
            <a:r>
              <a:rPr lang="zh-CN" altLang="en-US" sz="2600" b="1" dirty="0" smtClean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训练</a:t>
            </a:r>
            <a:endParaRPr lang="zh-CN" altLang="en-US" sz="2600" b="1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653753" y="1783818"/>
            <a:ext cx="1433341" cy="502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directed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43043" y="2421682"/>
            <a:ext cx="12442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hidden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43206" y="3698662"/>
            <a:ext cx="2888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had happened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27254" y="3069754"/>
            <a:ext cx="9139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were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2" grpId="0"/>
      <p:bldP spid="12" grpId="1"/>
      <p:bldP spid="11" grpId="0"/>
      <p:bldP spid="11" grpId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3830" y="2493690"/>
            <a:ext cx="11268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句式分析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本句是一个复合句。主句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从句为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because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引导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从句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。此从句是一个并列句，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由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连接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两个并列分句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(their food is gathered for the winter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agricultural work is over)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构成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自主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翻译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608"/>
            <a:ext cx="2448272" cy="980914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952206" y="189434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难句分析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1780" y="1233690"/>
            <a:ext cx="11086971" cy="12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78582" y="1141371"/>
            <a:ext cx="10941797" cy="1303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People are grateful because their food is gathered for the winter and the agricultural work is over.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87294" y="2546534"/>
            <a:ext cx="30684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people are grateful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90447" y="321377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原因状语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98696" y="3257736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and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80514" y="5157986"/>
            <a:ext cx="962945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越冬的粮食收集起来了，农活结束了，人们都心怀感激。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200711" y="5681206"/>
            <a:ext cx="8808795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6" name="图片 2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76951" y="30764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当堂达标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1303" y="3076446"/>
            <a:ext cx="22878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spc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基础</a:t>
            </a:r>
            <a:r>
              <a:rPr lang="zh-CN" altLang="en-US" sz="4000" b="1" spc="1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自测</a:t>
            </a:r>
            <a:endParaRPr lang="zh-CN" altLang="en-US" sz="4000" b="1" spc="1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261442"/>
            <a:ext cx="11412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单词拼写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1.Every citizen has the freedom of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宗教的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beliefs.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2.The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起源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of some words are unknown yet.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3.I hope the days when people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饿死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to death will come to an end.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4.On his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in Shanghai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he gave his wife a call.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5.Tom is very naughty and he often plays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on new classmates.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6.It is the 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for westerners to celebrate Christmas.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7.The hard-working girl was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first prize.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8.We all admire the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猎人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 for their bravery.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36244" y="981522"/>
            <a:ext cx="14830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religious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14686" y="1610430"/>
            <a:ext cx="1241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origins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76858" y="2285136"/>
            <a:ext cx="1120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starve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31428" y="2925738"/>
            <a:ext cx="12394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arrival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55349" y="3592860"/>
            <a:ext cx="11031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tricks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71636" y="4230760"/>
            <a:ext cx="12827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custom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34200" y="4850790"/>
            <a:ext cx="15231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awarded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25578" y="5498862"/>
            <a:ext cx="13628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hunters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7" grpId="0"/>
      <p:bldP spid="17" grpId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261442"/>
            <a:ext cx="11412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选词填空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have fun with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get together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in memory of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day and night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</a:rPr>
              <a:t>look forward to </a:t>
            </a:r>
            <a:endParaRPr lang="en-US" altLang="zh-CN" sz="2800" b="1" kern="100" dirty="0" smtClean="0">
              <a:latin typeface="Times New Roman" panose="02020603050405020304"/>
              <a:ea typeface="华文细黑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9.The villagers set up a monument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 heroes who died in the war.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10.Your mother is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seeing you soon.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11.I often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my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friends at sports after school.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12.The girls worked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finish the task on time.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13.A few of friends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at my house on New Year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Day.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5624" y="1073126"/>
            <a:ext cx="11375582" cy="11325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6052" y="2249624"/>
            <a:ext cx="2281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 memory of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4977" y="3528012"/>
            <a:ext cx="3164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looking forward to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03131" y="4221882"/>
            <a:ext cx="22829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have fun with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6934" y="4815702"/>
            <a:ext cx="23038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day and night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26289" y="5446018"/>
            <a:ext cx="20297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got together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7" grpId="0"/>
      <p:bldP spid="7" grpId="1"/>
      <p:bldP spid="8" grpId="0"/>
      <p:bldP spid="8" grpId="1"/>
      <p:bldP spid="12" grpId="0"/>
      <p:bldP spid="12" grpId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2558" y="693490"/>
            <a:ext cx="11665296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完成句子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14.She was talking there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手里拿着一本书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15.As we all know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this kind of letter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很难回复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16.He opened his mouth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好像要说什么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17.The girl is reading a novel 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作家莫言写的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18.The story happened in winter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b="1" u="sng" kern="100" dirty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那个村里的人都闲着的时候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28944" y="1448658"/>
            <a:ext cx="38442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with a book in her hand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67214" y="2105608"/>
            <a:ext cx="28280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is hard to answer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05616" y="2690550"/>
            <a:ext cx="48157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as if (he was) to say something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07940" y="3331152"/>
            <a:ext cx="46631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written by the writer Mo Yan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23161" y="3996556"/>
            <a:ext cx="66029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pc="-1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when most people were free in that village</a:t>
            </a:r>
            <a:endParaRPr lang="zh-CN" altLang="en-US" sz="2800" b="1" kern="100" spc="-1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663158" y="4509914"/>
            <a:ext cx="6264696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9206" y="226035"/>
            <a:ext cx="11412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Ⅳ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课文语法填空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188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There are all kinds of festivals throughout the world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which are held 19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satisfy) and please the ancestors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to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honour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some famous people 20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important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events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or to express people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s gratitude to the God for 21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bring) them a year of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plenty.For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example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Japanese observe Obon,22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people go to clean graves and light incense in memory of their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ancestors.In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India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October 2 is a 23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nation) festival to 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honour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 Mohandas Gandhi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who helped India </a:t>
            </a:r>
            <a:r>
              <a:rPr lang="en-US" altLang="zh-CN" sz="2800" b="1" kern="100" spc="100" dirty="0">
                <a:latin typeface="Times New Roman" panose="02020603050405020304"/>
                <a:ea typeface="华文细黑"/>
                <a:cs typeface="Courier New" panose="02070309020205020404"/>
              </a:rPr>
              <a:t>become an 24</a:t>
            </a:r>
            <a:r>
              <a:rPr lang="en-US" altLang="zh-CN" sz="2800" b="1" kern="100" spc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</a:t>
            </a:r>
            <a:r>
              <a:rPr lang="en-US" altLang="zh-CN" sz="2800" b="1" kern="100" spc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spc="100" dirty="0">
                <a:latin typeface="Times New Roman" panose="02020603050405020304"/>
                <a:ea typeface="华文细黑"/>
                <a:cs typeface="Courier New" panose="02070309020205020404"/>
              </a:rPr>
              <a:t>depend) country</a:t>
            </a:r>
            <a:r>
              <a:rPr lang="en-US" altLang="zh-CN" sz="2800" b="1" kern="100" spc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and in China the</a:t>
            </a:r>
            <a:endParaRPr lang="zh-CN" altLang="zh-CN" sz="1050" kern="100" spc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74726" y="1557586"/>
            <a:ext cx="15520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to satisfy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66048" y="2286120"/>
            <a:ext cx="522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or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52912" y="2853730"/>
            <a:ext cx="15023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bringing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00994" y="3554646"/>
            <a:ext cx="1003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when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7456" y="4824156"/>
            <a:ext cx="14830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national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27820" y="5426854"/>
            <a:ext cx="2082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independent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7" grpId="0"/>
      <p:bldP spid="7" grpId="1"/>
      <p:bldP spid="9" grpId="0"/>
      <p:bldP spid="9" grpId="1"/>
      <p:bldP spid="11" grpId="0"/>
      <p:bldP spid="11" grpId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9206" y="981522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Spring 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Festival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which 25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____________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celebrate) in January or February is the most energetic and important festival because it is a festival that looks forward to the 26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________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come) of </a:t>
            </a:r>
            <a:r>
              <a:rPr lang="en-US" altLang="zh-CN" sz="2800" b="1" kern="100" dirty="0" err="1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spring.Why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are all these festivals everywhere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Because during the festivals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people can </a:t>
            </a:r>
            <a:r>
              <a:rPr lang="en-US" altLang="zh-CN" sz="2800" b="1" kern="100" dirty="0" err="1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gettogether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to eat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drink and have fun 27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_____ 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each 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other</a:t>
            </a:r>
            <a:r>
              <a:rPr lang="zh-CN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28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__________</a:t>
            </a:r>
            <a:r>
              <a:rPr lang="en-US" altLang="zh-CN" sz="2800" b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b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forget) all the daily struggles and demands for a while.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" name="图片 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971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231110" y="1125538"/>
            <a:ext cx="21066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is celebrated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05415" y="2349674"/>
            <a:ext cx="1301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coming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3202" y="3680906"/>
            <a:ext cx="8643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with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2638" y="4274726"/>
            <a:ext cx="17011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forgetting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9" grpId="0"/>
      <p:bldP spid="9" grpId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Administrator\Desktop\6.24下图\90504b7903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12190413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919" y="3707638"/>
            <a:ext cx="12192000" cy="1375395"/>
            <a:chOff x="-1524000" y="2705990"/>
            <a:chExt cx="12192000" cy="1375395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3996527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803598"/>
            <a:ext cx="865832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1.</a:t>
            </a:r>
            <a:r>
              <a:rPr lang="en-US" altLang="zh-CN" sz="2800" b="1" u="sng" kern="100" dirty="0" smtClean="0">
                <a:latin typeface="Times New Roman" panose="02020603050405020304"/>
                <a:cs typeface="Courier New" panose="02070309020205020404"/>
              </a:rPr>
              <a:t>                     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800" b="1" i="1" kern="100" dirty="0" smtClean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800" b="1" kern="100" dirty="0" smtClean="0"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庆祝；祝贺</a:t>
            </a:r>
            <a:endParaRPr lang="zh-CN" altLang="zh-CN" sz="1050" kern="100" dirty="0" smtClean="0">
              <a:latin typeface="华文细黑" pitchFamily="2" charset="-122"/>
              <a:ea typeface="华文细黑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Book Antiqua"/>
                <a:cs typeface="Times New Roman" panose="02020603050405020304"/>
              </a:rPr>
              <a:t>   </a:t>
            </a:r>
            <a:r>
              <a:rPr lang="en-US" altLang="zh-CN" sz="2800" b="1" i="1" u="sng" kern="100" dirty="0" smtClean="0">
                <a:latin typeface="Book Antiqua"/>
                <a:cs typeface="Times New Roman" panose="02020603050405020304"/>
              </a:rPr>
              <a:t>                 </a:t>
            </a:r>
            <a:r>
              <a:rPr lang="en-US" altLang="zh-CN" sz="2800" b="1" i="1" kern="100" dirty="0" smtClean="0">
                <a:latin typeface="Book Antiqua"/>
                <a:cs typeface="Times New Roman" panose="02020603050405020304"/>
              </a:rPr>
              <a:t> v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庆祝</a:t>
            </a:r>
            <a:endParaRPr lang="zh-CN" altLang="zh-CN" sz="2800" b="1" kern="100" dirty="0">
              <a:latin typeface="华文细黑" pitchFamily="2" charset="-122"/>
              <a:ea typeface="华文细黑" pitchFamily="2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Book Antiqua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.&amp; </a:t>
            </a:r>
            <a:r>
              <a:rPr lang="en-US" altLang="zh-CN" sz="2800" b="1" i="1" kern="100" dirty="0" err="1">
                <a:latin typeface="Book Antiqua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800" b="1" kern="100" dirty="0"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使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饿死；饿得要死</a:t>
            </a:r>
            <a:endParaRPr lang="zh-CN" altLang="zh-CN" sz="2800" b="1" kern="100" dirty="0">
              <a:latin typeface="华文细黑" pitchFamily="2" charset="-122"/>
              <a:ea typeface="华文细黑" pitchFamily="2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3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起源；由来；起因</a:t>
            </a:r>
            <a:endParaRPr lang="zh-CN" altLang="zh-CN" sz="2800" b="1" kern="100" dirty="0">
              <a:latin typeface="华文细黑" pitchFamily="2" charset="-122"/>
              <a:ea typeface="华文细黑" pitchFamily="2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4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cs typeface="Courier New" panose="02070309020205020404"/>
              </a:rPr>
              <a:t>                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cs typeface="Courier New" panose="02070309020205020404"/>
              </a:rPr>
              <a:t>adj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宗教上的；信奉宗教的；虔诚的</a:t>
            </a:r>
            <a:endParaRPr lang="zh-CN" altLang="zh-CN" sz="2800" b="1" kern="100" dirty="0">
              <a:latin typeface="华文细黑" pitchFamily="2" charset="-122"/>
              <a:ea typeface="华文细黑" pitchFamily="2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cs typeface="Courier New" panose="02070309020205020404"/>
              </a:rPr>
              <a:t>   </a:t>
            </a:r>
            <a:r>
              <a:rPr lang="en-US" altLang="zh-CN" sz="2800" b="1" i="1" u="sng" kern="100" dirty="0" smtClean="0">
                <a:latin typeface="Times New Roman" panose="02020603050405020304"/>
                <a:cs typeface="Courier New" panose="02070309020205020404"/>
              </a:rPr>
              <a:t>              </a:t>
            </a:r>
            <a:r>
              <a:rPr lang="en-US" altLang="zh-CN" sz="2800" b="1" i="1" kern="100" dirty="0" smtClean="0">
                <a:latin typeface="Times New Roman" panose="02020603050405020304"/>
                <a:cs typeface="Courier New" panose="02070309020205020404"/>
              </a:rPr>
              <a:t> n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宗教</a:t>
            </a:r>
            <a:endParaRPr lang="zh-CN" altLang="zh-CN" sz="2800" b="1" kern="100" dirty="0">
              <a:latin typeface="华文细黑" pitchFamily="2" charset="-122"/>
              <a:ea typeface="华文细黑" pitchFamily="2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5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cs typeface="Courier New" panose="02070309020205020404"/>
              </a:rPr>
              <a:t>           </a:t>
            </a:r>
            <a:r>
              <a:rPr lang="en-US" altLang="zh-CN" sz="2800" b="1" kern="100" dirty="0" smtClean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信任；信心；信仰</a:t>
            </a:r>
            <a:endParaRPr lang="zh-CN" altLang="zh-CN" sz="2800" b="1" kern="100" dirty="0">
              <a:latin typeface="华文细黑" pitchFamily="2" charset="-122"/>
              <a:ea typeface="华文细黑" pitchFamily="2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Book Antiqua"/>
                <a:cs typeface="Times New Roman" panose="02020603050405020304"/>
              </a:rPr>
              <a:t>   </a:t>
            </a:r>
            <a:r>
              <a:rPr lang="en-US" altLang="zh-CN" sz="2800" b="1" i="1" u="sng" kern="100" dirty="0" smtClean="0">
                <a:latin typeface="Book Antiqua"/>
                <a:cs typeface="Times New Roman" panose="02020603050405020304"/>
              </a:rPr>
              <a:t>             </a:t>
            </a:r>
            <a:r>
              <a:rPr lang="en-US" altLang="zh-CN" sz="2800" b="1" i="1" kern="100" dirty="0" smtClean="0">
                <a:latin typeface="Book Antiqua"/>
                <a:cs typeface="Times New Roman" panose="02020603050405020304"/>
              </a:rPr>
              <a:t> v</a:t>
            </a:r>
            <a:r>
              <a:rPr lang="en-US" altLang="zh-CN" sz="2800" b="1" kern="100" dirty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相信</a:t>
            </a:r>
            <a:endParaRPr lang="zh-CN" altLang="zh-CN" sz="2800" b="1" kern="100" dirty="0">
              <a:latin typeface="华文细黑" pitchFamily="2" charset="-122"/>
              <a:ea typeface="华文细黑" pitchFamily="2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662" y="189434"/>
            <a:ext cx="216277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Ⅰ.</a:t>
            </a:r>
            <a:r>
              <a:rPr lang="zh-CN" altLang="en-US" sz="2800" b="1" kern="100" dirty="0">
                <a:solidFill>
                  <a:srgbClr val="0000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重点单词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0545" y="909514"/>
            <a:ext cx="18982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celebration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0545" y="1557586"/>
            <a:ext cx="15776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celebrate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0545" y="2186494"/>
            <a:ext cx="1120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starve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0545" y="2791247"/>
            <a:ext cx="11015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origin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0545" y="3429794"/>
            <a:ext cx="1492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religious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0545" y="4077866"/>
            <a:ext cx="13531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religion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0545" y="4769257"/>
            <a:ext cx="1021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belief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0545" y="5426854"/>
            <a:ext cx="12394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believe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89206" y="234741"/>
            <a:ext cx="858632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诡计；恶作剧；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窍门</a:t>
            </a:r>
            <a:endParaRPr lang="en-US" altLang="zh-CN" sz="2800" b="1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</a:t>
            </a:r>
            <a:r>
              <a:rPr lang="en-US" altLang="zh-CN" sz="2800" b="1" i="1" kern="100" dirty="0" err="1" smtClean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欺骗；诈骗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到来；到达；到达者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Book Antiqua"/>
                <a:ea typeface="华文细黑"/>
                <a:cs typeface="Times New Roman" panose="02020603050405020304"/>
              </a:rPr>
              <a:t>   </a:t>
            </a:r>
            <a:r>
              <a:rPr lang="en-US" altLang="zh-CN" sz="2800" b="1" i="1" u="sng" kern="100" dirty="0" smtClean="0">
                <a:latin typeface="Book Antiqua"/>
                <a:ea typeface="华文细黑"/>
                <a:cs typeface="Times New Roman" panose="02020603050405020304"/>
              </a:rPr>
              <a:t>           </a:t>
            </a:r>
            <a:r>
              <a:rPr lang="en-US" altLang="zh-CN" sz="2800" b="1" i="1" kern="100" dirty="0" smtClean="0">
                <a:latin typeface="Book Antiqua"/>
                <a:ea typeface="华文细黑"/>
                <a:cs typeface="Times New Roman" panose="02020603050405020304"/>
              </a:rPr>
              <a:t> v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到达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获得；得到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9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独立；自主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独立的；自主的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 err="1" smtClean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&amp; </a:t>
            </a:r>
            <a:r>
              <a:rPr lang="en-US" altLang="zh-CN" sz="2800" b="1" i="1" kern="100" dirty="0">
                <a:latin typeface="Book Antiqua"/>
                <a:ea typeface="华文细黑"/>
                <a:cs typeface="Times New Roman" panose="02020603050405020304"/>
              </a:rPr>
              <a:t>v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.&amp;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搜集；集合；聚集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11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b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b="1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农业；农艺；农学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b="1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</a:t>
            </a:r>
            <a:r>
              <a:rPr lang="en-US" altLang="zh-CN" sz="2800" b="1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adj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农业的；农艺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3181" y="376769"/>
            <a:ext cx="922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trick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3181" y="1629594"/>
            <a:ext cx="12426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arrival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3181" y="2277666"/>
            <a:ext cx="11192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arrive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3181" y="2853730"/>
            <a:ext cx="843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gain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3181" y="3501802"/>
            <a:ext cx="22797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independence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3181" y="4149874"/>
            <a:ext cx="2082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independent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0630" y="4797946"/>
            <a:ext cx="12650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gather 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0630" y="5446018"/>
            <a:ext cx="18918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agriculture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0630" y="6074926"/>
            <a:ext cx="2018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agricultural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19196</Words>
  <Application>WPS 演示</Application>
  <PresentationFormat>自定义</PresentationFormat>
  <Paragraphs>975</Paragraphs>
  <Slides>75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75</vt:i4>
      </vt:variant>
    </vt:vector>
  </HeadingPairs>
  <TitlesOfParts>
    <vt:vector size="96" baseType="lpstr">
      <vt:lpstr>Arial</vt:lpstr>
      <vt:lpstr>宋体</vt:lpstr>
      <vt:lpstr>Wingdings</vt:lpstr>
      <vt:lpstr>Times New Roman</vt:lpstr>
      <vt:lpstr>Courier New</vt:lpstr>
      <vt:lpstr>微软雅黑</vt:lpstr>
      <vt:lpstr>华文细黑</vt:lpstr>
      <vt:lpstr>华文细黑</vt:lpstr>
      <vt:lpstr>Times New Roman</vt:lpstr>
      <vt:lpstr>Book Antiqua</vt:lpstr>
      <vt:lpstr>黑体</vt:lpstr>
      <vt:lpstr>Arial Unicode MS</vt:lpstr>
      <vt:lpstr>Calibri</vt:lpstr>
      <vt:lpstr>Broadway</vt:lpstr>
      <vt:lpstr>楷体</vt:lpstr>
      <vt:lpstr>经典繁仿黑</vt:lpstr>
      <vt:lpstr>IPAPANNEW</vt:lpstr>
      <vt:lpstr>Segoe Print</vt:lpstr>
      <vt:lpstr>7_Office 主题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壹點KeTang</cp:lastModifiedBy>
  <cp:revision>4358</cp:revision>
  <dcterms:created xsi:type="dcterms:W3CDTF">2014-11-27T01:03:00Z</dcterms:created>
  <dcterms:modified xsi:type="dcterms:W3CDTF">2018-03-03T02:26:28Z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