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1381" r:id="rId3"/>
    <p:sldId id="1296" r:id="rId4"/>
    <p:sldId id="1360" r:id="rId5"/>
    <p:sldId id="1553" r:id="rId6"/>
    <p:sldId id="1687" r:id="rId7"/>
    <p:sldId id="1554" r:id="rId8"/>
    <p:sldId id="1572" r:id="rId9"/>
    <p:sldId id="1673" r:id="rId10"/>
    <p:sldId id="1688" r:id="rId11"/>
    <p:sldId id="1689" r:id="rId12"/>
    <p:sldId id="1634" r:id="rId13"/>
    <p:sldId id="1690" r:id="rId14"/>
    <p:sldId id="1657" r:id="rId15"/>
    <p:sldId id="1666" r:id="rId16"/>
    <p:sldId id="1608" r:id="rId17"/>
    <p:sldId id="1683" r:id="rId18"/>
    <p:sldId id="1585" r:id="rId19"/>
    <p:sldId id="1586" r:id="rId20"/>
    <p:sldId id="1691" r:id="rId21"/>
    <p:sldId id="1649" r:id="rId22"/>
    <p:sldId id="1589" r:id="rId23"/>
    <p:sldId id="1591" r:id="rId24"/>
    <p:sldId id="1592" r:id="rId25"/>
    <p:sldId id="1593" r:id="rId26"/>
    <p:sldId id="1669" r:id="rId27"/>
    <p:sldId id="1594" r:id="rId28"/>
    <p:sldId id="1692" r:id="rId29"/>
    <p:sldId id="1693" r:id="rId30"/>
    <p:sldId id="1374" r:id="rId31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7BC14A"/>
    <a:srgbClr val="0066FF"/>
    <a:srgbClr val="FFFFFF"/>
    <a:srgbClr val="F3EFE5"/>
    <a:srgbClr val="9BBD59"/>
    <a:srgbClr val="B4C7E7"/>
    <a:srgbClr val="FFD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7.xml"/><Relationship Id="rId2" Type="http://schemas.openxmlformats.org/officeDocument/2006/relationships/image" Target="../media/image2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422298ikpt53vz5i099im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>
            <a:fillRect/>
          </a:stretch>
        </p:blipFill>
        <p:spPr bwMode="auto">
          <a:xfrm>
            <a:off x="-6387" y="0"/>
            <a:ext cx="12196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729880" y="3904979"/>
            <a:ext cx="9619774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700" dirty="0"/>
              <a:t>Unit 4</a:t>
            </a:r>
            <a:r>
              <a:rPr lang="zh-CN" altLang="en-US" sz="3700" dirty="0"/>
              <a:t>　</a:t>
            </a:r>
            <a:r>
              <a:rPr lang="en-US" altLang="zh-CN" sz="3700" dirty="0"/>
              <a:t>Astronomy</a:t>
            </a:r>
            <a:r>
              <a:rPr lang="zh-CN" altLang="en-US" sz="3700" dirty="0"/>
              <a:t>：</a:t>
            </a:r>
            <a:r>
              <a:rPr lang="en-US" altLang="zh-CN" sz="3700" dirty="0"/>
              <a:t>the science of the stars</a:t>
            </a:r>
            <a:endParaRPr lang="en-US" altLang="zh-CN" sz="3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693490"/>
            <a:ext cx="11618885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从句的语序：在任何情况下，主语从句都用陈述语序。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Whoever of you gets here first will get the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你们谁第一个到达这里谁就获奖。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主谓一致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从句作主语时，主句的谓语一般用单数形式；但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引导主语从句时，有时主句谓语的数应与主句中作表语的名词保持一致。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we shall have our sports meeting has not been decided.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我们什么时候开运动会还没有确定。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they need are books.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他们需要的是书。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574" y="189434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考点警示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663438"/>
            <a:ext cx="1152128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连接两个或两个以上的主语从句作主语时，谓语动词用复数；由两个或多个连接词引导一个主语从句时，谓语动词用单数。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they will start and where they will go have not been decided yet.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他们什么时候动身以及要去哪里还没定下来。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 and why he came to this city is a story of struggle and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他为什么及如何来到这个城市是一个充满奋斗和成功的故事。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663438"/>
            <a:ext cx="1152128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引导的主语从句，如果用了形式主语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，引导词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可以换成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。如果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从句在句首或后面有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 not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时，不能用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替换。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 genetically-modified food does us harm remains to be seen.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remains to be seen whether/if genetically-modified food does us harm.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转基因食物对我们是否有害有待观察。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238732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Both"/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will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 it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matter.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cannot get seems better than what we have had.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should be considered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you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come from.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asked money from his classmates surprised his teacher.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go shopping today depends on whether I am free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1289" y="73467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6614" y="1989634"/>
            <a:ext cx="11521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Who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14" y="2637706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8136" y="3285778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where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70" y="386184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115" y="4553880"/>
            <a:ext cx="1697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467188" y="1413570"/>
          <a:ext cx="5814892" cy="496064"/>
        </p:xfrm>
        <a:graphic>
          <a:graphicData uri="http://schemas.openxmlformats.org/drawingml/2006/table">
            <a:tbl>
              <a:tblPr firstRow="1" firstCol="1" bandRow="1"/>
              <a:tblGrid>
                <a:gridCol w="5814892"/>
              </a:tblGrid>
              <a:tr h="4960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what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where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why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whether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who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65577"/>
            <a:ext cx="1159328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据报道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some people were killed in the downtown.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clear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他把从商店偷来的钱放哪儿了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appears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她将能在比赛中拿第一名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will make no difference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他是否参加会议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remains a mystery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为什么这种动物突然灭绝了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9555" y="837506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It is reported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5344" y="1485578"/>
            <a:ext cx="705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where he put the money stolen from the shop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50790" y="2834566"/>
            <a:ext cx="63059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 she will win the first at the match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0229" y="4077866"/>
            <a:ext cx="6487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 he will attend the meeting or not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5358" y="5302002"/>
            <a:ext cx="575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why this animal died out suddenly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4" y="181366"/>
            <a:ext cx="2333534" cy="668428"/>
            <a:chOff x="164" y="341996"/>
            <a:chExt cx="2333534" cy="668428"/>
          </a:xfrm>
        </p:grpSpPr>
        <p:sp>
          <p:nvSpPr>
            <p:cNvPr id="9" name="五边形 8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高考链接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9206" y="872365"/>
            <a:ext cx="114666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用适当的连接词填空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1.Every year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makes the most beautiful kite will win a prize in the Kite Festival.(2017·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2.It is often the case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anything is possible for those who hang on to hope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3.Your support is important to our work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do helps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understand things has a lot to do with what we feel.(2015·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2838" y="1621526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whoever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0950" y="2908792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1270" y="4194650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Whatever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7736" y="54722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45012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Bai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great Chinese poet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born is known to the public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some won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accept it.(2015·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6.Exactly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potato was introduced into Europe is uncertain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it was probably around 1565.(2014·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大纲全国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7.I think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impresses me about his painting is the colors he uses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8.It remains to be seen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newly formed committee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policy can be put into practice.(2013·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陕西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768" y="557928"/>
            <a:ext cx="1213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0750" y="1845194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64490" y="3141338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4966" y="4409864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250616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写解决问题类作文，一般从以下几个方面展开：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提出问题或列出现象，并简要阐述其产生原因；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说明其对生活和社会的影响；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提出解决问题的方法。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写作时应注意以下四个方面：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此类书面表达通常为话题作文或看图作文，大家应仔细研读提示信息或图画，明确应围绕什么问题或现象展开评论。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02432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写作指导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Expository </a:t>
            </a:r>
            <a:r>
              <a:rPr lang="en-US" altLang="zh-CN" sz="3000" b="1" dirty="0" err="1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writing:solving</a:t>
            </a: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 a problem</a:t>
            </a:r>
            <a:endParaRPr lang="zh-CN" altLang="en-US" sz="3000" b="1" dirty="0">
              <a:solidFill>
                <a:srgbClr val="FFFF00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663438"/>
            <a:ext cx="1152128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围绕主题，进行拓展。根据要求和提示信息合理安排篇章中各部分内容，做到详略得当、条理清楚、文字简练。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时态：多采用一般现在时，但如果提示中给出了具体时间，学生则应对时态进行相应的调整。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要注意存在的问题，分析此问题可能带来的危害，然后针对此问题提出解决方案。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50180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97858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206727" y="3914686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437906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Three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Grammar &amp; Writing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74687"/>
            <a:ext cx="1141200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1.To start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...The second reason is...The last but not least reason is...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2.First of all...Secondly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...Thirdly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...Last but not least...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3.Now that the causes for...are organized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 solutions must be made in order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4.In my opinion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best way to solve the problem is...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5.My tips are as follows...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6.The reasons for...can be listed as follows.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7.If I...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here is a problem I might have.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8.Perhaps I would use...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89434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常用句式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83916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假如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你是李华，最近收到了你的美国朋友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Jenny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的来信。她在信中说，由于刚进入高中，还不能适应新的环境，不知道如何去结交新朋友，因而情绪低落。请根据以下内容给她回信，告诉她解决办法。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放学后邀请同学一起参加活动；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同学遇到麻烦时，去帮助他们；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遇到困难时向同学求助。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词数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左右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信的开头和结尾已为你写好，不计入总词数。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63836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典题示例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56915"/>
            <a:ext cx="10890576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One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审题谋篇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写作要求是帮助朋友解决适应环境的问题。写作时应注意下面几点：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确定文体：这是解决问题类文章。写作时注意解决问题类作文的写作特点。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主体时态：文章应以一般现在时和一般将来时为主。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主体人称：由于是指导朋友如何适应环境，所以人称应该以第二人称为主。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54947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写作步骤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08843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Two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联想词汇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面对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改变这种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状况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邀请某人做某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参加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交流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处于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困境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交到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朋友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28038" y="1266514"/>
            <a:ext cx="2751010" cy="528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face the problem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28038" y="1907340"/>
            <a:ext cx="33393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change this situation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8038" y="2591908"/>
            <a:ext cx="2970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invite sb.to do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8038" y="3203484"/>
            <a:ext cx="1981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part 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8038" y="3907216"/>
            <a:ext cx="3278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communicate with...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00046" y="1773610"/>
            <a:ext cx="2608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00046" y="2421682"/>
            <a:ext cx="31953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00046" y="3717826"/>
            <a:ext cx="1935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00046" y="4365898"/>
            <a:ext cx="31233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28038" y="4553880"/>
            <a:ext cx="1685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trouble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700046" y="5013970"/>
            <a:ext cx="163923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628038" y="5201952"/>
            <a:ext cx="219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make friends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700046" y="5662042"/>
            <a:ext cx="20376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27054" y="3069754"/>
            <a:ext cx="29436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49474"/>
            <a:ext cx="1139463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Three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句式升级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听说你进入高中后感觉不好，我真的很抱歉。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I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 really sorry to hear that you feel bad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after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用作连词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I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 really sorry to hear that you feel bad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after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用作介词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206164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3357786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63669" y="1880706"/>
            <a:ext cx="336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have entered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555" y="2546534"/>
            <a:ext cx="2000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high school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36332" y="3168396"/>
            <a:ext cx="2799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entering the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high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3852964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school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9513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你的同学也是新生，也面临同样的问题，所以你不必太过担心了。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Your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classmates are also new there and face the same problem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be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Your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classmates are also new there and face the same problem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to)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96537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0630" y="2142104"/>
            <a:ext cx="7984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there is no need for you to worry too much about 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0852" y="3393298"/>
            <a:ext cx="6915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have to worry too much about 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68494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795134"/>
            <a:ext cx="11449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和别人交流能帮助你们更好地了解彼此。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will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help you understand each other better.(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不定式作主语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communicate with others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作形式主语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70160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295811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08498" y="1547300"/>
            <a:ext cx="4620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communicate with others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744" y="2763966"/>
            <a:ext cx="7115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will help you understand each other better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78582" y="1127268"/>
            <a:ext cx="110892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Dear Jenny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280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26924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I am really sorry to hear that you feel bad after entering the high school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b="1" kern="100" spc="5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630710" y="3069754"/>
            <a:ext cx="99943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405458"/>
            <a:ext cx="35076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Four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连句成篇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350" y="2421614"/>
            <a:ext cx="11089232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          Your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classmates are also new there and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face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the same problem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so you 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t have to worry too much about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it.There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 is also something that you can do to change this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situation.First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try to invite some of your classmates to take part in some activities together after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school.It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 will help you understand each other better to communicate with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others.Then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help others when they are in trouble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 and ask them to </a:t>
            </a:r>
            <a:endParaRPr lang="zh-CN" altLang="zh-CN" sz="1050" b="1" kern="100" spc="5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0590" y="3789834"/>
            <a:ext cx="108286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7411" y="4365898"/>
            <a:ext cx="108286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2966" y="5013970"/>
            <a:ext cx="108286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8454" y="5662042"/>
            <a:ext cx="109369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598" y="6238106"/>
            <a:ext cx="1061532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6338" y="810977"/>
            <a:ext cx="1104266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help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you when you have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difficulty.Soon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I believe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you will make many new friends there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24" name="图片 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2598" y="1485578"/>
            <a:ext cx="10801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50590" y="2270582"/>
            <a:ext cx="11036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/>
                <a:cs typeface="Courier New" panose="02070309020205020404"/>
              </a:rPr>
              <a:t>Best wishes!</a:t>
            </a:r>
            <a:endParaRPr lang="zh-CN" altLang="zh-CN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/>
                <a:cs typeface="Courier New" panose="02070309020205020404"/>
              </a:rPr>
              <a:t>   Yours</a:t>
            </a:r>
            <a:r>
              <a:rPr lang="zh-CN" altLang="zh-CN" b="1" kern="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endParaRPr lang="en-US" altLang="zh-CN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/>
                <a:ea typeface="宋体" panose="02010600030101010101" pitchFamily="2" charset="-122"/>
              </a:rPr>
              <a:t>Li </a:t>
            </a:r>
            <a:r>
              <a:rPr lang="en-US" altLang="zh-CN" b="1" kern="100" dirty="0" err="1" smtClean="0">
                <a:latin typeface="Times New Roman" panose="02020603050405020304"/>
                <a:ea typeface="宋体" panose="02010600030101010101" pitchFamily="2" charset="-122"/>
              </a:rPr>
              <a:t>Hua</a:t>
            </a:r>
            <a:endParaRPr lang="zh-CN" altLang="zh-CN" sz="1000" b="1" kern="100" spc="5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2598" y="2133650"/>
            <a:ext cx="38884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6.24下图\1422298ikpt53vz5i099im.jpg"/>
          <p:cNvPicPr preferRelativeResize="0"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"/>
          <a:stretch>
            <a:fillRect/>
          </a:stretch>
        </p:blipFill>
        <p:spPr bwMode="auto">
          <a:xfrm>
            <a:off x="-6387" y="0"/>
            <a:ext cx="12196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41562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用适当的连接词完成课文原句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to become was uncertain until between 4.5 and 3.8 billion years ago when the dust settled into a solid globe.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 earth became so violent that it was not clear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shape would last or not.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even more important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earth cooled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 began to appear on its surface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93490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语法感知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主语从句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952" y="2114486"/>
            <a:ext cx="1133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4422" y="3375118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834" y="4671262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07174" y="4662808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41562"/>
            <a:ext cx="1166529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4.It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not immediately obvious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 was to be fundamental to the development of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suddenly disappeared still remains a mystery.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6.So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life will continue on the earth for millions of years to come will depend 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problem can be solved.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1622" y="1475292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921" y="2699428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0158" y="3383996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74334" y="4014736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96114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主语从句的引导词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261442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语法精析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2558" y="1724750"/>
          <a:ext cx="11665296" cy="4595144"/>
        </p:xfrm>
        <a:graphic>
          <a:graphicData uri="http://schemas.openxmlformats.org/drawingml/2006/table">
            <a:tbl>
              <a:tblPr/>
              <a:tblGrid>
                <a:gridCol w="1656184"/>
                <a:gridCol w="3600400"/>
                <a:gridCol w="6408712"/>
              </a:tblGrid>
              <a:tr h="532653"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类别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例词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说明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6144"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从属连词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that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whether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两者在从句中均不作成分，只起连接作用；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that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无实义，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whether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表示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是否</a:t>
                      </a:r>
                      <a:r>
                        <a:rPr lang="en-US" sz="2800" b="1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8980"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连接代词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who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what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which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whoever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whatever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在从句中作主语、宾语、表语、定语等成分。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940"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连接副词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when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where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how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why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在从句中作时间、地点、方式、原因状语等成分。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5137" y="1269554"/>
            <a:ext cx="1129901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we need is more water.(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连接代词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在从句中作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的宾语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我们需要的是更多的水。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 we can live on the earth depends on whether the problem is solved.(whether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虽不作成分，但有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我们能否在地球上生存就取决于这个问题能否得以解决。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117426"/>
            <a:ext cx="1129901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2.it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作形式主语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为保持句子平衡，常把主语从句后置，而用形式主语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代替。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作形式主语时常用于以下句型：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82638" y="2272152"/>
          <a:ext cx="10297144" cy="3965954"/>
        </p:xfrm>
        <a:graphic>
          <a:graphicData uri="http://schemas.openxmlformats.org/drawingml/2006/table">
            <a:tbl>
              <a:tblPr/>
              <a:tblGrid>
                <a:gridCol w="3456384"/>
                <a:gridCol w="6840760"/>
              </a:tblGrid>
              <a:tr h="215598"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句型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说明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586"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＋系动词＋形容词＋主语从句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常用于此句型的形容词有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important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(un)likely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possible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necessary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natural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wrong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5634"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＋系动词＋名词＋主语从句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常用于此句型的名词有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fact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idea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honour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question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pity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38622" y="621482"/>
          <a:ext cx="10297144" cy="2917802"/>
        </p:xfrm>
        <a:graphic>
          <a:graphicData uri="http://schemas.openxmlformats.org/drawingml/2006/table">
            <a:tbl>
              <a:tblPr/>
              <a:tblGrid>
                <a:gridCol w="3456384"/>
                <a:gridCol w="6840760"/>
              </a:tblGrid>
              <a:tr h="1493626"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＋系动词＋过去分词＋主语从句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常用于此句型的过去分词有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known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proved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said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decided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suggested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thought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176"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It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＋不及物动词＋主语从句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常用于此句型的动词有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appear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happen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seem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occur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matter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等。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66614" y="3627276"/>
            <a:ext cx="1065718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possible that he has been to Beijing.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他有可能去过北京。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a pity that you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attend the meeting.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你没参加这次会议太可惜了。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7084</Words>
  <Application>WPS 演示</Application>
  <PresentationFormat>自定义</PresentationFormat>
  <Paragraphs>308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黑体</vt:lpstr>
      <vt:lpstr>Arial Unicode MS</vt:lpstr>
      <vt:lpstr>Calibri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4553</cp:revision>
  <dcterms:created xsi:type="dcterms:W3CDTF">2014-11-27T01:03:00Z</dcterms:created>
  <dcterms:modified xsi:type="dcterms:W3CDTF">2018-03-03T14:16:19Z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