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1381" r:id="rId3"/>
    <p:sldId id="699" r:id="rId4"/>
    <p:sldId id="1376" r:id="rId5"/>
    <p:sldId id="1585" r:id="rId6"/>
    <p:sldId id="1298" r:id="rId7"/>
    <p:sldId id="1296" r:id="rId8"/>
    <p:sldId id="1360" r:id="rId9"/>
    <p:sldId id="856" r:id="rId10"/>
    <p:sldId id="1048" r:id="rId11"/>
    <p:sldId id="1302" r:id="rId12"/>
    <p:sldId id="1304" r:id="rId13"/>
    <p:sldId id="1516" r:id="rId14"/>
    <p:sldId id="1361" r:id="rId15"/>
    <p:sldId id="1166" r:id="rId16"/>
    <p:sldId id="1276" r:id="rId17"/>
    <p:sldId id="1382" r:id="rId18"/>
    <p:sldId id="1383" r:id="rId19"/>
    <p:sldId id="1384" r:id="rId20"/>
    <p:sldId id="1570" r:id="rId21"/>
    <p:sldId id="1380" r:id="rId22"/>
    <p:sldId id="1387" r:id="rId23"/>
    <p:sldId id="1597" r:id="rId24"/>
    <p:sldId id="1457" r:id="rId25"/>
    <p:sldId id="1458" r:id="rId26"/>
    <p:sldId id="1598" r:id="rId27"/>
    <p:sldId id="1460" r:id="rId28"/>
    <p:sldId id="1461" r:id="rId29"/>
    <p:sldId id="1462" r:id="rId30"/>
    <p:sldId id="1463" r:id="rId31"/>
    <p:sldId id="1464" r:id="rId32"/>
    <p:sldId id="1558" r:id="rId33"/>
    <p:sldId id="1467" r:id="rId34"/>
    <p:sldId id="1599" r:id="rId35"/>
    <p:sldId id="1468" r:id="rId36"/>
    <p:sldId id="1469" r:id="rId37"/>
    <p:sldId id="1601" r:id="rId38"/>
    <p:sldId id="1603" r:id="rId39"/>
    <p:sldId id="1471" r:id="rId40"/>
    <p:sldId id="1604" r:id="rId41"/>
    <p:sldId id="1472" r:id="rId42"/>
    <p:sldId id="1473" r:id="rId43"/>
    <p:sldId id="1474" r:id="rId44"/>
    <p:sldId id="1475" r:id="rId45"/>
    <p:sldId id="1476" r:id="rId46"/>
    <p:sldId id="1412" r:id="rId47"/>
    <p:sldId id="1493" r:id="rId48"/>
    <p:sldId id="1494" r:id="rId49"/>
    <p:sldId id="1420" r:id="rId50"/>
    <p:sldId id="1605" r:id="rId51"/>
    <p:sldId id="1422" r:id="rId52"/>
    <p:sldId id="1423" r:id="rId53"/>
    <p:sldId id="1596" r:id="rId54"/>
    <p:sldId id="1424" r:id="rId55"/>
    <p:sldId id="1425" r:id="rId56"/>
    <p:sldId id="1606" r:id="rId57"/>
    <p:sldId id="1504" r:id="rId58"/>
    <p:sldId id="1513" r:id="rId59"/>
    <p:sldId id="1374" r:id="rId60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FFFFF"/>
    <a:srgbClr val="7BC14A"/>
    <a:srgbClr val="F3EFE5"/>
    <a:srgbClr val="9BBD59"/>
    <a:srgbClr val="B4C7E7"/>
    <a:srgbClr val="FFD966"/>
    <a:srgbClr val="00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 varScale="1">
        <p:scale>
          <a:sx n="110" d="100"/>
          <a:sy n="110" d="100"/>
        </p:scale>
        <p:origin x="-552" y="-9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notesMaster" Target="notesMasters/notesMaster1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6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50.xml"/><Relationship Id="rId4" Type="http://schemas.openxmlformats.org/officeDocument/2006/relationships/slide" Target="slide20.xml"/><Relationship Id="rId3" Type="http://schemas.openxmlformats.org/officeDocument/2006/relationships/image" Target="../media/image4.png"/><Relationship Id="rId2" Type="http://schemas.openxmlformats.org/officeDocument/2006/relationships/slide" Target="slide13.xml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8703970_1313750102384_1024x1024it.jpg"/>
          <p:cNvPicPr preferRelativeResize="0"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5" r="3193"/>
          <a:stretch>
            <a:fillRect/>
          </a:stretch>
        </p:blipFill>
        <p:spPr bwMode="auto">
          <a:xfrm>
            <a:off x="2668" y="-26590"/>
            <a:ext cx="12187745" cy="68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副标题 3"/>
          <p:cNvSpPr txBox="1"/>
          <p:nvPr/>
        </p:nvSpPr>
        <p:spPr>
          <a:xfrm>
            <a:off x="2786333" y="3896746"/>
            <a:ext cx="9385726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4500" dirty="0">
                <a:solidFill>
                  <a:prstClr val="black"/>
                </a:solidFill>
              </a:rPr>
              <a:t>Unit 5</a:t>
            </a:r>
            <a:r>
              <a:rPr lang="zh-CN" altLang="en-US" sz="4500" dirty="0">
                <a:solidFill>
                  <a:prstClr val="black"/>
                </a:solidFill>
              </a:rPr>
              <a:t>  </a:t>
            </a:r>
            <a:r>
              <a:rPr lang="en-US" altLang="zh-CN" sz="4500" dirty="0">
                <a:solidFill>
                  <a:prstClr val="black"/>
                </a:solidFill>
              </a:rPr>
              <a:t>Canada—</a:t>
            </a:r>
            <a:r>
              <a:rPr lang="en-US" altLang="zh-CN" sz="45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4500" dirty="0">
                <a:solidFill>
                  <a:prstClr val="black"/>
                </a:solidFill>
              </a:rPr>
              <a:t>The True </a:t>
            </a:r>
            <a:r>
              <a:rPr lang="en-US" altLang="zh-CN" sz="4500" dirty="0" smtClean="0">
                <a:solidFill>
                  <a:prstClr val="black"/>
                </a:solidFill>
              </a:rPr>
              <a:t>North</a:t>
            </a:r>
            <a:r>
              <a:rPr lang="en-US" altLang="zh-CN" sz="45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45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44091" y="477466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重点短语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1131822"/>
            <a:ext cx="858632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与其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；不愿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定居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；平静下来；专心于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设法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看见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；瞥见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8421" y="1250390"/>
            <a:ext cx="1944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rather than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8421" y="1898462"/>
            <a:ext cx="1930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settle 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421" y="2474526"/>
            <a:ext cx="2241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manage to do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8421" y="3122598"/>
            <a:ext cx="2220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catch sight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8421" y="3761792"/>
            <a:ext cx="2329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a gift 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2146" y="563535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重点句式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9830" y="1871771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so wet there that the trees are extremely tall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endParaRPr lang="en-US" altLang="zh-CN" sz="2800" b="1" u="sng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那里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的湿度很大，所以树都长得特别高，其中一些高达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90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146" y="1249817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1.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独立主格结构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39422" y="1958750"/>
            <a:ext cx="3433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some measuring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over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3846" y="2641200"/>
            <a:ext cx="16625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90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metres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0142" y="1871771"/>
            <a:ext cx="1149972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girls were surprised at the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fact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海轮可以开到五大湖，这让表姐妹俩感到吃惊。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142" y="1266672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2.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同位语从句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03589" y="1914744"/>
            <a:ext cx="49359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 ocean ships can sail up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7510" y="2615660"/>
            <a:ext cx="20809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Great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Lakes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590660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根据课文内容判断正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(F)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1.The girls went to Canada to visit their relatives in Montreal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2.Danny Lin drove them to Vancouver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3.Canada is a large country with a small population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4.Thunder Bay is a port city in the north of Canada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near Toronto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5.Vancouver is the coldest part in Canada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2172" y="139440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52012" y="267575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27254" y="2027067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49066" y="396048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75504" y="3338622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9" grpId="0"/>
      <p:bldP spid="9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66151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课文阅读理解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1.According to the text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route of Li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Daiyu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and Liu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Qian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journey is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A.Vancouver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Calgary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Thunder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Bay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Toronto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Montreal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B.Calgary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Vancouver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Thunder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Bay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Toronto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Montreal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C.Toronto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Calgary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Thunder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Bay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Vancouver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Montreal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D.Thunder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Bay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Calgary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Toronto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Vancouver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Montreal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371" y="2709714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2.Why are the cousins not flying direct to Montreal on the Atlantic coast?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they have not got so much money.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they want to take the train to have a good view of Canada.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aeroplane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is so fast.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distance from the west coast to the east isn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so long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2061642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3.What is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True North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according to the text?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northern part of Canada.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name of a part of Canada.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name that they call the whole country.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name of the train that goes across Canada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28577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4.Which is NOT true about Vancouver?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is a very beautiful city.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B.Its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population is increasing rapidly.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trees are very tall in the north of Vancouver.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is surrounded by rivers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293036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5.Which of the following statements about Canada is TRUE?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A.Canada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has the largest amount of fresh water in the world.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B.Canada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is empty within a few hundred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kilometres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 the USA border.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C.Canada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is 55,000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kilometres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from coast to coast.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D.All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Canadians have a gift for riding wild horses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42082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5" name="图片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50" y="549474"/>
            <a:ext cx="892386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One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Canada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Two Languages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Canada is one of the few nations in the world to have two official languages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English and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French.There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are 10 provinces in the country but only one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of these—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话题导入 </a:t>
            </a:r>
            <a:endParaRPr lang="zh-CN" altLang="en-US" sz="3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550" y="3130143"/>
            <a:ext cx="116652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Quebec—is known as 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French 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Canada</a:t>
            </a:r>
            <a:r>
              <a:rPr lang="en-US" altLang="zh-CN" sz="2800" b="1" kern="100" dirty="0" err="1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This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is because it was founded by French explorers while British adventurers discovered the rest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Canada left the British Empire in 1867 to become an independent country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English and French have been recognized as the official languages ever since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" name="Picture 2" descr="X6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550" y="1118469"/>
            <a:ext cx="2542835" cy="195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6952" y="307585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1289865"/>
            <a:ext cx="10654362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128417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197546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Rather than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take the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aeroplane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all the way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they decided to fly to Vancouver and then take the train from west to east across Canada.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她们不想一路乘飞机，而决定先飞到温哥华，再从西海岸乘火车横穿加拿大到达东海岸。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837506"/>
            <a:ext cx="11268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rather than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而不是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；与其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不如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；不愿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用于连接两个并列成分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would rather do A than do B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would do A rather than do B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prefer to do A rather than do B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宁愿做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而不愿做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5929" y="33345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89206" y="4077866"/>
            <a:ext cx="26642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would rather sb.</a:t>
            </a:r>
            <a:endParaRPr kumimoji="0" lang="en-US" altLang="zh-CN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AutoShape 4"/>
          <p:cNvSpPr/>
          <p:nvPr/>
        </p:nvSpPr>
        <p:spPr bwMode="auto">
          <a:xfrm>
            <a:off x="3019066" y="3890836"/>
            <a:ext cx="141568" cy="1001072"/>
          </a:xfrm>
          <a:prstGeom prst="leftBrace">
            <a:avLst>
              <a:gd name="adj1" fmla="val 36073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169512" y="3648986"/>
            <a:ext cx="6232796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had done 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sth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anose="05050102010706020507" pitchFamily="18" charset="2"/>
                <a:ea typeface="华文细黑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细黑" pitchFamily="2" charset="-122"/>
                <a:ea typeface="华文细黑" pitchFamily="2" charset="-122"/>
                <a:cs typeface="Times New Roman" panose="02020603050405020304" pitchFamily="18" charset="0"/>
              </a:rPr>
              <a:t>表示与过去相反的情况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anose="05050102010706020507" pitchFamily="18" charset="2"/>
                <a:ea typeface="华文细黑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ymbol" panose="05050102010706020507" pitchFamily="18" charset="2"/>
              <a:ea typeface="华文细黑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did 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sth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anose="05050102010706020507" pitchFamily="18" charset="2"/>
                <a:ea typeface="华文细黑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细黑" pitchFamily="2" charset="-122"/>
                <a:ea typeface="华文细黑" pitchFamily="2" charset="-122"/>
                <a:cs typeface="Times New Roman" panose="02020603050405020304" pitchFamily="18" charset="0"/>
              </a:rPr>
              <a:t>表示与现在或将来相反的情况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anose="05050102010706020507" pitchFamily="18" charset="2"/>
                <a:ea typeface="华文细黑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5069135"/>
            <a:ext cx="11521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anose="02020603050405020304" pitchFamily="18" charset="0"/>
              </a:rPr>
              <a:t>注意：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rather than</a:t>
            </a:r>
            <a:r>
              <a:rPr lang="zh-CN" altLang="en-US" sz="2800" b="1" dirty="0">
                <a:solidFill>
                  <a:prstClr val="black"/>
                </a:solidFill>
                <a:latin typeface="华文细黑" pitchFamily="2" charset="-122"/>
                <a:ea typeface="华文细黑" pitchFamily="2" charset="-122"/>
                <a:cs typeface="Times New Roman" panose="02020603050405020304" pitchFamily="18" charset="0"/>
              </a:rPr>
              <a:t>连接的两个并列成分作主语时，谓语动词与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rather than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华文细黑" pitchFamily="2" charset="-122"/>
                <a:ea typeface="华文细黑" pitchFamily="2" charset="-122"/>
                <a:cs typeface="Times New Roman" panose="02020603050405020304" pitchFamily="18" charset="0"/>
              </a:rPr>
              <a:t>前面的成分在人称和数上保持一致。</a:t>
            </a:r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6960"/>
            <a:ext cx="1141200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(1)We can achieve a lot when we learn to let our differences unite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rather than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divide us.(2016·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浙江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当我们学会求同存异，而非对立分歧时，我们会收获颇多。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Rather than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allow the vegetables to go bad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sold them at half price.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与其让蔬菜烂掉，他不如半价把它们卖掉。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(3)She likes to keep things in the house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rather than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throw them away.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她喜欢把一些东西保存在房间里而不愿把它们扔掉。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3161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443206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用所给词的正确形式填空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 rather you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come) yesterday.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think it is Tom rather than you that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be) more careful.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Simon would beg in the street rather than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get) money in such a dishonest way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93915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0468" y="2205234"/>
            <a:ext cx="2332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hadn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81162" y="284344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6533" y="3429794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get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9" grpId="0"/>
      <p:bldP spid="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55174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一句多译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比起看这部乏味的电影，我宁愿待在家里。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boring film.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boring film.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boring film.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295" y="2474526"/>
            <a:ext cx="6029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prefer to stay at home rather than see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4295" y="3122598"/>
            <a:ext cx="5636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would rather stay at home than see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4295" y="3770670"/>
            <a:ext cx="5546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would stay at home rather than see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9" grpId="1"/>
      <p:bldP spid="10" grpId="0"/>
      <p:bldP spid="1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3181207"/>
            <a:ext cx="11268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(1)surround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包围；围绕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surround...with...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包围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surrounded by/with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被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包围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(2)surrounding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周围的；附近的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(3)surroundings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环境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4" y="477686"/>
            <a:ext cx="10654362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471997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385367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People say it is Canada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most beautiful city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surrounded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by mountains and the Pacific Ocean.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人们说它是加拿大最美丽的城市，被群山和太平洋环抱。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2678879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7125" y="1197546"/>
            <a:ext cx="10696633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city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is surrounded by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hills.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这个城市被群山环绕。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surrounding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villages have been included into the growing city.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周围的村庄已经被包括进了那个不断发展的城市。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(3)She works in pleasant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surroundings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她在愉快的环境中工作。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23554" y="73224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026191"/>
            <a:ext cx="1123324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surround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villagers decided to search the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area.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baby was playing on the bed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many toys.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你要确保自己周围是一些积极的人。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Make sure that the people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are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positive.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被粉丝包围着，这个年轻演员有些紧张。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young actor was a little nervous.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82" y="488885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42682" y="1710480"/>
            <a:ext cx="2095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surrounding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76234" y="2426906"/>
            <a:ext cx="1975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surrounded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39022" y="4283604"/>
            <a:ext cx="4450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 surround yourself with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4563" y="5570870"/>
            <a:ext cx="3804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Surrounded by the fans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8" grpId="0"/>
      <p:bldP spid="18" grpId="1"/>
      <p:bldP spid="19" grpId="0"/>
      <p:bldP spid="19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552788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547099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460469"/>
            <a:ext cx="10620000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is so wet there that the trees are extremely tall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some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measuring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over 90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metres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那里的湿度很大，所以树都长得特别高，其中一些高达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90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多米。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5929" y="2764725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3251474"/>
            <a:ext cx="11268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measure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测量；衡量；判定；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计量制；计量单位；措施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measure A by B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衡量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make...to sb.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measure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给某人量身做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measures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采取措施做某事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566" y="126466"/>
            <a:ext cx="1152128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Most people speak English as their first language and the two national television networks broadcast in English throughout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country.Apart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from in Quebec and a few places on the east coast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French television is very rare.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same goes for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.For example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outside of Quebec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are only a few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places</a:t>
            </a: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where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see traffic signs in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French.And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 restaurants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almost impossible to find French on the menu unless you are in the heartland of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French Canada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However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all products sold in Canada must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law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labels and instructions in both languages.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98968"/>
            <a:ext cx="1141200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measured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from the back of the house to the fence.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我们从房子的后墙测量到围栏。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hard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measure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his ability when we haven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seen his 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没有见过他的作品，我们很难估计他的能力。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government has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taken some measures to fight against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haze recently.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最近，政府已经采取了一些措施来对抗雾霾。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6166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7" y="765498"/>
            <a:ext cx="11665297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finally bought a house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measure) about twelve feet by fifteen feet.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have reduced pollution through effective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measure) so far.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tailor has promised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根据我的尺寸给我做一套西服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earth is heavily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polluted.It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is time for us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采取措施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protect the environment.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26144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159102" y="1466414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measuring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94697" y="2781722"/>
            <a:ext cx="1612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measures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1573" y="4005858"/>
            <a:ext cx="47579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to make a suit to my measure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5366" y="5354846"/>
            <a:ext cx="3140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take measures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8" grpId="0"/>
      <p:bldP spid="8" grpId="1"/>
      <p:bldP spid="9" grpId="0"/>
      <p:bldP spid="9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57469" y="945730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535649" y="940041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57468" y="853411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 afternoon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aboard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the train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cousins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settled down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in their seats.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那天下午表姐妹俩才登上火车落了座。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1125538"/>
            <a:ext cx="114666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(1)aboard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prep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船、飞机、火车等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上；上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船、飞机、火车等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 aboard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船、飞机、火车等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(2)board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木板；膳食费用；委员会；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寄宿；上船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飞机等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；用板盖上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board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在船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飞机、车辆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(3)abroad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在国外；到国外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 abroad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(4)broad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宽阔的；广泛的；大概的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562931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r>
              <a:rPr lang="en-US" altLang="zh-CN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648116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(1)All the passengers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aboard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fell into the river.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船上所有的乘客都掉入了河中。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(2)As soon as we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went aboard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our ship left the port.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我们一上船，船就出港了。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passengers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boarded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plane at 9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00 a.m.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乘客在上午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00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登机了。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(4)Since March 2012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ve done 89 trips—of those,51 have been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abroad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全国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自从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2012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月，我进行了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89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次旅行，其中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51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次是去国外。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202594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r>
              <a:rPr lang="en-US" altLang="zh-CN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74812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aboard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board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broad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abroad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(1)My brother has never been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before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he is finding this trip very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exciting.When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beautiful air hostess said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Welcome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wait to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plane with a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smile.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(2)There is little time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left.Please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go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train right away.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(3)After graduating from college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young man went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for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further education.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83750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r>
              <a:rPr lang="en-US" altLang="zh-CN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23015" y="2133650"/>
            <a:ext cx="1276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abroad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67614" y="2781722"/>
            <a:ext cx="1584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aboard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63827" y="3429794"/>
            <a:ext cx="1103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board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1310" y="3429794"/>
            <a:ext cx="1103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broad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07174" y="4077866"/>
            <a:ext cx="128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aboard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71487" y="4706774"/>
            <a:ext cx="1276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abroad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  <p:bldP spid="8" grpId="0"/>
      <p:bldP spid="8" grpId="1"/>
      <p:bldP spid="9" grpId="0"/>
      <p:bldP spid="9" grpId="1"/>
      <p:bldP spid="12" grpId="0"/>
      <p:bldP spid="12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1328105"/>
            <a:ext cx="114666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settle down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坐下；定居；平静下来；专心于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settle down to (doing)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开始认真做某事；静下心来做某事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r>
              <a:rPr lang="en-US" altLang="zh-CN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206" y="3440964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settled down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 his chair to read the newspaper.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他坐在椅子上读报纸。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(2)Then they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settled themselves down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然后他们静下心来工作。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295006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r>
              <a:rPr lang="en-US" altLang="zh-CN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657488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用适当的介、副词填空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(1)It always takes the class a while to settle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the start of the lesson.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(2)They decided to move back to the village and settle down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research.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112018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r>
              <a:rPr lang="en-US" altLang="zh-CN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13554" y="2421258"/>
            <a:ext cx="1024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41354" y="3068346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588835"/>
            <a:ext cx="10654361" cy="316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58314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54646" y="476426"/>
            <a:ext cx="10307667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Earlier that day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 they crossed the Rocky Mountains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they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managed to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catch sight of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some mountain goats and even a grizzly bear and an eagle.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那天早些时候，当火车穿越落基山脉时，她们总算见到了野山羊，甚至还看到了一只大灰熊和一只鹰。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565033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(1)manage to do...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设法做成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(2)catch sight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first sight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初次见到；乍看上去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the sight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一看见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lose sight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看不见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out of sight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看不见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视野之外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112553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516" y="693696"/>
            <a:ext cx="11521280" cy="51653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Canada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English-speaking provinces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official bilingualism(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双语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means that students can choose to complete a special French language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course.Under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this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programme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are taught most of their subjects in French.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 a student begins the course in kindergarten or Grade One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likely that all their lessons will be in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French.However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 they start at junior high school,25 percent of the teaching will continue to be in English.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79079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managed to get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airport in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我们设法及时赶到了机场。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(2)She said that she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caught sight 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 in the crowd.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她说她在人群中看见了我。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(3)He stood there until the train was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out of sight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他站在那里，直到火车出了视线。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70207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你是怎样说服他的？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How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him?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这个婴儿一看到妈妈就笑了。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baby smiled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its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司机看不见他所跟随的车了。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driver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car he was following.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3290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70670" y="2519900"/>
            <a:ext cx="4496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did you manage to persuade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88626" y="3798288"/>
            <a:ext cx="23615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 the sight of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6774" y="5066814"/>
            <a:ext cx="19415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lost sight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497777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492088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405458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Many of them 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a gift for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riding wild horses and can win thousands of dollars in prizes.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他们中许多人都有骑野马的才能，他们能赢得几千美元的奖金。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3235906"/>
            <a:ext cx="11268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(1)have a gift for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方面有天分；有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gift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天赋，才能；礼物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(2)gifted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有才华的；有天赋的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70971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58788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(1)Mother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has a gift 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making people feel at home.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妈妈有一种让人感觉宾至如归的天赋。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composer is also a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gifted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pianist.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这位作曲家也是位很有天赋的钢琴家。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2148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5" y="1943779"/>
            <a:ext cx="1169319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(1)As far as I know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has a gift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music.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(2)He is a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painter and his sister is a person of many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gift)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144591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9182" y="2722898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97338" y="3296043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gifts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17384" y="3298962"/>
            <a:ext cx="10631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gifted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10893" y="1265482"/>
            <a:ext cx="11309819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2598" y="1125538"/>
            <a:ext cx="11161727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is so wet there that the trees are extremely tall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some measuring over 90 </a:t>
            </a:r>
            <a:r>
              <a:rPr lang="en-US" altLang="zh-CN" sz="2800" b="1" u="sng" kern="100" dirty="0" err="1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metres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 smtClean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那里的湿度很大，所以树都长得特别高，其中一些高达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90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多米。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经典句式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3717826"/>
            <a:ext cx="11268000" cy="31392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some measuring over 90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metres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属于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代词＋现在分词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构成的独立主格结构。独立主格结构相当于一个状语从句，常用来表示时间、原因、条件、方式、伴随等。独立主格由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名词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代词＋介词短语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副词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形容词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短语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)/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非谓语动词等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构成，其中前面的名词或代词在意义上为后面结构的逻辑主语。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75929" y="3372382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455526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More time given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should have done it much better.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如果给更多的时间，我们会做得更好。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It being a fine day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children went to the park.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由于天气很好，孩子们去了公园。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little girl entered the room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her face red with cold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小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女孩走进房间，脸冻红了。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91822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1214" y="1302672"/>
            <a:ext cx="1103459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用所给动词的正确形式</a:t>
            </a:r>
            <a:r>
              <a:rPr lang="zh-CN" altLang="en-US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填空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(1)The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work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finish)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left the office and went home.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exam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hold) tomorrow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couldn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go to the cinema tonight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(3)Bats are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long­lived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creatures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some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have) a life span of around 20 years.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(4)The party will be held in the garden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weather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permit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804124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04026" y="2057056"/>
            <a:ext cx="14029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finished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6814" y="2714006"/>
            <a:ext cx="1681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be held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11430" y="5206244"/>
            <a:ext cx="1821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permitting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43278" y="3929264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8" grpId="0"/>
      <p:bldP spid="8" grpId="1"/>
      <p:bldP spid="9" grpId="0"/>
      <p:bldP spid="9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57005" y="3239923"/>
            <a:ext cx="10840937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句式分析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本句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连接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的并列句，在两个分句中都含有一个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引导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自主翻译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难句分析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33380" y="3392874"/>
            <a:ext cx="7056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31873" y="5788302"/>
            <a:ext cx="1025465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985461" y="1217857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85460" y="1125538"/>
            <a:ext cx="10577369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Some people have the idea that you can cross Canada in less than five days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 they forget the fact that Canada is 5,500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kilometres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from coast to coast.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18742" y="3976608"/>
            <a:ext cx="1261884" cy="528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同位语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8622" y="4510827"/>
            <a:ext cx="107291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有些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人认为在不到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天的时间里就能穿越加拿大。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但是他们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忘记了这样一个事实：加拿大从东海岸到西海岸共有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5 500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公里。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608084" y="5165932"/>
            <a:ext cx="8887722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3" name="Group 19"/>
          <p:cNvGrpSpPr/>
          <p:nvPr/>
        </p:nvGrpSpPr>
        <p:grpSpPr bwMode="auto">
          <a:xfrm rot="1947776">
            <a:off x="470707" y="1222183"/>
            <a:ext cx="511569" cy="681526"/>
            <a:chOff x="0" y="0"/>
            <a:chExt cx="408597" cy="504056"/>
          </a:xfrm>
        </p:grpSpPr>
        <p:grpSp>
          <p:nvGrpSpPr>
            <p:cNvPr id="28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30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9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7" grpId="0"/>
      <p:bldP spid="17" grpId="1"/>
      <p:bldP spid="18" grpId="0"/>
      <p:bldP spid="18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66614" y="4213004"/>
            <a:ext cx="10729192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学校，她们已了解到，大多数加拿大人居住在靠近美国几百公里以内的地方，而加拿大的人口也只有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3 000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万多一点儿。但是现在看到这么空旷的国家，她们很惊讶。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7005" y="2997746"/>
            <a:ext cx="10840937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句式分析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本句为并列句，第一分句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had learned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后接两个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并列句的转折连词。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自主翻译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5584" y="3770670"/>
            <a:ext cx="7056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70670" y="3606241"/>
            <a:ext cx="1008112" cy="661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宾语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10630" y="5509148"/>
            <a:ext cx="10585176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918438" y="389905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8437" y="261442"/>
            <a:ext cx="1057736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 school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they had learned that most Canadians live within a few hundred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kilometres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of the USA border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and that Canada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population is only slightly over thirty million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 now they were amazed to see such an empty country.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6" name="图片 2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2680092" y="4861076"/>
            <a:ext cx="8815714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3" name="Group 19"/>
          <p:cNvGrpSpPr/>
          <p:nvPr/>
        </p:nvGrpSpPr>
        <p:grpSpPr bwMode="auto">
          <a:xfrm rot="1947776">
            <a:off x="403684" y="394231"/>
            <a:ext cx="511569" cy="681526"/>
            <a:chOff x="0" y="0"/>
            <a:chExt cx="408597" cy="504056"/>
          </a:xfrm>
        </p:grpSpPr>
        <p:grpSp>
          <p:nvGrpSpPr>
            <p:cNvPr id="28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30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9" name="TextBox 25"/>
            <p:cNvSpPr>
              <a:spLocks noChangeArrowheads="1"/>
            </p:cNvSpPr>
            <p:nvPr/>
          </p:nvSpPr>
          <p:spPr bwMode="auto">
            <a:xfrm rot="19641341">
              <a:off x="46511" y="37425"/>
              <a:ext cx="280650" cy="3642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910630" y="6157220"/>
            <a:ext cx="6984776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9" grpId="0"/>
      <p:bldP spid="9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9206" y="514067"/>
            <a:ext cx="11250616" cy="505135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/>
              </a:rPr>
              <a:t>根据</a:t>
            </a:r>
            <a:r>
              <a:rPr lang="zh-CN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/>
              </a:rPr>
              <a:t>上文完成下列各题</a:t>
            </a:r>
            <a:endParaRPr lang="zh-CN" altLang="zh-CN" sz="2800" b="1" kern="100" dirty="0">
              <a:solidFill>
                <a:srgbClr val="0000FF"/>
              </a:solidFill>
              <a:latin typeface="+mj-ea"/>
              <a:ea typeface="+mj-ea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1.Where can you watch French television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programmes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?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________________________________________________________________________________________________________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2.Which country ruled Canada before its independence?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endParaRPr lang="en-US" altLang="zh-CN" sz="2800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3.Fill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the blank in Paragraph 4 with proper words.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_______________________________________________________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9187" y="2024722"/>
            <a:ext cx="7192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Quebec and a few places on the east coast.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9187" y="3257736"/>
            <a:ext cx="13708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Britain.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9187" y="4662808"/>
            <a:ext cx="3748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traffic signs and menus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2" grpId="0"/>
      <p:bldP spid="12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510584"/>
            <a:ext cx="11593288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单词拼写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1.As we all know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are seven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four oceans in the world.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2.At present the local government is taking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reduce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pollution.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3.The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风景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of the West Lake is beautiful beyond description.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4.The plane is leaving in half an hour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we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 better go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5.The old woman was walking slowly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carrying a piece of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行李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72036" y="1259268"/>
            <a:ext cx="1762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continents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09755" y="1889584"/>
            <a:ext cx="1612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measures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44010" y="3122598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scenery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94735" y="3842678"/>
            <a:ext cx="128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aboard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34306" y="4409864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baggage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2" grpId="0"/>
      <p:bldP spid="12" grpId="1"/>
      <p:bldP spid="14" grpId="0"/>
      <p:bldP spid="14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1007675"/>
            <a:ext cx="11538648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6.Two young women were sitting on the grass</a:t>
            </a:r>
            <a:r>
              <a:rPr lang="zh-CN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聊天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 happily.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7.She told us that she would finish all the work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之内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 </a:t>
            </a:r>
            <a:endParaRPr lang="en-US" altLang="zh-CN" sz="2800" b="1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three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days.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8.We could tell from her expression that she was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angry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 our being late.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51390" y="1053530"/>
            <a:ext cx="1443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chatting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79382" y="1773610"/>
            <a:ext cx="1164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67414" y="2978582"/>
            <a:ext cx="1391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slightly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2" grpId="0"/>
      <p:bldP spid="12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558" y="438576"/>
            <a:ext cx="1161065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选词填空</a:t>
            </a:r>
            <a:endParaRPr lang="zh-CN" altLang="zh-CN" sz="1050" kern="100" dirty="0" smtClean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have a chat with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settle down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go through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catch sight of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be on a trip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9.Before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she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Portugal</a:t>
            </a:r>
            <a:r>
              <a:rPr lang="zh-CN" altLang="zh-CN" sz="2800" b="1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she had run her own shop in London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her 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getting on the bus when I came out of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bookstore.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11.It is good for you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your friends sometimes.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12.They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Xi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 when I called them up.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13.They first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valley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then a forest and at last to the village.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8976" y="1212154"/>
            <a:ext cx="11502230" cy="57274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6774" y="1841816"/>
            <a:ext cx="21114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settled 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6584" y="2435636"/>
            <a:ext cx="24416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caught sight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9668" y="3121316"/>
            <a:ext cx="26901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a chat 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56956" y="3696692"/>
            <a:ext cx="23214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were on a trip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54342" y="4346734"/>
            <a:ext cx="22460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went through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512325"/>
            <a:ext cx="1130525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努力学习，你迟早会实现目标的。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will reach your goal sooner or later.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既然在我的权力范围内，我想我能帮上你的忙。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think I can give you some help.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发展科学，应该让它造福于人类而不是危害人类。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Science should be developed to benefit human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beings </a:t>
            </a: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endParaRPr lang="en-US" altLang="zh-CN" sz="2800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8582" y="1845618"/>
            <a:ext cx="2370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Working hard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447" y="3122598"/>
            <a:ext cx="4916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Now that it is within my power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0140" y="4446784"/>
            <a:ext cx="1944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rather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1712" y="5094856"/>
            <a:ext cx="1891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harm them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1225440"/>
            <a:ext cx="11305256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17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我必须专心写完这本书。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must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book.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18.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听到他考试失利的消息我们都很惊讶。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were surprised at the news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12954" y="1908748"/>
            <a:ext cx="49359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settle down to finishing writing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74436" y="3266614"/>
            <a:ext cx="4737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 he had failed in the exam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235844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Ⅳ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课文语法填空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      Li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</a:rPr>
              <a:t>Daiyu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 and her cousin were on a trip 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</a:rPr>
              <a:t>Canada.They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 decided to fly and then take the train rather than 19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go) by air all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</a:rPr>
              <a:t>way.After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 20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arrive) at the airport in Vancouver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they took the cross-Canada train to Vancouver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a city 21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surround) by Mountains and the Pacific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</a:rPr>
              <a:t>Ocean.The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 coast north of Vancouver has some of 22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oldest and most beautiful forests in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</a:rPr>
              <a:t>world.It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 is so wet there that the trees are 23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extreme) tall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some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24.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</a:t>
            </a:r>
            <a:endParaRPr lang="en-US" altLang="zh-CN" sz="2800" b="1" u="sng" kern="1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b="1" kern="100" spc="100" dirty="0">
                <a:latin typeface="Times New Roman" panose="02020603050405020304"/>
                <a:ea typeface="华文细黑"/>
              </a:rPr>
              <a:t>measure) over 90 </a:t>
            </a:r>
            <a:r>
              <a:rPr lang="en-US" altLang="zh-CN" sz="2800" b="1" kern="100" spc="100" dirty="0" err="1">
                <a:latin typeface="Times New Roman" panose="02020603050405020304"/>
                <a:ea typeface="华文细黑"/>
              </a:rPr>
              <a:t>metres</a:t>
            </a:r>
            <a:r>
              <a:rPr lang="en-US" altLang="zh-CN" sz="2800" b="1" kern="100" spc="100" dirty="0" smtClean="0">
                <a:latin typeface="Times New Roman" panose="02020603050405020304"/>
                <a:ea typeface="华文细黑"/>
              </a:rPr>
              <a:t>. That </a:t>
            </a:r>
            <a:r>
              <a:rPr lang="en-US" altLang="zh-CN" sz="2800" b="1" kern="100" spc="100" dirty="0">
                <a:latin typeface="Times New Roman" panose="02020603050405020304"/>
                <a:ea typeface="华文细黑"/>
              </a:rPr>
              <a:t>afternoon aboard the train</a:t>
            </a:r>
            <a:r>
              <a:rPr lang="zh-CN" altLang="zh-CN" sz="2800" b="1" kern="100" spc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spc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hey </a:t>
            </a:r>
            <a:endParaRPr lang="zh-CN" altLang="zh-CN" sz="1050" kern="100" spc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703595" y="15575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0630" y="2205658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arriving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91350" y="2906574"/>
            <a:ext cx="1975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surrounded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9916" y="4184962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18942" y="4725938"/>
            <a:ext cx="1691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extremely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98403" y="4778782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measuring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1" grpId="0"/>
      <p:bldP spid="11" grpId="1"/>
      <p:bldP spid="10" grpId="0"/>
      <p:bldP spid="10" grpId="1"/>
      <p:bldP spid="12" grpId="0"/>
      <p:bldP spid="12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523876"/>
            <a:ext cx="11322624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settled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down in their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seats.When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they crossed the Rocky Mountains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managed 25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catch) sight of some mountain goats and even a grizzly bear and an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eagle.Their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next stop was Calgary,26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 famous for the Calgary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Stampede.Cowboys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from all over the world come 27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compete)in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Stampede.Many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 them have a gift 28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riding wild horses and can win thousands of dollars in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prizes.Then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they arrived in Thunder Bay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city at the top of the Great Lakes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learned even more about Canada and its natural resources.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76658" y="1269554"/>
            <a:ext cx="1391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catch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92619" y="1908748"/>
            <a:ext cx="1103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9628" y="3141762"/>
            <a:ext cx="18501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compete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2718" y="3842678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9" grpId="0"/>
      <p:bldP spid="9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8703970_1313750102384_1024x1024it.jpg"/>
          <p:cNvPicPr preferRelativeResize="0"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5" r="3193"/>
          <a:stretch>
            <a:fillRect/>
          </a:stretch>
        </p:blipFill>
        <p:spPr bwMode="auto">
          <a:xfrm>
            <a:off x="2668" y="-26590"/>
            <a:ext cx="12187745" cy="68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14176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61854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基础自测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5206727" y="348252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5206727" y="434673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5206727" y="5210830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005858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One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Warming Up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，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Pre-reading &amp; Reading</a:t>
            </a:r>
            <a:endParaRPr lang="en-US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192809" y="4869954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92809" y="5734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</a:t>
            </a:r>
            <a:r>
              <a:rPr lang="zh-CN" altLang="en-US" sz="4000" b="1" spc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自测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1214" y="1086648"/>
            <a:ext cx="1139463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景色；风景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包围；围绕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测量；衡量；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判定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计量制；计量单位；措施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prep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船、飞机、火车或公共汽车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上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船、飞机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、火车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prep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之内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670" y="47248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重点单词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6378" y="1147190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scenery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6378" y="1848106"/>
            <a:ext cx="16160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surround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8622" y="2502568"/>
            <a:ext cx="1473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measure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4232" y="3774566"/>
            <a:ext cx="128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aboard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4370" y="5049058"/>
            <a:ext cx="1164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78582" y="1011158"/>
            <a:ext cx="858632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边界；国界；</a:t>
            </a:r>
            <a:r>
              <a:rPr lang="zh-CN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边沿</a:t>
            </a:r>
            <a:endParaRPr lang="en-US" altLang="zh-CN" sz="2800" b="1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i="1" kern="100" dirty="0" smtClean="0">
                <a:solidFill>
                  <a:prstClr val="black"/>
                </a:solidFill>
                <a:latin typeface="Book Antiqua"/>
                <a:ea typeface="华文细黑"/>
                <a:cs typeface="Times New Roman" panose="02020603050405020304"/>
              </a:rPr>
              <a:t>                   </a:t>
            </a:r>
            <a:r>
              <a:rPr lang="en-US" altLang="zh-CN" sz="2800" b="1" i="1" kern="100" dirty="0" err="1" smtClean="0">
                <a:solidFill>
                  <a:prstClr val="black"/>
                </a:solidFill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solidFill>
                  <a:prstClr val="black"/>
                </a:solidFill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接壤；接近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轻微的；微小的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i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 smtClean="0">
                <a:solidFill>
                  <a:prstClr val="black"/>
                </a:solidFill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稍稍；轻微地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城市的；市镇的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5990" y="1133485"/>
            <a:ext cx="1241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border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7500" y="2358128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slight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7500" y="3014571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slightly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5990" y="3688853"/>
            <a:ext cx="1213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urban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15090</Words>
  <Application>WPS 演示</Application>
  <PresentationFormat>自定义</PresentationFormat>
  <Paragraphs>716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8" baseType="lpstr">
      <vt:lpstr>Arial</vt:lpstr>
      <vt:lpstr>宋体</vt:lpstr>
      <vt:lpstr>Wingdings</vt:lpstr>
      <vt:lpstr>Times New Roman</vt:lpstr>
      <vt:lpstr>华文细黑</vt:lpstr>
      <vt:lpstr>Courier New</vt:lpstr>
      <vt:lpstr>微软雅黑</vt:lpstr>
      <vt:lpstr>Times New Roman</vt:lpstr>
      <vt:lpstr>Book Antiqua</vt:lpstr>
      <vt:lpstr>Arial Unicode MS</vt:lpstr>
      <vt:lpstr>Calibri</vt:lpstr>
      <vt:lpstr>华文细黑</vt:lpstr>
      <vt:lpstr>Broadway</vt:lpstr>
      <vt:lpstr>楷体</vt:lpstr>
      <vt:lpstr>经典繁仿黑</vt:lpstr>
      <vt:lpstr>Symbol</vt:lpstr>
      <vt:lpstr>IPAPANNEW</vt:lpstr>
      <vt:lpstr>Segoe Print</vt:lpstr>
      <vt:lpstr>黑体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4490</cp:revision>
  <dcterms:created xsi:type="dcterms:W3CDTF">2014-11-27T01:03:00Z</dcterms:created>
  <dcterms:modified xsi:type="dcterms:W3CDTF">2018-03-03T14:24:52Z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