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88" r:id="rId6"/>
    <p:sldId id="278" r:id="rId7"/>
    <p:sldId id="503" r:id="rId8"/>
    <p:sldId id="309" r:id="rId9"/>
    <p:sldId id="457" r:id="rId10"/>
    <p:sldId id="459" r:id="rId11"/>
    <p:sldId id="461" r:id="rId12"/>
    <p:sldId id="462" r:id="rId13"/>
    <p:sldId id="463" r:id="rId14"/>
    <p:sldId id="465" r:id="rId15"/>
    <p:sldId id="466" r:id="rId16"/>
    <p:sldId id="502" r:id="rId17"/>
    <p:sldId id="493" r:id="rId18"/>
    <p:sldId id="494" r:id="rId19"/>
    <p:sldId id="505" r:id="rId20"/>
    <p:sldId id="506" r:id="rId21"/>
    <p:sldId id="504" r:id="rId22"/>
    <p:sldId id="468" r:id="rId23"/>
    <p:sldId id="483" r:id="rId24"/>
    <p:sldId id="361" r:id="rId25"/>
    <p:sldId id="424" r:id="rId26"/>
    <p:sldId id="447" r:id="rId27"/>
    <p:sldId id="448" r:id="rId28"/>
    <p:sldId id="423" r:id="rId29"/>
    <p:sldId id="475" r:id="rId30"/>
    <p:sldId id="451" r:id="rId31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6" autoAdjust="0"/>
    <p:restoredTop sz="94861" autoAdjust="0"/>
  </p:normalViewPr>
  <p:slideViewPr>
    <p:cSldViewPr>
      <p:cViewPr>
        <p:scale>
          <a:sx n="70" d="100"/>
          <a:sy n="70" d="100"/>
        </p:scale>
        <p:origin x="-48" y="-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12.docx"/><Relationship Id="rId4" Type="http://schemas.openxmlformats.org/officeDocument/2006/relationships/oleObject" Target="../embeddings/oleObject12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oleObject" Target="../embeddings/oleObject13.bin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__13.docx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slide" Target="slide14.xml"/><Relationship Id="rId5" Type="http://schemas.openxmlformats.org/officeDocument/2006/relationships/image" Target="../media/image19.emf"/><Relationship Id="rId4" Type="http://schemas.openxmlformats.org/officeDocument/2006/relationships/package" Target="../embeddings/Microsoft_Word___15.docx"/><Relationship Id="rId9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1.emf"/><Relationship Id="rId4" Type="http://schemas.openxmlformats.org/officeDocument/2006/relationships/package" Target="../embeddings/Microsoft_Word___17.docx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oleObject" Target="../embeddings/oleObject18.bin"/><Relationship Id="rId7" Type="http://schemas.openxmlformats.org/officeDocument/2006/relationships/package" Target="../embeddings/Microsoft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__18.docx"/><Relationship Id="rId9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oleObject" Target="../embeddings/oleObject20.bin"/><Relationship Id="rId7" Type="http://schemas.openxmlformats.org/officeDocument/2006/relationships/package" Target="../embeddings/Microsoft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4.emf"/><Relationship Id="rId4" Type="http://schemas.openxmlformats.org/officeDocument/2006/relationships/package" Target="../embeddings/Microsoft_Word___20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8.emf"/><Relationship Id="rId4" Type="http://schemas.openxmlformats.org/officeDocument/2006/relationships/package" Target="../embeddings/Microsoft_Word___22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0.png"/><Relationship Id="rId5" Type="http://schemas.openxmlformats.org/officeDocument/2006/relationships/image" Target="../media/image29.emf"/><Relationship Id="rId4" Type="http://schemas.openxmlformats.org/officeDocument/2006/relationships/package" Target="../embeddings/Microsoft_Word___23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1.emf"/><Relationship Id="rId5" Type="http://schemas.openxmlformats.org/officeDocument/2006/relationships/package" Target="../embeddings/Microsoft_Word___24.docx"/><Relationship Id="rId4" Type="http://schemas.openxmlformats.org/officeDocument/2006/relationships/oleObject" Target="../embeddings/oleObject24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image" Target="../media/image34.emf"/><Relationship Id="rId3" Type="http://schemas.openxmlformats.org/officeDocument/2006/relationships/oleObject" Target="../embeddings/oleObject25.bin"/><Relationship Id="rId7" Type="http://schemas.openxmlformats.org/officeDocument/2006/relationships/slide" Target="slide25.xml"/><Relationship Id="rId12" Type="http://schemas.openxmlformats.org/officeDocument/2006/relationships/package" Target="../embeddings/Microsoft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slide" Target="slide24.xml"/><Relationship Id="rId11" Type="http://schemas.openxmlformats.org/officeDocument/2006/relationships/oleObject" Target="../embeddings/oleObject26.bin"/><Relationship Id="rId5" Type="http://schemas.openxmlformats.org/officeDocument/2006/relationships/image" Target="../media/image33.emf"/><Relationship Id="rId10" Type="http://schemas.openxmlformats.org/officeDocument/2006/relationships/slide" Target="slide28.xml"/><Relationship Id="rId4" Type="http://schemas.openxmlformats.org/officeDocument/2006/relationships/package" Target="../embeddings/Microsoft_Word___25.docx"/><Relationship Id="rId9" Type="http://schemas.openxmlformats.org/officeDocument/2006/relationships/slide" Target="slide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35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37.emf"/><Relationship Id="rId3" Type="http://schemas.openxmlformats.org/officeDocument/2006/relationships/slide" Target="slide24.xml"/><Relationship Id="rId7" Type="http://schemas.openxmlformats.org/officeDocument/2006/relationships/slide" Target="slide28.xml"/><Relationship Id="rId12" Type="http://schemas.openxmlformats.org/officeDocument/2006/relationships/package" Target="../embeddings/Microsoft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slide" Target="slide27.xml"/><Relationship Id="rId11" Type="http://schemas.openxmlformats.org/officeDocument/2006/relationships/oleObject" Target="../embeddings/oleObject28.bin"/><Relationship Id="rId5" Type="http://schemas.openxmlformats.org/officeDocument/2006/relationships/slide" Target="slide26.xml"/><Relationship Id="rId10" Type="http://schemas.openxmlformats.org/officeDocument/2006/relationships/image" Target="../media/image36.emf"/><Relationship Id="rId4" Type="http://schemas.openxmlformats.org/officeDocument/2006/relationships/slide" Target="slide25.xml"/><Relationship Id="rId9" Type="http://schemas.openxmlformats.org/officeDocument/2006/relationships/package" Target="../embeddings/Microsoft_Word___27.docx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slide" Target="slide24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10" Type="http://schemas.openxmlformats.org/officeDocument/2006/relationships/image" Target="../media/image38.emf"/><Relationship Id="rId4" Type="http://schemas.openxmlformats.org/officeDocument/2006/relationships/slide" Target="slide25.xml"/><Relationship Id="rId9" Type="http://schemas.openxmlformats.org/officeDocument/2006/relationships/package" Target="../embeddings/Microsoft_Word___29.docx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slide" Target="slide24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slide" Target="slide27.xml"/><Relationship Id="rId11" Type="http://schemas.openxmlformats.org/officeDocument/2006/relationships/image" Target="../media/image40.png"/><Relationship Id="rId5" Type="http://schemas.openxmlformats.org/officeDocument/2006/relationships/slide" Target="slide26.xml"/><Relationship Id="rId10" Type="http://schemas.openxmlformats.org/officeDocument/2006/relationships/image" Target="../media/image39.emf"/><Relationship Id="rId4" Type="http://schemas.openxmlformats.org/officeDocument/2006/relationships/slide" Target="slide25.xml"/><Relationship Id="rId9" Type="http://schemas.openxmlformats.org/officeDocument/2006/relationships/package" Target="../embeddings/Microsoft_Word___30.docx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package" Target="../embeddings/Microsoft_Word___4.docx"/><Relationship Id="rId1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6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5.docx"/><Relationship Id="rId20" Type="http://schemas.openxmlformats.org/officeDocument/2006/relationships/image" Target="../media/image7.e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emf"/><Relationship Id="rId5" Type="http://schemas.openxmlformats.org/officeDocument/2006/relationships/image" Target="../media/image2.emf"/><Relationship Id="rId15" Type="http://schemas.openxmlformats.org/officeDocument/2006/relationships/oleObject" Target="../embeddings/oleObject5.bin"/><Relationship Id="rId10" Type="http://schemas.openxmlformats.org/officeDocument/2006/relationships/package" Target="../embeddings/Microsoft_Word___3.docx"/><Relationship Id="rId19" Type="http://schemas.openxmlformats.org/officeDocument/2006/relationships/package" Target="../embeddings/Microsoft_Word___6.docx"/><Relationship Id="rId4" Type="http://schemas.openxmlformats.org/officeDocument/2006/relationships/package" Target="../embeddings/Microsoft_Word___1.docx"/><Relationship Id="rId9" Type="http://schemas.openxmlformats.org/officeDocument/2006/relationships/oleObject" Target="../embeddings/oleObject3.bin"/><Relationship Id="rId1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package" Target="../embeddings/Microsoft_Word___10.docx"/><Relationship Id="rId3" Type="http://schemas.openxmlformats.org/officeDocument/2006/relationships/oleObject" Target="../embeddings/oleObject7.bin"/><Relationship Id="rId7" Type="http://schemas.openxmlformats.org/officeDocument/2006/relationships/package" Target="../embeddings/Microsoft_Word___8.docx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13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11.docx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1.emf"/><Relationship Id="rId5" Type="http://schemas.openxmlformats.org/officeDocument/2006/relationships/image" Target="../media/image9.emf"/><Relationship Id="rId15" Type="http://schemas.openxmlformats.org/officeDocument/2006/relationships/oleObject" Target="../embeddings/oleObject11.bin"/><Relationship Id="rId10" Type="http://schemas.openxmlformats.org/officeDocument/2006/relationships/package" Target="../embeddings/Microsoft_Word___9.docx"/><Relationship Id="rId4" Type="http://schemas.openxmlformats.org/officeDocument/2006/relationships/package" Target="../embeddings/Microsoft_Word___7.docx"/><Relationship Id="rId9" Type="http://schemas.openxmlformats.org/officeDocument/2006/relationships/oleObject" Target="../embeddings/oleObject9.bin"/><Relationship Id="rId1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693193" y="227766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第一章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1.2.2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函数的表示法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3194" y="2711406"/>
            <a:ext cx="9692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课时　分段函数及映射</a:t>
            </a:r>
          </a:p>
        </p:txBody>
      </p:sp>
      <p:pic>
        <p:nvPicPr>
          <p:cNvPr id="76803" name="Picture 3" descr="C:\Users\Administrator\Desktop\创新图片\数学创新必修1\t01fd7ab41bd596b19a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802" b="10196"/>
          <a:stretch/>
        </p:blipFill>
        <p:spPr bwMode="auto">
          <a:xfrm>
            <a:off x="8368512" y="4365899"/>
            <a:ext cx="3821902" cy="249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45418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分段函数的图象及应用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5397260"/>
              </p:ext>
            </p:extLst>
          </p:nvPr>
        </p:nvGraphicFramePr>
        <p:xfrm>
          <a:off x="514350" y="827981"/>
          <a:ext cx="112109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38" name="文档" r:id="rId5" imgW="11212766" imgH="1161943" progId="Word.Document.12">
                  <p:embed/>
                </p:oleObj>
              </mc:Choice>
              <mc:Fallback>
                <p:oleObj name="文档" r:id="rId5" imgW="11212766" imgH="1161943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827981"/>
                        <a:ext cx="11210925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82191" y="1889051"/>
            <a:ext cx="11412000" cy="4571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的图象；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利用描点法，作出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的图象，如图所示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的定义域和值域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由条件知，函数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的定义域为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由图象知，当－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的值域为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[0,1]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的值域为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[0,1].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6" name="图片 15" descr="F:\2016赵瑊\同步\数学创新 人A必修1\word\BX1-48.TIF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470" y="2666531"/>
            <a:ext cx="3322721" cy="24914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4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899989"/>
            <a:ext cx="12190413" cy="500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1049651"/>
            <a:ext cx="11305256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段函数的解析式因其特点可以分成两个或两个以上的不同解析式，所以它的图象也由几部分构成，有的可以是光滑的曲线段，有的也可以是一些孤立的点或几段线段或射线，而分段函数的定义域与值域的最好求法也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图象法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对含有绝对值的函数，要作出其图象，首先根据绝对值的意义去掉绝对值符号，将函数转化为分段函数来画图象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画分段函数图象时还要注意端点是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实心点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空心点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191" y="3526185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图象如图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2423472"/>
              </p:ext>
            </p:extLst>
          </p:nvPr>
        </p:nvGraphicFramePr>
        <p:xfrm>
          <a:off x="514350" y="145976"/>
          <a:ext cx="11210925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04" name="文档" r:id="rId4" imgW="11212766" imgH="1774460" progId="Word.Document.12">
                  <p:embed/>
                </p:oleObj>
              </mc:Choice>
              <mc:Fallback>
                <p:oleObj name="文档" r:id="rId4" imgW="11212766" imgH="177446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45976"/>
                        <a:ext cx="11210925" cy="177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9809348"/>
              </p:ext>
            </p:extLst>
          </p:nvPr>
        </p:nvGraphicFramePr>
        <p:xfrm>
          <a:off x="514350" y="1898576"/>
          <a:ext cx="11210925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05" name="文档" r:id="rId7" imgW="11212766" imgH="1777345" progId="Word.Document.12">
                  <p:embed/>
                </p:oleObj>
              </mc:Choice>
              <mc:Fallback>
                <p:oleObj name="文档" r:id="rId7" imgW="11212766" imgH="177734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898576"/>
                        <a:ext cx="11210925" cy="177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图片 15" descr="F:\2016赵瑊\同步\数学创新 人A必修1\word\BX1-49.TIF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342" y="3266727"/>
            <a:ext cx="2232248" cy="31807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35893"/>
            <a:ext cx="11412000" cy="1248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映射的概念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6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判断下列对应是不是映射？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97098"/>
              </p:ext>
            </p:extLst>
          </p:nvPr>
        </p:nvGraphicFramePr>
        <p:xfrm>
          <a:off x="514350" y="1293937"/>
          <a:ext cx="11210925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65" name="文档" r:id="rId4" imgW="11212766" imgH="791693" progId="Word.Document.12">
                  <p:embed/>
                </p:oleObj>
              </mc:Choice>
              <mc:Fallback>
                <p:oleObj name="文档" r:id="rId4" imgW="11212766" imgH="79169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293937"/>
                        <a:ext cx="11210925" cy="79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1975917"/>
            <a:ext cx="11412000" cy="184855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是映射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6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1|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6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对于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中的元素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，在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作用下的像是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，而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6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不是映射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001155"/>
              </p:ext>
            </p:extLst>
          </p:nvPr>
        </p:nvGraphicFramePr>
        <p:xfrm>
          <a:off x="514350" y="3891558"/>
          <a:ext cx="11210925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66" name="文档" r:id="rId8" imgW="11212766" imgH="793135" progId="Word.Document.12">
                  <p:embed/>
                </p:oleObj>
              </mc:Choice>
              <mc:Fallback>
                <p:oleObj name="文档" r:id="rId8" imgW="11212766" imgH="7931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891558"/>
                        <a:ext cx="11210925" cy="79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82191" y="4644405"/>
            <a:ext cx="11412000" cy="184855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是映射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6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6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6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6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对于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中的元素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和－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，在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作用下的像都是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是映射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 uiExpand="1" build="allAtOnce"/>
      <p:bldP spid="12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" y="1720652"/>
            <a:ext cx="12204000" cy="31153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1866015"/>
            <a:ext cx="11305256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映射是一种特殊的对应，它具有：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方向性：映射是有次序的，一般地从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的映射与从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的映射是不同的；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唯一性：集合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中的任意一个元素在集合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中都有唯一元素与之对应，可以是：一对一，多对一，但不能一对多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83518"/>
            <a:ext cx="11412000" cy="6684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7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7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　下列对应是从集合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到集合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的映射的是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7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207443"/>
              </p:ext>
            </p:extLst>
          </p:nvPr>
        </p:nvGraphicFramePr>
        <p:xfrm>
          <a:off x="504825" y="866081"/>
          <a:ext cx="11210925" cy="256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10" name="文档" r:id="rId4" imgW="11212766" imgH="2565793" progId="Word.Document.12">
                  <p:embed/>
                </p:oleObj>
              </mc:Choice>
              <mc:Fallback>
                <p:oleObj name="文档" r:id="rId4" imgW="11212766" imgH="256579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866081"/>
                        <a:ext cx="11210925" cy="256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82191" y="3255574"/>
            <a:ext cx="11412000" cy="323932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①②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700" kern="100" dirty="0" smtClean="0">
                <a:latin typeface="Times New Roman"/>
                <a:ea typeface="华文细黑"/>
                <a:cs typeface="Courier New"/>
              </a:rPr>
              <a:t>         B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②③  </a:t>
            </a:r>
            <a:r>
              <a:rPr lang="en-US" altLang="zh-CN" sz="2700" kern="100" dirty="0" smtClean="0">
                <a:latin typeface="宋体"/>
                <a:ea typeface="华文细黑"/>
                <a:cs typeface="Times New Roman"/>
              </a:rPr>
              <a:t>    </a:t>
            </a:r>
            <a:r>
              <a:rPr lang="en-US" altLang="zh-CN" sz="27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①④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700" kern="100" dirty="0" smtClean="0">
                <a:latin typeface="Times New Roman"/>
                <a:ea typeface="华文细黑"/>
                <a:cs typeface="Courier New"/>
              </a:rPr>
              <a:t>          D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②④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7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7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，集合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中的元素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中无元素与之对应，所以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不是映射</a:t>
            </a:r>
            <a:r>
              <a:rPr lang="en-US" altLang="zh-CN" sz="27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中的元素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及负实数在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中没有元素与之对应，所以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不是映射</a:t>
            </a:r>
            <a:r>
              <a:rPr lang="en-US" altLang="zh-CN" sz="27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②④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中的元素在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中都有唯一的元素与之对应，所以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②④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是映射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D.</a:t>
            </a:r>
            <a:endParaRPr lang="zh-CN" altLang="zh-CN" sz="27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34536" y="280492"/>
            <a:ext cx="43473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7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sz="27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uiExpand="1" build="allAtOnce"/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188104"/>
              </p:ext>
            </p:extLst>
          </p:nvPr>
        </p:nvGraphicFramePr>
        <p:xfrm>
          <a:off x="504825" y="4115941"/>
          <a:ext cx="11210925" cy="176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973" name="文档" r:id="rId4" imgW="11212766" imgH="1767611" progId="Word.Document.12">
                  <p:embed/>
                </p:oleObj>
              </mc:Choice>
              <mc:Fallback>
                <p:oleObj name="文档" r:id="rId4" imgW="11212766" imgH="176761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115941"/>
                        <a:ext cx="11210925" cy="176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2191" y="116713"/>
            <a:ext cx="11412000" cy="424831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题型四　求某一映射中的像或原像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6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设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kern="100" dirty="0" err="1">
                <a:latin typeface="宋体"/>
                <a:ea typeface="华文细黑"/>
                <a:cs typeface="Times New Roman"/>
              </a:rPr>
              <a:t>→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的一个映射，其中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{(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)|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6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6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→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中元素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1,2)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的像；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中元素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1,2)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中对应的元素为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中元素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1,2)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的像为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3,1).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中元素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1,2)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的原像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3282616"/>
              </p:ext>
            </p:extLst>
          </p:nvPr>
        </p:nvGraphicFramePr>
        <p:xfrm>
          <a:off x="504825" y="5671567"/>
          <a:ext cx="112109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974" name="文档" r:id="rId7" imgW="11212766" imgH="820174" progId="Word.Document.12">
                  <p:embed/>
                </p:oleObj>
              </mc:Choice>
              <mc:Fallback>
                <p:oleObj name="文档" r:id="rId7" imgW="11212766" imgH="82017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671567"/>
                        <a:ext cx="1121092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圆角矩形 6">
            <a:hlinkClick r:id="rId9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687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 uiExpan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" y="2313874"/>
            <a:ext cx="12204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2449712"/>
            <a:ext cx="11305256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求某一映射中的像或原像，要准确地利用对应关系，恰当地列出方程或方程组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3754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2191" y="116713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都是坐标平面上的点集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，映射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中的元素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映射成集合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中的元素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作用下，像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(2,1)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的原像是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137832"/>
              </p:ext>
            </p:extLst>
          </p:nvPr>
        </p:nvGraphicFramePr>
        <p:xfrm>
          <a:off x="514350" y="2349674"/>
          <a:ext cx="1121092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29" name="文档" r:id="rId4" imgW="11212766" imgH="833153" progId="Word.Document.12">
                  <p:embed/>
                </p:oleObj>
              </mc:Choice>
              <mc:Fallback>
                <p:oleObj name="文档" r:id="rId4" imgW="11212766" imgH="833153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349674"/>
                        <a:ext cx="11210925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172181"/>
              </p:ext>
            </p:extLst>
          </p:nvPr>
        </p:nvGraphicFramePr>
        <p:xfrm>
          <a:off x="514350" y="3439319"/>
          <a:ext cx="11210925" cy="189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0" name="文档" r:id="rId7" imgW="11212766" imgH="1901362" progId="Word.Document.12">
                  <p:embed/>
                </p:oleObj>
              </mc:Choice>
              <mc:Fallback>
                <p:oleObj name="文档" r:id="rId7" imgW="11212766" imgH="190136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439319"/>
                        <a:ext cx="11210925" cy="189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436618" y="160090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44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2191" y="-2207"/>
            <a:ext cx="11412000" cy="48551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题型五　映射的个数问题</a:t>
            </a:r>
            <a:endParaRPr lang="zh-CN" altLang="zh-CN" sz="25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5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5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　已知</a:t>
            </a:r>
            <a:r>
              <a:rPr lang="en-US" altLang="zh-CN" sz="25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5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5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5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5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5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5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5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500" kern="100" dirty="0">
                <a:latin typeface="Times New Roman"/>
                <a:ea typeface="华文细黑"/>
                <a:cs typeface="Courier New"/>
              </a:rPr>
              <a:t>1,2}.</a:t>
            </a:r>
            <a:endParaRPr lang="zh-CN" altLang="zh-CN" sz="25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5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5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可以建立多少个不同的映射？从</a:t>
            </a:r>
            <a:r>
              <a:rPr lang="en-US" altLang="zh-CN" sz="25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5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呢？</a:t>
            </a:r>
            <a:endParaRPr lang="zh-CN" altLang="zh-CN" sz="25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　从</a:t>
            </a:r>
            <a:r>
              <a:rPr lang="en-US" altLang="zh-CN" sz="25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5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可以建立</a:t>
            </a:r>
            <a:r>
              <a:rPr lang="en-US" altLang="zh-CN" sz="25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个映射，如下图所示</a:t>
            </a:r>
            <a:r>
              <a:rPr lang="en-US" altLang="zh-CN" sz="25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6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5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6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500" kern="100" dirty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6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5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5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5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可以建立</a:t>
            </a:r>
            <a:r>
              <a:rPr lang="en-US" altLang="zh-CN" sz="25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个映射，如图所示</a:t>
            </a:r>
            <a:r>
              <a:rPr lang="en-US" altLang="zh-CN" sz="25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50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 descr="F:\2016赵瑊\同步\数学创新 人A必修1\word\BX1-50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064" y="2382722"/>
            <a:ext cx="4968254" cy="1801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F:\2016赵瑊\同步\数学创新 人A必修1\word\BX1-51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677" y="4816996"/>
            <a:ext cx="5109578" cy="17188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105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1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055" y="1639119"/>
            <a:ext cx="10440000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掌握简单的分段函数，并能简单应用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了解映射概念及它与函数的联系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191" y="116713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的映射中满足条件的映射有几个？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欲使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中有两个元素对应－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，一个元素对应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，共可建立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个映射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反思与感悟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个元素，集合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个元素，那么从集合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的映射共有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的映射共有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映射带有方向性，从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的映射与从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的映射是不同的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691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0" grpId="0" uiExpand="1" build="allAtOnce"/>
      <p:bldP spid="10" grpId="1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2191" y="116713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{0,1}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的映射共有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D.5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1957424"/>
              </p:ext>
            </p:extLst>
          </p:nvPr>
        </p:nvGraphicFramePr>
        <p:xfrm>
          <a:off x="514350" y="1629594"/>
          <a:ext cx="112109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16" name="文档" r:id="rId4" imgW="11212766" imgH="1220708" progId="Word.Document.12">
                  <p:embed/>
                </p:oleObj>
              </mc:Choice>
              <mc:Fallback>
                <p:oleObj name="文档" r:id="rId4" imgW="11212766" imgH="122070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629594"/>
                        <a:ext cx="11210925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0703718" y="31440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84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484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947361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求函数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的最小值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3458116"/>
            <a:ext cx="11412000" cy="1339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作出函数图象如图所示：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由图象可知，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1,1]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min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923798"/>
              </p:ext>
            </p:extLst>
          </p:nvPr>
        </p:nvGraphicFramePr>
        <p:xfrm>
          <a:off x="514350" y="1770112"/>
          <a:ext cx="11210925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097" name="文档" r:id="rId4" imgW="11212766" imgH="1774460" progId="Word.Document.12">
                  <p:embed/>
                </p:oleObj>
              </mc:Choice>
              <mc:Fallback>
                <p:oleObj name="文档" r:id="rId4" imgW="11212766" imgH="177446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770112"/>
                        <a:ext cx="11210925" cy="177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-802" y="261442"/>
            <a:ext cx="2279584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22798" y="157160"/>
            <a:ext cx="9772135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数形结合利用图象求分段函数的最值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8542" y="261442"/>
            <a:ext cx="216024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解题思想方法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 descr="F:\2016赵瑊\同步\数学创新 人A必修1\word\BX1-52.TIF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300" y="1701602"/>
            <a:ext cx="3529482" cy="3194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0556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191" y="107901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的最大值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866267"/>
              </p:ext>
            </p:extLst>
          </p:nvPr>
        </p:nvGraphicFramePr>
        <p:xfrm>
          <a:off x="504825" y="2863230"/>
          <a:ext cx="11210925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63" name="文档" r:id="rId5" imgW="11212766" imgH="1774460" progId="Word.Document.12">
                  <p:embed/>
                </p:oleObj>
              </mc:Choice>
              <mc:Fallback>
                <p:oleObj name="文档" r:id="rId5" imgW="11212766" imgH="177446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863230"/>
                        <a:ext cx="11210925" cy="177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82191" y="4616143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依所求解析式作出图象，如图所示，由图象可以看出，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max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3" name="图片 12" descr="F:\2016赵瑊\同步\数学创新 人A必修1\word\BX1-53.TIF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478" y="2599736"/>
            <a:ext cx="3250713" cy="3350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981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0" grpId="0" uiExpand="1" build="allAtOnce"/>
      <p:bldP spid="12" grpId="0" uiExpan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6727574"/>
              </p:ext>
            </p:extLst>
          </p:nvPr>
        </p:nvGraphicFramePr>
        <p:xfrm>
          <a:off x="504825" y="838200"/>
          <a:ext cx="11210925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61" name="文档" r:id="rId4" imgW="11212766" imgH="2976061" progId="Word.Document.12">
                  <p:embed/>
                </p:oleObj>
              </mc:Choice>
              <mc:Fallback>
                <p:oleObj name="文档" r:id="rId4" imgW="11212766" imgH="2976061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838200"/>
                        <a:ext cx="11210925" cy="297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70440" y="146641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974283"/>
              </p:ext>
            </p:extLst>
          </p:nvPr>
        </p:nvGraphicFramePr>
        <p:xfrm>
          <a:off x="504825" y="3896122"/>
          <a:ext cx="1121092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62" name="文档" r:id="rId12" imgW="11212766" imgH="657942" progId="Word.Document.12">
                  <p:embed/>
                </p:oleObj>
              </mc:Choice>
              <mc:Fallback>
                <p:oleObj name="文档" r:id="rId12" imgW="11212766" imgH="65794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896122"/>
                        <a:ext cx="11210925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588919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的对应中，构成映射的是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选项中，由于集合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中的元素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中没有对应的元素，故构不成映射，在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选项中，集合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中的元素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中的对应元素不唯一，故构不成映射，只有选项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符合映射的定义，故选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23398" y="79407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2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pic>
        <p:nvPicPr>
          <p:cNvPr id="13" name="图片 12" descr="F:\2016赵瑊\同步\数学创新 人A必修1\word\BX1-54.TIF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091" y="1447891"/>
            <a:ext cx="9766199" cy="30321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487504"/>
              </p:ext>
            </p:extLst>
          </p:nvPr>
        </p:nvGraphicFramePr>
        <p:xfrm>
          <a:off x="504825" y="648072"/>
          <a:ext cx="11210925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6" name="文档" r:id="rId9" imgW="11212766" imgH="2980747" progId="Word.Document.12">
                  <p:embed/>
                </p:oleObj>
              </mc:Choice>
              <mc:Fallback>
                <p:oleObj name="文档" r:id="rId9" imgW="11212766" imgH="298074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648072"/>
                        <a:ext cx="11210925" cy="297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3092353"/>
              </p:ext>
            </p:extLst>
          </p:nvPr>
        </p:nvGraphicFramePr>
        <p:xfrm>
          <a:off x="504825" y="3662189"/>
          <a:ext cx="1121092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7" name="文档" r:id="rId12" imgW="11212766" imgH="838561" progId="Word.Document.12">
                  <p:embed/>
                </p:oleObj>
              </mc:Choice>
              <mc:Fallback>
                <p:oleObj name="文档" r:id="rId12" imgW="11212766" imgH="83856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662189"/>
                        <a:ext cx="11210925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7720036" y="121391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b="1" kern="10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382191" y="592907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是从集合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的映射，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中元素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(6,2)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在映射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下的原像是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(3,1)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的值分别为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843034"/>
              </p:ext>
            </p:extLst>
          </p:nvPr>
        </p:nvGraphicFramePr>
        <p:xfrm>
          <a:off x="504825" y="2790850"/>
          <a:ext cx="112109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7" name="文档" r:id="rId9" imgW="11212766" imgH="1161943" progId="Word.Document.12">
                  <p:embed/>
                </p:oleObj>
              </mc:Choice>
              <mc:Fallback>
                <p:oleObj name="文档" r:id="rId9" imgW="11212766" imgH="1161943" progId="Word.Document.12">
                  <p:embed/>
                  <p:pic>
                    <p:nvPicPr>
                      <p:cNvPr id="0" name="对象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790850"/>
                        <a:ext cx="11210925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342678" y="2018209"/>
            <a:ext cx="6335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2,1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2191" y="592907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如图所示，函数图象是由两条射线及抛物线的一部分组成，则函数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式为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406542"/>
              </p:ext>
            </p:extLst>
          </p:nvPr>
        </p:nvGraphicFramePr>
        <p:xfrm>
          <a:off x="1918742" y="1432595"/>
          <a:ext cx="5057775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33" name="文档" r:id="rId9" imgW="5065218" imgH="1783144" progId="Word.Document.12">
                  <p:embed/>
                </p:oleObj>
              </mc:Choice>
              <mc:Fallback>
                <p:oleObj name="文档" r:id="rId9" imgW="5065218" imgH="178314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8742" y="1432595"/>
                        <a:ext cx="5057775" cy="178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图片 11" descr="F:\2016赵瑊\同步\数学创新 人A必修1\word\BX1-55.TIF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186" y="3410743"/>
            <a:ext cx="5040560" cy="300392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1001937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992164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791159"/>
            <a:ext cx="11520000" cy="56534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对映射的定义，应注意以下几点：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700" kern="100" spc="-100" dirty="0">
                <a:latin typeface="Times New Roman"/>
                <a:ea typeface="华文细黑"/>
                <a:cs typeface="Times New Roman"/>
              </a:rPr>
              <a:t>集合</a:t>
            </a:r>
            <a:r>
              <a:rPr lang="en-US" altLang="zh-CN" sz="27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700" kern="100" spc="-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7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700" kern="100" spc="-100" dirty="0">
                <a:latin typeface="Times New Roman"/>
                <a:ea typeface="华文细黑"/>
                <a:cs typeface="Times New Roman"/>
              </a:rPr>
              <a:t>必须是非空集合，它们可以是数集、点集，也可以是其他集合</a:t>
            </a:r>
            <a:r>
              <a:rPr lang="en-US" altLang="zh-CN" sz="2700" kern="100" spc="-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70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700" kern="100" spc="-100" dirty="0">
                <a:latin typeface="Times New Roman"/>
                <a:ea typeface="华文细黑"/>
                <a:cs typeface="Times New Roman"/>
              </a:rPr>
              <a:t>映射是一种特殊的对应，对应关系可以用图示或文字描述的方法来表达</a:t>
            </a:r>
            <a:r>
              <a:rPr lang="en-US" altLang="zh-CN" sz="2700" kern="100" spc="-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70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理解分段函数应注意的问题：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分段函数是一个函数，其定义域是各段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定义域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的并集，其值域是各段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值域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的并集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写定义域时，区间的端点需不重不漏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700" kern="100" spc="-100" dirty="0">
                <a:latin typeface="Times New Roman"/>
                <a:ea typeface="华文细黑"/>
                <a:cs typeface="Times New Roman"/>
              </a:rPr>
              <a:t>求分段函数的函数值时，自变量的取值属于哪一段，就用哪一段的解析式</a:t>
            </a:r>
            <a:r>
              <a:rPr lang="en-US" altLang="zh-CN" sz="2700" kern="100" spc="-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70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研究分段函数时，应根据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先分后合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的原则，尤其是作分段函数的图象时，可先将各段的图象分别画出来，从而得到整个函数的图象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7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3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2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3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dministrator\Desktop\创新图片\数学创新必修1\t01fd7ab41bd596b19a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802" b="10196"/>
          <a:stretch/>
        </p:blipFill>
        <p:spPr bwMode="auto">
          <a:xfrm>
            <a:off x="8368512" y="4365899"/>
            <a:ext cx="3821902" cy="249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030751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49599" y="3338736"/>
            <a:ext cx="7488832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652936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分段函数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zh-CN" altLang="zh-CN" sz="2800" kern="100" spc="-150" dirty="0">
                <a:latin typeface="Times New Roman"/>
                <a:ea typeface="华文细黑"/>
                <a:cs typeface="Times New Roman"/>
              </a:rPr>
              <a:t>函数的定义域内，对于自变量</a:t>
            </a:r>
            <a:r>
              <a:rPr lang="en-US" altLang="zh-CN" sz="2800" i="1" kern="100" spc="-15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50" dirty="0">
                <a:latin typeface="Times New Roman"/>
                <a:ea typeface="华文细黑"/>
                <a:cs typeface="Times New Roman"/>
              </a:rPr>
              <a:t>的不同取值区间，有着不同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这样的函数通常叫做分段函数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分段函数对于自变量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的不同取值区间对应关系不同，那么分段函数是一个函数还是几个函数？分段函数的定义域和值域分别是什么？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分段函数是一个函数，而不是几个，各段定义域的并集即为分段函数的定义域，各段值域的并集即为分段函数的值域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40358" y="139452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对应关系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2" grpId="0" uiExpand="1" build="allAtOnce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117426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映射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映射的定义：设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集合，如果按某一个确定的对应关系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，使对于集合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元素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，在集合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与之对应，那么就称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对应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的一个映射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函数与映射有何区别与联系？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函数是一种特殊的映射，即一个对应关系是函数，则一定是映射，但反之，一个对应关系是映射，则不一定是函数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68494" y="2138608"/>
            <a:ext cx="1846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i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→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09170" y="86177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非空</a:t>
            </a:r>
          </a:p>
        </p:txBody>
      </p:sp>
      <p:sp>
        <p:nvSpPr>
          <p:cNvPr id="7" name="矩形 6"/>
          <p:cNvSpPr/>
          <p:nvPr/>
        </p:nvSpPr>
        <p:spPr>
          <a:xfrm>
            <a:off x="4050407" y="150032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任意一个</a:t>
            </a:r>
          </a:p>
        </p:txBody>
      </p:sp>
      <p:sp>
        <p:nvSpPr>
          <p:cNvPr id="8" name="矩形 7"/>
          <p:cNvSpPr/>
          <p:nvPr/>
        </p:nvSpPr>
        <p:spPr>
          <a:xfrm>
            <a:off x="9289260" y="150032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唯一确定</a:t>
            </a:r>
          </a:p>
        </p:txBody>
      </p:sp>
    </p:spTree>
    <p:extLst>
      <p:ext uri="{BB962C8B-B14F-4D97-AF65-F5344CB8AC3E}">
        <p14:creationId xmlns:p14="http://schemas.microsoft.com/office/powerpoint/2010/main" val="410841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 uiExpand="1" build="allAtOnce"/>
      <p:bldP spid="3" grpId="0"/>
      <p:bldP spid="3" grpId="1"/>
      <p:bldP spid="4" grpId="0"/>
      <p:bldP spid="4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9" y="560344"/>
            <a:ext cx="11412000" cy="6482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分段函数求</a:t>
            </a:r>
            <a:r>
              <a:rPr lang="zh-CN" altLang="zh-CN" sz="26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值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382451"/>
              </p:ext>
            </p:extLst>
          </p:nvPr>
        </p:nvGraphicFramePr>
        <p:xfrm>
          <a:off x="514350" y="1168971"/>
          <a:ext cx="11210925" cy="164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38" name="文档" r:id="rId4" imgW="11212766" imgH="1654769" progId="Word.Document.12">
                  <p:embed/>
                </p:oleObj>
              </mc:Choice>
              <mc:Fallback>
                <p:oleObj name="文档" r:id="rId4" imgW="11212766" imgH="1654769" progId="Word.Document.12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168971"/>
                        <a:ext cx="11210925" cy="164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1887128"/>
              </p:ext>
            </p:extLst>
          </p:nvPr>
        </p:nvGraphicFramePr>
        <p:xfrm>
          <a:off x="514350" y="2753147"/>
          <a:ext cx="1121092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39" name="文档" r:id="rId7" imgW="11212766" imgH="773307" progId="Word.Document.12">
                  <p:embed/>
                </p:oleObj>
              </mc:Choice>
              <mc:Fallback>
                <p:oleObj name="文档" r:id="rId7" imgW="11212766" imgH="77330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753147"/>
                        <a:ext cx="11210925" cy="74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763201"/>
              </p:ext>
            </p:extLst>
          </p:nvPr>
        </p:nvGraphicFramePr>
        <p:xfrm>
          <a:off x="514350" y="3419475"/>
          <a:ext cx="11210925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40" name="文档" r:id="rId10" imgW="11212766" imgH="774389" progId="Word.Document.12">
                  <p:embed/>
                </p:oleObj>
              </mc:Choice>
              <mc:Fallback>
                <p:oleObj name="文档" r:id="rId10" imgW="11212766" imgH="77438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419475"/>
                        <a:ext cx="11210925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045553"/>
              </p:ext>
            </p:extLst>
          </p:nvPr>
        </p:nvGraphicFramePr>
        <p:xfrm>
          <a:off x="514350" y="4303415"/>
          <a:ext cx="112109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41" name="文档" r:id="rId13" imgW="11212766" imgH="543658" progId="Word.Document.12">
                  <p:embed/>
                </p:oleObj>
              </mc:Choice>
              <mc:Fallback>
                <p:oleObj name="文档" r:id="rId13" imgW="11212766" imgH="54365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303415"/>
                        <a:ext cx="11210925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2565297"/>
              </p:ext>
            </p:extLst>
          </p:nvPr>
        </p:nvGraphicFramePr>
        <p:xfrm>
          <a:off x="514350" y="4903862"/>
          <a:ext cx="11210925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42" name="文档" r:id="rId16" imgW="11212766" imgH="780878" progId="Word.Document.12">
                  <p:embed/>
                </p:oleObj>
              </mc:Choice>
              <mc:Fallback>
                <p:oleObj name="文档" r:id="rId16" imgW="11212766" imgH="78087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903862"/>
                        <a:ext cx="11210925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834856"/>
              </p:ext>
            </p:extLst>
          </p:nvPr>
        </p:nvGraphicFramePr>
        <p:xfrm>
          <a:off x="514350" y="5762625"/>
          <a:ext cx="11210925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43" name="文档" r:id="rId19" imgW="11212766" imgH="782320" progId="Word.Document.12">
                  <p:embed/>
                </p:oleObj>
              </mc:Choice>
              <mc:Fallback>
                <p:oleObj name="文档" r:id="rId19" imgW="11212766" imgH="78232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762625"/>
                        <a:ext cx="11210925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7999" y="165051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，不合题意，舍去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2,2)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2,2)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符合题意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符合题意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综上可得，当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333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95" y="1512469"/>
            <a:ext cx="12190413" cy="370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624" y="1635922"/>
            <a:ext cx="11305256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分段函数求值，一定要注意所给自变量的值所在的范围，代入相应的解析式求值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已知分段函数的函数值求相对应的自变量的值，可分段利用函数解析式求得自变量的值，但应注意检验分段解析式的适用范围；也可先判断每一段上的函数值的范围，确定解析式再求解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1277591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C.4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D.5</a:t>
            </a:r>
            <a:endParaRPr lang="zh-CN" altLang="zh-CN" sz="11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757306"/>
              </p:ext>
            </p:extLst>
          </p:nvPr>
        </p:nvGraphicFramePr>
        <p:xfrm>
          <a:off x="514350" y="218009"/>
          <a:ext cx="112109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194" name="文档" r:id="rId4" imgW="11212766" imgH="1161943" progId="Word.Document.12">
                  <p:embed/>
                </p:oleObj>
              </mc:Choice>
              <mc:Fallback>
                <p:oleObj name="文档" r:id="rId4" imgW="11212766" imgH="1161943" progId="Word.Document.12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18009"/>
                        <a:ext cx="11210925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070099"/>
              </p:ext>
            </p:extLst>
          </p:nvPr>
        </p:nvGraphicFramePr>
        <p:xfrm>
          <a:off x="514350" y="2061245"/>
          <a:ext cx="112109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195" name="文档" r:id="rId7" imgW="11212766" imgH="1161943" progId="Word.Document.12">
                  <p:embed/>
                </p:oleObj>
              </mc:Choice>
              <mc:Fallback>
                <p:oleObj name="文档" r:id="rId7" imgW="11212766" imgH="11619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061245"/>
                        <a:ext cx="11210925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82191" y="3151600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endParaRPr lang="zh-CN" altLang="zh-CN" sz="11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994533"/>
              </p:ext>
            </p:extLst>
          </p:nvPr>
        </p:nvGraphicFramePr>
        <p:xfrm>
          <a:off x="514350" y="4592960"/>
          <a:ext cx="112109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196" name="文档" r:id="rId10" imgW="11212766" imgH="831711" progId="Word.Document.12">
                  <p:embed/>
                </p:oleObj>
              </mc:Choice>
              <mc:Fallback>
                <p:oleObj name="文档" r:id="rId10" imgW="11212766" imgH="83171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592960"/>
                        <a:ext cx="11210925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250415"/>
              </p:ext>
            </p:extLst>
          </p:nvPr>
        </p:nvGraphicFramePr>
        <p:xfrm>
          <a:off x="514350" y="5562972"/>
          <a:ext cx="1121092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197" name="文档" r:id="rId13" imgW="11212766" imgH="831711" progId="Word.Document.12">
                  <p:embed/>
                </p:oleObj>
              </mc:Choice>
              <mc:Fallback>
                <p:oleObj name="文档" r:id="rId13" imgW="11212766" imgH="83171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562972"/>
                        <a:ext cx="11210925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9016180" y="59591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788495"/>
              </p:ext>
            </p:extLst>
          </p:nvPr>
        </p:nvGraphicFramePr>
        <p:xfrm>
          <a:off x="9098582" y="2060526"/>
          <a:ext cx="3810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198" name="文档" r:id="rId16" imgW="388109" imgH="830550" progId="Word.Document.12">
                  <p:embed/>
                </p:oleObj>
              </mc:Choice>
              <mc:Fallback>
                <p:oleObj name="文档" r:id="rId16" imgW="388109" imgH="83055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8582" y="2060526"/>
                        <a:ext cx="381000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 uiExpand="1" build="allAtOnce"/>
      <p:bldP spid="3" grpId="0"/>
      <p:bldP spid="3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</TotalTime>
  <Words>995</Words>
  <Application>Microsoft Office PowerPoint</Application>
  <PresentationFormat>自定义</PresentationFormat>
  <Paragraphs>185</Paragraphs>
  <Slides>30</Slides>
  <Notes>0</Notes>
  <HiddenSlides>4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1392</cp:revision>
  <dcterms:created xsi:type="dcterms:W3CDTF">2014-10-15T07:25:01Z</dcterms:created>
  <dcterms:modified xsi:type="dcterms:W3CDTF">2016-05-20T08:33:07Z</dcterms:modified>
</cp:coreProperties>
</file>