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418" r:id="rId3"/>
    <p:sldId id="257" r:id="rId4"/>
    <p:sldId id="258" r:id="rId5"/>
    <p:sldId id="485" r:id="rId6"/>
    <p:sldId id="486" r:id="rId7"/>
    <p:sldId id="487" r:id="rId8"/>
    <p:sldId id="278" r:id="rId9"/>
    <p:sldId id="309" r:id="rId10"/>
    <p:sldId id="457" r:id="rId11"/>
    <p:sldId id="459" r:id="rId12"/>
    <p:sldId id="489" r:id="rId13"/>
    <p:sldId id="462" r:id="rId14"/>
    <p:sldId id="463" r:id="rId15"/>
    <p:sldId id="465" r:id="rId16"/>
    <p:sldId id="466" r:id="rId17"/>
    <p:sldId id="492" r:id="rId18"/>
    <p:sldId id="493" r:id="rId19"/>
    <p:sldId id="494" r:id="rId20"/>
    <p:sldId id="468" r:id="rId21"/>
    <p:sldId id="482" r:id="rId22"/>
    <p:sldId id="483" r:id="rId23"/>
    <p:sldId id="499" r:id="rId24"/>
    <p:sldId id="500" r:id="rId25"/>
    <p:sldId id="361" r:id="rId26"/>
    <p:sldId id="424" r:id="rId27"/>
    <p:sldId id="447" r:id="rId28"/>
    <p:sldId id="448" r:id="rId29"/>
    <p:sldId id="423" r:id="rId30"/>
    <p:sldId id="475" r:id="rId31"/>
    <p:sldId id="498" r:id="rId32"/>
    <p:sldId id="451" r:id="rId33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96" autoAdjust="0"/>
    <p:restoredTop sz="94861" autoAdjust="0"/>
  </p:normalViewPr>
  <p:slideViewPr>
    <p:cSldViewPr>
      <p:cViewPr>
        <p:scale>
          <a:sx n="100" d="100"/>
          <a:sy n="100" d="100"/>
        </p:scale>
        <p:origin x="-594" y="-396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15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oleObject" Target="../embeddings/oleObject1.bin"/><Relationship Id="rId7" Type="http://schemas.openxmlformats.org/officeDocument/2006/relationships/package" Target="../embeddings/Microsoft_Word___2.docx"/><Relationship Id="rId12" Type="http://schemas.openxmlformats.org/officeDocument/2006/relationships/slide" Target="slide2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9.emf"/><Relationship Id="rId5" Type="http://schemas.openxmlformats.org/officeDocument/2006/relationships/image" Target="../media/image7.emf"/><Relationship Id="rId10" Type="http://schemas.openxmlformats.org/officeDocument/2006/relationships/package" Target="../embeddings/Microsoft_Word___3.docx"/><Relationship Id="rId4" Type="http://schemas.openxmlformats.org/officeDocument/2006/relationships/package" Target="../embeddings/Microsoft_Word___1.docx"/><Relationship Id="rId9" Type="http://schemas.openxmlformats.org/officeDocument/2006/relationships/oleObject" Target="../embeddings/oleObject3.bin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oleObject" Target="../embeddings/oleObject4.bin"/><Relationship Id="rId7" Type="http://schemas.openxmlformats.org/officeDocument/2006/relationships/package" Target="../embeddings/Microsoft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10.emf"/><Relationship Id="rId4" Type="http://schemas.openxmlformats.org/officeDocument/2006/relationships/package" Target="../embeddings/Microsoft_Word___4.docx"/><Relationship Id="rId9" Type="http://schemas.openxmlformats.org/officeDocument/2006/relationships/slide" Target="slide2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7.docx"/><Relationship Id="rId3" Type="http://schemas.openxmlformats.org/officeDocument/2006/relationships/slide" Target="slide3.xml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2.emf"/><Relationship Id="rId5" Type="http://schemas.openxmlformats.org/officeDocument/2006/relationships/package" Target="../embeddings/Microsoft_Word___6.docx"/><Relationship Id="rId4" Type="http://schemas.openxmlformats.org/officeDocument/2006/relationships/oleObject" Target="../embeddings/oleObject6.bin"/><Relationship Id="rId9" Type="http://schemas.openxmlformats.org/officeDocument/2006/relationships/image" Target="../media/image13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9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9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9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file:///F:\2016&#36213;&#29770;\&#21516;&#27493;\&#25968;&#23398;&#21019;&#26032;%20&#20154;A&#24517;&#20462;1\word\BX1-24.TIF" TargetMode="External"/><Relationship Id="rId3" Type="http://schemas.openxmlformats.org/officeDocument/2006/relationships/slide" Target="slide26.xml"/><Relationship Id="rId7" Type="http://schemas.openxmlformats.org/officeDocument/2006/relationships/image" Target="../media/image14.png"/><Relationship Id="rId2" Type="http://schemas.openxmlformats.org/officeDocument/2006/relationships/slide" Target="slide2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9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slide" Target="slide25.xml"/><Relationship Id="rId7" Type="http://schemas.openxmlformats.org/officeDocument/2006/relationships/slide" Target="slide29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slide" Target="slide28.xml"/><Relationship Id="rId5" Type="http://schemas.openxmlformats.org/officeDocument/2006/relationships/slide" Target="slide27.xml"/><Relationship Id="rId10" Type="http://schemas.openxmlformats.org/officeDocument/2006/relationships/image" Target="../media/image15.emf"/><Relationship Id="rId4" Type="http://schemas.openxmlformats.org/officeDocument/2006/relationships/slide" Target="slide26.xml"/><Relationship Id="rId9" Type="http://schemas.openxmlformats.org/officeDocument/2006/relationships/package" Target="../embeddings/Microsoft_Word___8.doc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2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766614" y="2277666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第一章　</a:t>
            </a:r>
            <a:r>
              <a:rPr lang="en-US" altLang="zh-CN" sz="1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1.1.3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集合的基本运算</a:t>
            </a:r>
            <a:endParaRPr lang="zh-CN" altLang="en-US" sz="1600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6614" y="2711406"/>
            <a:ext cx="1116124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第</a:t>
            </a:r>
            <a:r>
              <a:rPr lang="en-US" altLang="zh-CN" sz="5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5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课时　补集及集合运算的综合应用</a:t>
            </a:r>
          </a:p>
        </p:txBody>
      </p:sp>
      <p:pic>
        <p:nvPicPr>
          <p:cNvPr id="61443" name="Picture 3" descr="C:\Users\Administrator\Desktop\创新图片\数学创新必修1\t01ed3dfb5d211f9beb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7966" y="4005857"/>
            <a:ext cx="2640907" cy="2855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10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2191" y="117426"/>
            <a:ext cx="1141200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已知全集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借助数轴得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4}.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9057" y="866081"/>
            <a:ext cx="32335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，或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4}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8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2" grpId="0" uiExpand="1" build="allAtOnce"/>
      <p:bldP spid="3" grpId="0"/>
      <p:bldP spid="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2191" y="117426"/>
            <a:ext cx="11412000" cy="58582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题型二　补集的应用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设全集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{2,3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{|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1|,2}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{5}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，求实数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{5}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∉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，解得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，此时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{3,2}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{2,3,5}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符合题意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，此时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{9,2}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{2,3,5}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Cambria Math"/>
                <a:cs typeface="Courier New"/>
              </a:rPr>
              <a:t>⊈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，故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舍去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综上知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913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2094" y="1476469"/>
            <a:ext cx="12204000" cy="37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25624" y="1618975"/>
            <a:ext cx="11305256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{5}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可知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∉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Cambria Math"/>
                <a:ea typeface="华文细黑"/>
                <a:cs typeface="Cambria Math"/>
              </a:rPr>
              <a:t>⊆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{5}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后需验证是否符合隐含条件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Cambria Math"/>
                <a:ea typeface="华文细黑"/>
                <a:cs typeface="Cambria Math"/>
              </a:rPr>
              <a:t>⊆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，否则会把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误认为是本题的答案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解决此类问题的关键在于合理运用补集的性质，必要时对参数进行分类讨论，同时应注意检验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032337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2191" y="112576"/>
            <a:ext cx="11412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若全集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{2,4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4,4}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{7}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，则实数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{7}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7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∉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，解得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{4,7}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∉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矛盾，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满足题意，所以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46151" y="909514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32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0" grpId="0" uiExpand="1" build="allAtOnce"/>
      <p:bldP spid="2" grpId="0"/>
      <p:bldP spid="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2191" y="110594"/>
            <a:ext cx="11412000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题型三　并集、交集、补集的综合运算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spc="-70" dirty="0">
                <a:latin typeface="Times New Roman"/>
                <a:ea typeface="华文细黑"/>
                <a:cs typeface="Times New Roman"/>
              </a:rPr>
              <a:t>已知全集</a:t>
            </a:r>
            <a:r>
              <a:rPr lang="en-US" altLang="zh-CN" sz="2800" i="1" kern="100" spc="-70" dirty="0"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800" kern="100" spc="-7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spc="-7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spc="-7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spc="-7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spc="-7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spc="-70" dirty="0" err="1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800" kern="100" spc="-7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spc="-7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spc="-7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spc="-7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spc="-7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spc="-5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spc="-7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spc="-7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spc="-7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spc="-7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spc="-7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spc="-7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spc="-70" dirty="0" err="1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800" kern="100" spc="-7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spc="-7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spc="-70" dirty="0">
                <a:latin typeface="Times New Roman"/>
                <a:ea typeface="华文细黑"/>
                <a:cs typeface="Courier New"/>
              </a:rPr>
              <a:t>&lt;</a:t>
            </a:r>
            <a:r>
              <a:rPr lang="zh-CN" altLang="zh-CN" sz="2800" kern="100" spc="-7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spc="-70" dirty="0">
                <a:latin typeface="Times New Roman"/>
                <a:ea typeface="华文细黑"/>
                <a:cs typeface="Courier New"/>
              </a:rPr>
              <a:t>1}</a:t>
            </a:r>
            <a:r>
              <a:rPr lang="zh-CN" altLang="zh-CN" sz="2800" kern="100" spc="-5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spc="-7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spc="-7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spc="-70" dirty="0" smtClean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spc="-7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spc="-7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spc="-7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spc="-7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spc="-7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spc="-7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spc="-70" dirty="0">
                <a:latin typeface="Times New Roman"/>
                <a:ea typeface="华文细黑"/>
                <a:cs typeface="Courier New"/>
              </a:rPr>
              <a:t>&lt;1}</a:t>
            </a:r>
            <a:r>
              <a:rPr lang="zh-CN" altLang="zh-CN" sz="2800" kern="100" spc="-5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将集合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分别表示在数轴上，如图所示，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，或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方法一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|1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方法二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∪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&lt;1}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∪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|1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10" name="图片 9" descr="F:\2016赵瑊\同步\数学创新 人A必修1\word\BX1-20.TIF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3318" y="2803465"/>
            <a:ext cx="4690873" cy="1689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05684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 uiExpand="1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94" y="2304349"/>
            <a:ext cx="12204000" cy="183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5624" y="2437329"/>
            <a:ext cx="11305256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求解不等式表示的数集间的运算时，一般要借助于数轴求解，此方法的特点是简单直观，同时要注意各个端点的画法及取到与否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01970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2191" y="117426"/>
            <a:ext cx="11412000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设全集为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|3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b="1" kern="100" baseline="-25000" dirty="0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∪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及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b="1" kern="100" baseline="-25000" dirty="0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把全集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在数轴上表示如下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由图知，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∪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b="1" kern="100" baseline="-25000" dirty="0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∪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，或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10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b="1" kern="100" baseline="-25000" dirty="0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，或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7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b="1" kern="100" baseline="-25000" dirty="0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，或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7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10}.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9" name="图片 8" descr="F:\2016赵瑊\同步\数学创新 人A必修1\word\BX1-21.TIF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9899" y="2239566"/>
            <a:ext cx="5256584" cy="11342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63504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0" grpId="0" uiExpand="1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2191" y="35893"/>
            <a:ext cx="11412000" cy="65045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题型四　利用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Venn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图解题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设全集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不大于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的质数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∩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{3,5}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{7,11}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{2,17}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{2,3,5,7,11,13,17,19}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{3,5}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A,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∉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B,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∉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{7,11}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7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B,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11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∉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A,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11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∉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{2,17}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∪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{2,17}.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{3,5,13,19}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{7,11,13,19}.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912284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 uiExpand="1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94" y="2241866"/>
            <a:ext cx="12204000" cy="183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4566" y="2387231"/>
            <a:ext cx="11517425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解决此类问题的关键是利用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Venn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图确定哪些元素在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中，哪些元素在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中，哪些元素在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中，哪些元素既不在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中也不在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137542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2191" y="120403"/>
            <a:ext cx="11412000" cy="58582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全集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*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Cambria Math"/>
                <a:ea typeface="华文细黑"/>
                <a:cs typeface="Cambria Math"/>
              </a:rPr>
              <a:t>⊆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Cambria Math"/>
                <a:ea typeface="华文细黑"/>
                <a:cs typeface="Cambria Math"/>
              </a:rPr>
              <a:t>⊆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{1,9}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{3}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{4,6,7}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方法一　根据题意作出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Venn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图如图所示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由图可知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{1,3,9}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{2,3,5,8}.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方法二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{1,9}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{4,6,7}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{1,4,6,7,9}.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{1,2,3,4,5,6,7,8,9}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{2,3,5,8}.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{1,9}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{3}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{1,3,9}.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6" name="图片 5" descr="F:\2016赵瑊\同步\数学创新 人A必修1\word\BX1-23.TIF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9302" y="2237210"/>
            <a:ext cx="4834889" cy="22926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00442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0" grpId="0" uiExpand="1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82055" y="1639119"/>
            <a:ext cx="10440000" cy="1949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了解全集的意义和它的记法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理解补集的概念，能正确运用补集的符号和表示形式，会用图形表示一个集合及其子集的补集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会求一个给定集合在全集中的补集，并能解答简单的应用题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179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802" y="261442"/>
            <a:ext cx="2279584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2798" y="157160"/>
            <a:ext cx="9772135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补集思想的应用</a:t>
            </a:r>
            <a:endParaRPr lang="zh-CN" altLang="zh-CN" sz="1050" b="1" kern="100" dirty="0">
              <a:solidFill>
                <a:srgbClr val="0000FF"/>
              </a:solidFill>
              <a:effectLst/>
              <a:latin typeface="微软雅黑" pitchFamily="34" charset="-122"/>
              <a:ea typeface="微软雅黑" pitchFamily="34" charset="-122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8542" y="261442"/>
            <a:ext cx="2160240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Bef>
                <a:spcPts val="400"/>
              </a:spcBef>
            </a:pP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解题思想方法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6484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2190" y="942653"/>
            <a:ext cx="11473655" cy="198128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已知集合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0}.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若三个集合至少有一个集合不是空集，求实数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的取值范围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假设三个方程均无实根，则有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2594391"/>
              </p:ext>
            </p:extLst>
          </p:nvPr>
        </p:nvGraphicFramePr>
        <p:xfrm>
          <a:off x="495300" y="3030885"/>
          <a:ext cx="11210925" cy="177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680" name="文档" r:id="rId4" imgW="11212766" imgH="1774460" progId="Word.Document.12">
                  <p:embed/>
                </p:oleObj>
              </mc:Choice>
              <mc:Fallback>
                <p:oleObj name="文档" r:id="rId4" imgW="11212766" imgH="177446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3030885"/>
                        <a:ext cx="11210925" cy="1771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0802222"/>
              </p:ext>
            </p:extLst>
          </p:nvPr>
        </p:nvGraphicFramePr>
        <p:xfrm>
          <a:off x="495300" y="4979665"/>
          <a:ext cx="1121092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681" name="文档" r:id="rId7" imgW="11212766" imgH="600620" progId="Word.Document.12">
                  <p:embed/>
                </p:oleObj>
              </mc:Choice>
              <mc:Fallback>
                <p:oleObj name="文档" r:id="rId7" imgW="11212766" imgH="60062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4979665"/>
                        <a:ext cx="11210925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8555840"/>
              </p:ext>
            </p:extLst>
          </p:nvPr>
        </p:nvGraphicFramePr>
        <p:xfrm>
          <a:off x="495300" y="5748139"/>
          <a:ext cx="11210925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682" name="文档" r:id="rId10" imgW="11212766" imgH="581513" progId="Word.Document.12">
                  <p:embed/>
                </p:oleObj>
              </mc:Choice>
              <mc:Fallback>
                <p:oleObj name="文档" r:id="rId10" imgW="11212766" imgH="58151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5748139"/>
                        <a:ext cx="11210925" cy="581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圆角矩形 13">
            <a:hlinkClick r:id="rId12" action="ppaction://hlinksldjump"/>
          </p:cNvPr>
          <p:cNvSpPr/>
          <p:nvPr/>
        </p:nvSpPr>
        <p:spPr>
          <a:xfrm>
            <a:off x="971574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</a:p>
        </p:txBody>
      </p:sp>
    </p:spTree>
    <p:extLst>
      <p:ext uri="{BB962C8B-B14F-4D97-AF65-F5344CB8AC3E}">
        <p14:creationId xmlns:p14="http://schemas.microsoft.com/office/powerpoint/2010/main" val="137028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uiExpand="1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830098" y="-26590"/>
            <a:ext cx="2260859" cy="880109"/>
            <a:chOff x="4346" y="920823"/>
            <a:chExt cx="1725010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4346" y="991413"/>
              <a:ext cx="160858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2095" y="1764085"/>
            <a:ext cx="12190413" cy="313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5624" y="1936676"/>
            <a:ext cx="11305256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对于一些比较复杂、比较抽象、条件和结论之间关系不明确、难于从正面入手的数学问题，在解题时，调整思路，从问题的反面入手，探求已知和未知的关系，这时能化难为易，化隐为显，从而将问题解决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这就是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正难则反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的解题策略，也是处理问题的间接化原则的体现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583025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>
          <a:xfrm>
            <a:off x="1005564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2191" y="123072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已知集合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&lt;0}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的取值范围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999816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2191" y="123072"/>
            <a:ext cx="1141200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因为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即方程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有实数根，</a:t>
            </a:r>
            <a:endParaRPr lang="zh-CN" altLang="zh-CN" sz="10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5894735"/>
              </p:ext>
            </p:extLst>
          </p:nvPr>
        </p:nvGraphicFramePr>
        <p:xfrm>
          <a:off x="495300" y="2859376"/>
          <a:ext cx="11277600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92" name="文档" r:id="rId4" imgW="11279336" imgH="1161943" progId="Word.Document.12">
                  <p:embed/>
                </p:oleObj>
              </mc:Choice>
              <mc:Fallback>
                <p:oleObj name="文档" r:id="rId4" imgW="11279336" imgH="116194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2859376"/>
                        <a:ext cx="11277600" cy="1152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6318837"/>
              </p:ext>
            </p:extLst>
          </p:nvPr>
        </p:nvGraphicFramePr>
        <p:xfrm>
          <a:off x="495300" y="4212670"/>
          <a:ext cx="11210925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93" name="文档" r:id="rId7" imgW="11212766" imgH="886870" progId="Word.Document.12">
                  <p:embed/>
                </p:oleObj>
              </mc:Choice>
              <mc:Fallback>
                <p:oleObj name="文档" r:id="rId7" imgW="11212766" imgH="88687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4212670"/>
                        <a:ext cx="11210925" cy="885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圆角矩形 11">
            <a:hlinkClick r:id="rId9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2191" y="4966658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&lt;0}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所以方程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至少有一个负根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79917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75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8907362"/>
              </p:ext>
            </p:extLst>
          </p:nvPr>
        </p:nvGraphicFramePr>
        <p:xfrm>
          <a:off x="495300" y="952947"/>
          <a:ext cx="11277600" cy="177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12" name="文档" r:id="rId5" imgW="11279336" imgH="1774460" progId="Word.Document.12">
                  <p:embed/>
                </p:oleObj>
              </mc:Choice>
              <mc:Fallback>
                <p:oleObj name="文档" r:id="rId5" imgW="11279336" imgH="177446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952947"/>
                        <a:ext cx="11277600" cy="1771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382191" y="3771097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取公共部分得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endParaRPr lang="zh-CN" altLang="zh-CN" sz="10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即当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的取值范围为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1}.</a:t>
            </a:r>
            <a:endParaRPr lang="zh-CN" altLang="zh-CN" sz="100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2191" y="123072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若方程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有根，但没有负根，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7357213"/>
              </p:ext>
            </p:extLst>
          </p:nvPr>
        </p:nvGraphicFramePr>
        <p:xfrm>
          <a:off x="495300" y="2860576"/>
          <a:ext cx="112776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13" name="文档" r:id="rId8" imgW="11279336" imgH="877496" progId="Word.Document.12">
                  <p:embed/>
                </p:oleObj>
              </mc:Choice>
              <mc:Fallback>
                <p:oleObj name="文档" r:id="rId8" imgW="11279336" imgH="87749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2860576"/>
                        <a:ext cx="112776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7075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当堂检测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4" name="矩形 13"/>
          <p:cNvSpPr/>
          <p:nvPr/>
        </p:nvSpPr>
        <p:spPr>
          <a:xfrm>
            <a:off x="382191" y="734676"/>
            <a:ext cx="1141200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设全集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{1,2,3,4,5}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{1,2,4}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，则集合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A.{1,2,4}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.{3,4,5}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C.{2,5}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.{3,5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}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17793" y="938089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D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24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82191" y="592907"/>
            <a:ext cx="11412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已知全集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|1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1&lt;9}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&gt;4}  	B.{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&gt;4}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  	D.{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|0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&lt;4}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251254" y="780356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D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992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0" grpId="0" uiExpand="1" build="allAtOnce"/>
      <p:bldP spid="2" grpId="2"/>
      <p:bldP spid="2" grpId="3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82191" y="592907"/>
            <a:ext cx="114120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已知全集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{1,2,3,4,5,6,7,8}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{2,3,5,6}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{1,3,4,6,7}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A.{2,5}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.{3,6}  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C.{2,5,6}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.{2,3,5,6,8}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由题意知，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{2,5,8}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{2,5}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13137" y="1423095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20" grpId="0" uiExpand="1" build="allAtOnce"/>
      <p:bldP spid="2" grpId="0"/>
      <p:bldP spid="2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8" name="矩形 17"/>
          <p:cNvSpPr/>
          <p:nvPr/>
        </p:nvSpPr>
        <p:spPr>
          <a:xfrm>
            <a:off x="382191" y="592907"/>
            <a:ext cx="114120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已知全集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Z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{0,1}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1,0,1,2}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，则图中阴影部分所表示的集合为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A.{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1,2}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.{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1,0}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C.{0,1}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.{1,2}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图中阴影部分表示的集合为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spc="-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spc="-100" baseline="-25000" dirty="0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spc="-7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因为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{0,1}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{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spc="-100" dirty="0" smtClean="0">
                <a:latin typeface="Times New Roman"/>
                <a:ea typeface="华文细黑"/>
                <a:cs typeface="Courier New"/>
              </a:rPr>
              <a:t>1,0,1,2}</a:t>
            </a:r>
            <a:r>
              <a:rPr lang="zh-CN" altLang="zh-CN" sz="2800" kern="100" spc="-7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1,2}.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35460" y="1423095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pic>
        <p:nvPicPr>
          <p:cNvPr id="11" name="图片 10" descr="F:\2016赵瑊\同步\数学创新 人A必修1\word\BX1-24.TIF"/>
          <p:cNvPicPr/>
          <p:nvPr/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0393" y="1437953"/>
            <a:ext cx="3315373" cy="17312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8" grpId="0" uiExpand="1" build="allAtOnce"/>
      <p:bldP spid="2" grpId="0"/>
      <p:bldP spid="2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5764346"/>
              </p:ext>
            </p:extLst>
          </p:nvPr>
        </p:nvGraphicFramePr>
        <p:xfrm>
          <a:off x="495300" y="2757314"/>
          <a:ext cx="11210925" cy="177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689" name="文档" r:id="rId9" imgW="11212766" imgH="1774460" progId="Word.Document.12">
                  <p:embed/>
                </p:oleObj>
              </mc:Choice>
              <mc:Fallback>
                <p:oleObj name="文档" r:id="rId9" imgW="11212766" imgH="1774460" progId="Word.Document.12">
                  <p:embed/>
                  <p:pic>
                    <p:nvPicPr>
                      <p:cNvPr id="0" name="对象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2757314"/>
                        <a:ext cx="11210925" cy="1771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382191" y="4470386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经检验，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符合题意，故实数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的值为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82191" y="592907"/>
            <a:ext cx="11412000" cy="198128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已知全集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{2,0,3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，求实数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∉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P,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22851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9" grpId="0" uiExpand="1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3494683" y="2056065"/>
            <a:ext cx="514937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知识梳理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3493392" y="3174285"/>
            <a:ext cx="515066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题型探究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重点突破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3494683" y="4297838"/>
            <a:ext cx="5149377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当堂检测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自查自纠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443857" y="2693023"/>
            <a:ext cx="514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443857" y="3817493"/>
            <a:ext cx="514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443857" y="4941962"/>
            <a:ext cx="514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</p:grpSp>
      <p:cxnSp>
        <p:nvCxnSpPr>
          <p:cNvPr id="16" name="Straight Connector 10"/>
          <p:cNvCxnSpPr/>
          <p:nvPr/>
        </p:nvCxnSpPr>
        <p:spPr>
          <a:xfrm>
            <a:off x="1001937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992164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5516" y="755973"/>
            <a:ext cx="11546491" cy="60259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补集定义的理解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3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补集是相对于全集而存在的，研究一个集合的补集之前一定要明确其所对应的全集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比如，当研究数的运算性质时，我们常常将实数集</a:t>
            </a:r>
            <a:r>
              <a:rPr lang="en-US" altLang="zh-CN" sz="2800" b="1" kern="100" spc="-100" dirty="0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当做全集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spc="-100" dirty="0">
              <a:latin typeface="宋体"/>
              <a:cs typeface="Courier New"/>
            </a:endParaRPr>
          </a:p>
          <a:p>
            <a:pPr algn="just">
              <a:lnSpc>
                <a:spcPct val="13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补集既是集合之间的一种关系，同时也是集合之间的一种运算，还是一种数学思想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3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从符号角度来看，若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GBK_S" pitchFamily="65" charset="-122"/>
                <a:ea typeface="GBK_S" pitchFamily="65" charset="-122"/>
                <a:cs typeface="Courier New"/>
              </a:rPr>
              <a:t>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∈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二者必居其一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3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求两个集合的并集与交集时，先化简集合，若是用列举法表示的数集，可以根据交集、并集的定义直观观察或用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Venn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图表示出集合运算的结果；若是用描述法表示的数集，可借助数轴分析写出结果，此时要注意当端点不在集合中时，应用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空心点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52894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1363" y="117426"/>
            <a:ext cx="1141200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与集合的交、并、补运算有关的求参数问题一般利用数轴求解，涉及集合间关系时不要忘掉空集的情形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不等式中的等号在补集中能否取到，要引起重视，还要注意补集是全集的子集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665586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Administrator\Desktop\创新图片\数学创新必修1\t01ed3dfb5d211f9beb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7966" y="4005857"/>
            <a:ext cx="2640907" cy="2855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030751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349599" y="3338736"/>
            <a:ext cx="7488832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725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知识梳理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                 自主学习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2191" y="631007"/>
            <a:ext cx="11412000" cy="52119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知识点一　全集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定义：如果一个集合含有我们所研究问题中涉及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那么就称这个集合为全集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记法：全集通常记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作</a:t>
            </a:r>
            <a:r>
              <a:rPr lang="en-US" altLang="zh-CN" sz="2800" i="1" u="sng" kern="100" dirty="0" smtClean="0">
                <a:latin typeface="Times New Roman"/>
                <a:ea typeface="华文细黑"/>
                <a:cs typeface="Courier New"/>
              </a:rPr>
              <a:t>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全集一定是实数集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吗？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全集是一个相对概念，因研究问题的不同而变化，如在实数范围内解不等式，全集为实数集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，而在整数范围内解不等式，则全集为整数集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Z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88507" y="2713744"/>
            <a:ext cx="8640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i="1" kern="100" dirty="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U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41035" y="137543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所有元素</a:t>
            </a: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2" grpId="0" uiExpand="1" build="allAtOnce"/>
      <p:bldP spid="5" grpId="0"/>
      <p:bldP spid="5" grpId="1"/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82191" y="117426"/>
            <a:ext cx="1141200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知识点二　补集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0049525"/>
              </p:ext>
            </p:extLst>
          </p:nvPr>
        </p:nvGraphicFramePr>
        <p:xfrm>
          <a:off x="531540" y="1053530"/>
          <a:ext cx="11108282" cy="3960440"/>
        </p:xfrm>
        <a:graphic>
          <a:graphicData uri="http://schemas.openxmlformats.org/drawingml/2006/table">
            <a:tbl>
              <a:tblPr/>
              <a:tblGrid>
                <a:gridCol w="1737360"/>
                <a:gridCol w="9370922"/>
              </a:tblGrid>
              <a:tr h="41898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文字语言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对于一个集合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，由全集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U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中</a:t>
                      </a:r>
                      <a:r>
                        <a:rPr lang="en-US" altLang="zh-CN" sz="2800" u="sng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                      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所有元素组成的集合称为集合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相对于全集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U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的补集，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记作</a:t>
                      </a:r>
                      <a:r>
                        <a:rPr lang="en-US" altLang="zh-CN" sz="2800" u="none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_____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49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符号语言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宋体"/>
                          <a:ea typeface="MS Mincho"/>
                          <a:cs typeface="MS Mincho"/>
                        </a:rPr>
                        <a:t>∁</a:t>
                      </a:r>
                      <a:r>
                        <a:rPr lang="en-US" sz="2800" i="1" kern="100" baseline="-250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U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r>
                        <a:rPr lang="en-US" altLang="zh-CN" sz="2800" u="none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_______________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02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图形语言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en-US" sz="2800" kern="100" dirty="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2466" name="图片 9" descr="说明: F:\2016赵瑊\同步\数学创新 人A必修1\word\BX1-19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1264" y="3257203"/>
            <a:ext cx="3914154" cy="1482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5985098" y="2368724"/>
            <a:ext cx="33123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{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</a:rPr>
              <a:t>x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</a:rPr>
              <a:t>|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</a:rPr>
              <a:t>x</a:t>
            </a:r>
            <a:r>
              <a:rPr lang="en-US" altLang="zh-CN" sz="2800" kern="100" dirty="0" err="1">
                <a:solidFill>
                  <a:srgbClr val="C00000"/>
                </a:solidFill>
                <a:latin typeface="宋体"/>
                <a:ea typeface="华文细黑"/>
              </a:rPr>
              <a:t>∈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</a:rPr>
              <a:t>U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，且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</a:rPr>
              <a:t>x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MS Mincho"/>
                <a:cs typeface="MS Mincho"/>
              </a:rPr>
              <a:t>∉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</a:rPr>
              <a:t>A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}</a:t>
            </a:r>
            <a:endParaRPr lang="zh-CN" altLang="zh-CN" sz="2800" kern="100" dirty="0">
              <a:solidFill>
                <a:srgbClr val="C00000"/>
              </a:solidFill>
              <a:latin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66360" y="1087324"/>
            <a:ext cx="21996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不属于集合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</a:rPr>
              <a:t>A</a:t>
            </a:r>
            <a:endParaRPr lang="zh-CN" altLang="zh-CN" sz="2800" kern="100" dirty="0">
              <a:solidFill>
                <a:srgbClr val="C00000"/>
              </a:solidFill>
              <a:latin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217175" y="1739702"/>
            <a:ext cx="7569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/>
            <a:r>
              <a:rPr lang="zh-CN" altLang="en-US" sz="2800" kern="100" dirty="0">
                <a:solidFill>
                  <a:srgbClr val="C00000"/>
                </a:solidFill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U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</a:rPr>
              <a:t>A</a:t>
            </a:r>
            <a:endParaRPr lang="zh-CN" altLang="zh-CN" sz="2800" kern="100" dirty="0">
              <a:solidFill>
                <a:srgbClr val="C0000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56648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82191" y="117426"/>
            <a:ext cx="1141200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设集合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{1,2}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，那么相对于集合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{0,1,2,3}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{1,2,3}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相等吗？由此说说你对全集与补集的认识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{0,3}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{3}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由此可见补集是一个相对的概念，研究补集必须在全集的条件下研究，而全集因研究问题不同而异，同一个集合相对于不同的全集，其补集也就不同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2066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2" grpId="0" uiExpand="1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82191" y="117426"/>
            <a:ext cx="1141200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知识点三　补集的性质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u="sng" kern="100" dirty="0" smtClean="0">
                <a:latin typeface="宋体"/>
                <a:ea typeface="MS Mincho"/>
                <a:cs typeface="MS Mincho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u="sng" kern="100" dirty="0" smtClean="0">
                <a:latin typeface="Times New Roman"/>
                <a:ea typeface="华文细黑"/>
                <a:cs typeface="Courier New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∪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538192" y="2196133"/>
            <a:ext cx="7098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i="1" kern="100" dirty="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12826" y="2205658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MS Mincho"/>
                <a:cs typeface="MS Mincho"/>
              </a:rPr>
              <a:t>∅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10387199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903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题型探究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重点突破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7999" y="664409"/>
            <a:ext cx="11412000" cy="52119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题型一　简单的补集运算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设全集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{1,2,3,4,5}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{1,2}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A.{1,2}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.{3,4,5}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C.{1,2,3,4,5}  	D.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∅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若全集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{1,2,3,4,5}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{1,2}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{3,4,5}.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由补集的定义，结合数轴可得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}.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10056" y="1494989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B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7434939" y="3332435"/>
            <a:ext cx="14590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1}</a:t>
            </a:r>
            <a:endParaRPr lang="zh-CN" altLang="en-US" dirty="0"/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583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1" grpId="0" uiExpand="1" build="allAtOnce"/>
      <p:bldP spid="2" grpId="0"/>
      <p:bldP spid="2" grpId="1"/>
      <p:bldP spid="3" grpId="0"/>
      <p:bldP spid="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095" y="2033339"/>
            <a:ext cx="12190413" cy="244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5624" y="2156792"/>
            <a:ext cx="11305256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根据补集定义</a:t>
            </a:r>
            <a:r>
              <a:rPr lang="zh-CN" altLang="zh-CN" sz="2800" kern="100" spc="-6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当集合中元素离散时</a:t>
            </a:r>
            <a:r>
              <a:rPr lang="zh-CN" altLang="zh-CN" sz="2800" kern="100" spc="-6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可借助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Venn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图</a:t>
            </a:r>
            <a:r>
              <a:rPr lang="zh-CN" altLang="zh-CN" sz="2800" kern="100" spc="-6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当集合中元素连续时</a:t>
            </a:r>
            <a:r>
              <a:rPr lang="zh-CN" altLang="zh-CN" sz="2800" kern="100" spc="-6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可借助数轴</a:t>
            </a:r>
            <a:r>
              <a:rPr lang="zh-CN" altLang="zh-CN" sz="2800" kern="100" spc="-6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利用数轴分析法求解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解题时要注意使用补集的几个性质</a:t>
            </a:r>
            <a:r>
              <a:rPr lang="zh-CN" altLang="zh-CN" sz="2800" kern="100" spc="-6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∅</a:t>
            </a:r>
            <a:r>
              <a:rPr lang="zh-CN" altLang="zh-CN" sz="2800" kern="100" spc="-6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800" kern="100" spc="-6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592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2203</TotalTime>
  <Words>1122</Words>
  <Application>Microsoft Office PowerPoint</Application>
  <PresentationFormat>自定义</PresentationFormat>
  <Paragraphs>211</Paragraphs>
  <Slides>32</Slides>
  <Notes>0</Notes>
  <HiddenSlides>7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4" baseType="lpstr">
      <vt:lpstr>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1247</cp:revision>
  <dcterms:created xsi:type="dcterms:W3CDTF">2014-10-15T07:25:01Z</dcterms:created>
  <dcterms:modified xsi:type="dcterms:W3CDTF">2016-05-20T07:28:09Z</dcterms:modified>
</cp:coreProperties>
</file>