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88" r:id="rId6"/>
    <p:sldId id="278" r:id="rId7"/>
    <p:sldId id="506" r:id="rId8"/>
    <p:sldId id="503" r:id="rId9"/>
    <p:sldId id="309" r:id="rId10"/>
    <p:sldId id="457" r:id="rId11"/>
    <p:sldId id="459" r:id="rId12"/>
    <p:sldId id="461" r:id="rId13"/>
    <p:sldId id="462" r:id="rId14"/>
    <p:sldId id="504" r:id="rId15"/>
    <p:sldId id="465" r:id="rId16"/>
    <p:sldId id="466" r:id="rId17"/>
    <p:sldId id="468" r:id="rId18"/>
    <p:sldId id="482" r:id="rId19"/>
    <p:sldId id="483" r:id="rId20"/>
    <p:sldId id="361" r:id="rId21"/>
    <p:sldId id="424" r:id="rId22"/>
    <p:sldId id="447" r:id="rId23"/>
    <p:sldId id="448" r:id="rId24"/>
    <p:sldId id="423" r:id="rId25"/>
    <p:sldId id="475" r:id="rId26"/>
    <p:sldId id="508" r:id="rId27"/>
    <p:sldId id="507" r:id="rId28"/>
    <p:sldId id="451" r:id="rId29"/>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96" autoAdjust="0"/>
    <p:restoredTop sz="94861" autoAdjust="0"/>
  </p:normalViewPr>
  <p:slideViewPr>
    <p:cSldViewPr>
      <p:cViewPr>
        <p:scale>
          <a:sx n="100" d="100"/>
          <a:sy n="100" d="100"/>
        </p:scale>
        <p:origin x="-576" y="-396"/>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 Id="rId5" Type="http://schemas.openxmlformats.org/officeDocument/2006/relationships/image" Target="../media/image18.emf"/><Relationship Id="rId4"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 Id="rId5" Type="http://schemas.openxmlformats.org/officeDocument/2006/relationships/image" Target="../media/image25.emf"/><Relationship Id="rId4" Type="http://schemas.openxmlformats.org/officeDocument/2006/relationships/image" Target="../media/image24.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image" Target="../media/image2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__6.docx"/><Relationship Id="rId7"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2.emf"/><Relationship Id="rId5" Type="http://schemas.openxmlformats.org/officeDocument/2006/relationships/package" Target="../embeddings/Microsoft_Word___7.docx"/><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10.docx"/><Relationship Id="rId13" Type="http://schemas.openxmlformats.org/officeDocument/2006/relationships/image" Target="../media/image18.emf"/><Relationship Id="rId3" Type="http://schemas.openxmlformats.org/officeDocument/2006/relationships/slide" Target="slide12.xml"/><Relationship Id="rId7" Type="http://schemas.openxmlformats.org/officeDocument/2006/relationships/image" Target="../media/image15.emf"/><Relationship Id="rId12" Type="http://schemas.openxmlformats.org/officeDocument/2006/relationships/package" Target="../embeddings/Microsoft_Word___12.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package" Target="../embeddings/Microsoft_Word___9.docx"/><Relationship Id="rId11" Type="http://schemas.openxmlformats.org/officeDocument/2006/relationships/image" Target="../media/image17.emf"/><Relationship Id="rId5" Type="http://schemas.openxmlformats.org/officeDocument/2006/relationships/image" Target="../media/image14.emf"/><Relationship Id="rId10" Type="http://schemas.openxmlformats.org/officeDocument/2006/relationships/package" Target="../embeddings/Microsoft_Word___11.docx"/><Relationship Id="rId4" Type="http://schemas.openxmlformats.org/officeDocument/2006/relationships/package" Target="../embeddings/Microsoft_Word___8.docx"/><Relationship Id="rId9" Type="http://schemas.openxmlformats.org/officeDocument/2006/relationships/image" Target="../media/image16.emf"/></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__13.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20.emf"/><Relationship Id="rId5" Type="http://schemas.openxmlformats.org/officeDocument/2006/relationships/package" Target="../embeddings/Microsoft_Word___14.docx"/><Relationship Id="rId4" Type="http://schemas.openxmlformats.org/officeDocument/2006/relationships/image" Target="../media/image19.emf"/></Relationships>
</file>

<file path=ppt/slides/_rels/slide1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17.docx"/><Relationship Id="rId13" Type="http://schemas.openxmlformats.org/officeDocument/2006/relationships/image" Target="../media/image25.emf"/><Relationship Id="rId3" Type="http://schemas.openxmlformats.org/officeDocument/2006/relationships/slide" Target="slide18.xml"/><Relationship Id="rId7" Type="http://schemas.openxmlformats.org/officeDocument/2006/relationships/image" Target="../media/image22.emf"/><Relationship Id="rId12" Type="http://schemas.openxmlformats.org/officeDocument/2006/relationships/package" Target="../embeddings/Microsoft_Word___19.docx"/><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package" Target="../embeddings/Microsoft_Word___16.docx"/><Relationship Id="rId11" Type="http://schemas.openxmlformats.org/officeDocument/2006/relationships/image" Target="../media/image24.emf"/><Relationship Id="rId5" Type="http://schemas.openxmlformats.org/officeDocument/2006/relationships/image" Target="../media/image21.emf"/><Relationship Id="rId10" Type="http://schemas.openxmlformats.org/officeDocument/2006/relationships/package" Target="../embeddings/Microsoft_Word___18.docx"/><Relationship Id="rId4" Type="http://schemas.openxmlformats.org/officeDocument/2006/relationships/package" Target="../embeddings/Microsoft_Word___15.docx"/><Relationship Id="rId9" Type="http://schemas.openxmlformats.org/officeDocument/2006/relationships/image" Target="../media/image23.emf"/></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22.docx"/><Relationship Id="rId3" Type="http://schemas.openxmlformats.org/officeDocument/2006/relationships/slide" Target="slide3.xml"/><Relationship Id="rId7" Type="http://schemas.openxmlformats.org/officeDocument/2006/relationships/image" Target="../media/image27.emf"/><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package" Target="../embeddings/Microsoft_Word___21.docx"/><Relationship Id="rId5" Type="http://schemas.openxmlformats.org/officeDocument/2006/relationships/image" Target="../media/image26.emf"/><Relationship Id="rId4" Type="http://schemas.openxmlformats.org/officeDocument/2006/relationships/package" Target="../embeddings/Microsoft_Word___20.docx"/><Relationship Id="rId9" Type="http://schemas.openxmlformats.org/officeDocument/2006/relationships/image" Target="../media/image2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23.docx"/><Relationship Id="rId3" Type="http://schemas.openxmlformats.org/officeDocument/2006/relationships/slide" Target="slide20.xml"/><Relationship Id="rId7" Type="http://schemas.openxmlformats.org/officeDocument/2006/relationships/slide" Target="slide24.xml"/><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slide" Target="slide23.xml"/><Relationship Id="rId11" Type="http://schemas.openxmlformats.org/officeDocument/2006/relationships/image" Target="../media/image30.emf"/><Relationship Id="rId5" Type="http://schemas.openxmlformats.org/officeDocument/2006/relationships/slide" Target="slide22.xml"/><Relationship Id="rId10" Type="http://schemas.openxmlformats.org/officeDocument/2006/relationships/package" Target="../embeddings/Microsoft_Word___24.docx"/><Relationship Id="rId4" Type="http://schemas.openxmlformats.org/officeDocument/2006/relationships/slide" Target="slide21.xml"/><Relationship Id="rId9" Type="http://schemas.openxmlformats.org/officeDocument/2006/relationships/image" Target="../media/image29.emf"/></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1.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25.docx"/><Relationship Id="rId3" Type="http://schemas.openxmlformats.org/officeDocument/2006/relationships/slide" Target="slide20.xml"/><Relationship Id="rId7" Type="http://schemas.openxmlformats.org/officeDocument/2006/relationships/slide" Target="slide24.xml"/><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slide" Target="slide23.xml"/><Relationship Id="rId11" Type="http://schemas.openxmlformats.org/officeDocument/2006/relationships/image" Target="../media/image32.emf"/><Relationship Id="rId5" Type="http://schemas.openxmlformats.org/officeDocument/2006/relationships/slide" Target="slide22.xml"/><Relationship Id="rId10" Type="http://schemas.openxmlformats.org/officeDocument/2006/relationships/package" Target="../embeddings/Microsoft_Word___26.docx"/><Relationship Id="rId4" Type="http://schemas.openxmlformats.org/officeDocument/2006/relationships/slide" Target="slide21.xml"/><Relationship Id="rId9" Type="http://schemas.openxmlformats.org/officeDocument/2006/relationships/image" Target="../media/image31.emf"/></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1.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27.docx"/><Relationship Id="rId13" Type="http://schemas.openxmlformats.org/officeDocument/2006/relationships/image" Target="file:///F:\2016&#36213;&#29770;\&#21516;&#27493;\&#25968;&#23398;&#21019;&#26032;%20&#20154;A&#24517;&#20462;1\word\BX1-62.TIF" TargetMode="External"/><Relationship Id="rId3" Type="http://schemas.openxmlformats.org/officeDocument/2006/relationships/slide" Target="slide20.xml"/><Relationship Id="rId7" Type="http://schemas.openxmlformats.org/officeDocument/2006/relationships/slide" Target="slide24.xml"/><Relationship Id="rId12" Type="http://schemas.openxmlformats.org/officeDocument/2006/relationships/image" Target="../media/image35.png"/><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slide" Target="slide23.xml"/><Relationship Id="rId11" Type="http://schemas.openxmlformats.org/officeDocument/2006/relationships/image" Target="../media/image34.emf"/><Relationship Id="rId5" Type="http://schemas.openxmlformats.org/officeDocument/2006/relationships/slide" Target="slide22.xml"/><Relationship Id="rId10" Type="http://schemas.openxmlformats.org/officeDocument/2006/relationships/package" Target="../embeddings/Microsoft_Word___28.docx"/><Relationship Id="rId4" Type="http://schemas.openxmlformats.org/officeDocument/2006/relationships/slide" Target="slide21.xml"/><Relationship Id="rId9" Type="http://schemas.openxmlformats.org/officeDocument/2006/relationships/image" Target="../media/image33.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0.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3.emf"/><Relationship Id="rId4" Type="http://schemas.openxmlformats.org/officeDocument/2006/relationships/package" Target="../embeddings/Microsoft_Word___2.docx"/></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3.docx"/><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__4.docx"/><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package" Target="../embeddings/Microsoft_Word___5.docx"/></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C:\Users\Administrator\Desktop\创新图片\数学创新必修1\t010a48d0d59ac6fc4e.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t="3966" b="6830"/>
          <a:stretch/>
        </p:blipFill>
        <p:spPr bwMode="auto">
          <a:xfrm>
            <a:off x="8039422" y="4237452"/>
            <a:ext cx="4150991" cy="262213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6" name="矩形 15"/>
          <p:cNvSpPr>
            <a:spLocks noChangeArrowheads="1"/>
          </p:cNvSpPr>
          <p:nvPr/>
        </p:nvSpPr>
        <p:spPr bwMode="auto">
          <a:xfrm>
            <a:off x="2091333" y="227766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Times New Roman" pitchFamily="18" charset="0"/>
                <a:ea typeface="微软雅黑" pitchFamily="34" charset="-122"/>
                <a:cs typeface="Times New Roman" pitchFamily="18" charset="0"/>
              </a:rPr>
              <a:t>第一章　</a:t>
            </a:r>
            <a:r>
              <a:rPr lang="en-US" altLang="zh-CN" sz="1600" i="1" dirty="0" smtClean="0">
                <a:solidFill>
                  <a:schemeClr val="accent6">
                    <a:lumMod val="75000"/>
                  </a:schemeClr>
                </a:solidFill>
                <a:latin typeface="Times New Roman" pitchFamily="18" charset="0"/>
                <a:ea typeface="微软雅黑" pitchFamily="34" charset="-122"/>
                <a:cs typeface="Times New Roman" pitchFamily="18" charset="0"/>
              </a:rPr>
              <a:t>1.3.1</a:t>
            </a:r>
            <a:r>
              <a:rPr lang="zh-CN" altLang="en-US" sz="1600" i="1" dirty="0">
                <a:solidFill>
                  <a:schemeClr val="accent6">
                    <a:lumMod val="75000"/>
                  </a:schemeClr>
                </a:solidFill>
                <a:latin typeface="Times New Roman" pitchFamily="18" charset="0"/>
                <a:ea typeface="微软雅黑" pitchFamily="34" charset="-122"/>
                <a:cs typeface="Times New Roman" pitchFamily="18" charset="0"/>
              </a:rPr>
              <a:t>　单调性与最大</a:t>
            </a:r>
            <a:r>
              <a:rPr lang="en-US" altLang="zh-CN" sz="1600" i="1" dirty="0">
                <a:solidFill>
                  <a:schemeClr val="accent6">
                    <a:lumMod val="75000"/>
                  </a:schemeClr>
                </a:solidFill>
                <a:latin typeface="Times New Roman" pitchFamily="18" charset="0"/>
                <a:ea typeface="微软雅黑" pitchFamily="34" charset="-122"/>
                <a:cs typeface="Times New Roman" pitchFamily="18" charset="0"/>
              </a:rPr>
              <a:t>(</a:t>
            </a:r>
            <a:r>
              <a:rPr lang="zh-CN" altLang="en-US" sz="1600" i="1" dirty="0">
                <a:solidFill>
                  <a:schemeClr val="accent6">
                    <a:lumMod val="75000"/>
                  </a:schemeClr>
                </a:solidFill>
                <a:latin typeface="Times New Roman" pitchFamily="18" charset="0"/>
                <a:ea typeface="微软雅黑" pitchFamily="34" charset="-122"/>
                <a:cs typeface="Times New Roman" pitchFamily="18" charset="0"/>
              </a:rPr>
              <a:t>小</a:t>
            </a:r>
            <a:r>
              <a:rPr lang="en-US" altLang="zh-CN" sz="1600" i="1" dirty="0">
                <a:solidFill>
                  <a:schemeClr val="accent6">
                    <a:lumMod val="75000"/>
                  </a:schemeClr>
                </a:solidFill>
                <a:latin typeface="Times New Roman" pitchFamily="18" charset="0"/>
                <a:ea typeface="微软雅黑" pitchFamily="34" charset="-122"/>
                <a:cs typeface="Times New Roman" pitchFamily="18" charset="0"/>
              </a:rPr>
              <a:t>)</a:t>
            </a:r>
            <a:r>
              <a:rPr lang="zh-CN" altLang="en-US" sz="1600" i="1" dirty="0">
                <a:solidFill>
                  <a:schemeClr val="accent6">
                    <a:lumMod val="75000"/>
                  </a:schemeClr>
                </a:solidFill>
                <a:latin typeface="Times New Roman" pitchFamily="18" charset="0"/>
                <a:ea typeface="微软雅黑" pitchFamily="34" charset="-122"/>
                <a:cs typeface="Times New Roman" pitchFamily="18" charset="0"/>
              </a:rPr>
              <a:t>值</a:t>
            </a:r>
            <a:endParaRPr lang="zh-CN" altLang="en-US" sz="1600" i="1" dirty="0">
              <a:solidFill>
                <a:schemeClr val="accent6">
                  <a:lumMod val="75000"/>
                </a:schemeClr>
              </a:solidFill>
              <a:latin typeface="Times New Roman" pitchFamily="18" charset="0"/>
              <a:cs typeface="Times New Roman" pitchFamily="18" charset="0"/>
            </a:endParaRPr>
          </a:p>
        </p:txBody>
      </p:sp>
      <p:sp>
        <p:nvSpPr>
          <p:cNvPr id="5" name="TextBox 4"/>
          <p:cNvSpPr txBox="1"/>
          <p:nvPr/>
        </p:nvSpPr>
        <p:spPr>
          <a:xfrm>
            <a:off x="2091334" y="2711406"/>
            <a:ext cx="8881367" cy="1015663"/>
          </a:xfrm>
          <a:prstGeom prst="rect">
            <a:avLst/>
          </a:prstGeom>
          <a:noFill/>
        </p:spPr>
        <p:txBody>
          <a:bodyPr wrap="square" rtlCol="0">
            <a:spAutoFit/>
          </a:bodyPr>
          <a:lstStyle/>
          <a:p>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第</a:t>
            </a: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课时　函数的单调性</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矩形 11"/>
          <p:cNvSpPr/>
          <p:nvPr/>
        </p:nvSpPr>
        <p:spPr>
          <a:xfrm>
            <a:off x="382191" y="3103975"/>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由图象可知：函数的单调递减区间为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单调递增区间为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62326309"/>
              </p:ext>
            </p:extLst>
          </p:nvPr>
        </p:nvGraphicFramePr>
        <p:xfrm>
          <a:off x="504825" y="188268"/>
          <a:ext cx="11210925" cy="1657350"/>
        </p:xfrm>
        <a:graphic>
          <a:graphicData uri="http://schemas.openxmlformats.org/presentationml/2006/ole">
            <mc:AlternateContent xmlns:mc="http://schemas.openxmlformats.org/markup-compatibility/2006">
              <mc:Choice xmlns:v="urn:schemas-microsoft-com:vml" Requires="v">
                <p:oleObj spid="_x0000_s81054" name="文档" r:id="rId3" imgW="11212766" imgH="1661619" progId="Word.Document.12">
                  <p:embed/>
                </p:oleObj>
              </mc:Choice>
              <mc:Fallback>
                <p:oleObj name="文档" r:id="rId3" imgW="11212766" imgH="1661619" progId="Word.Document.12">
                  <p:embed/>
                  <p:pic>
                    <p:nvPicPr>
                      <p:cNvPr id="0" name="对象 1"/>
                      <p:cNvPicPr>
                        <a:picLocks noChangeAspect="1" noChangeArrowheads="1"/>
                      </p:cNvPicPr>
                      <p:nvPr/>
                    </p:nvPicPr>
                    <p:blipFill>
                      <a:blip r:embed="rId4"/>
                      <a:srcRect/>
                      <a:stretch>
                        <a:fillRect/>
                      </a:stretch>
                    </p:blipFill>
                    <p:spPr bwMode="auto">
                      <a:xfrm>
                        <a:off x="504825" y="188268"/>
                        <a:ext cx="11210925"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36722309"/>
              </p:ext>
            </p:extLst>
          </p:nvPr>
        </p:nvGraphicFramePr>
        <p:xfrm>
          <a:off x="504825" y="1989128"/>
          <a:ext cx="11210925" cy="1238250"/>
        </p:xfrm>
        <a:graphic>
          <a:graphicData uri="http://schemas.openxmlformats.org/presentationml/2006/ole">
            <mc:AlternateContent xmlns:mc="http://schemas.openxmlformats.org/markup-compatibility/2006">
              <mc:Choice xmlns:v="urn:schemas-microsoft-com:vml" Requires="v">
                <p:oleObj spid="_x0000_s81055" name="文档" r:id="rId5" imgW="11212766" imgH="1239815" progId="Word.Document.12">
                  <p:embed/>
                </p:oleObj>
              </mc:Choice>
              <mc:Fallback>
                <p:oleObj name="文档" r:id="rId5" imgW="11212766" imgH="1239815" progId="Word.Document.12">
                  <p:embed/>
                  <p:pic>
                    <p:nvPicPr>
                      <p:cNvPr id="0" name=""/>
                      <p:cNvPicPr>
                        <a:picLocks noChangeAspect="1" noChangeArrowheads="1"/>
                      </p:cNvPicPr>
                      <p:nvPr/>
                    </p:nvPicPr>
                    <p:blipFill>
                      <a:blip r:embed="rId6"/>
                      <a:srcRect/>
                      <a:stretch>
                        <a:fillRect/>
                      </a:stretch>
                    </p:blipFill>
                    <p:spPr bwMode="auto">
                      <a:xfrm>
                        <a:off x="504825" y="1989128"/>
                        <a:ext cx="1121092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0" name="图片 9" descr="F:\2016赵瑊\同步\数学创新 人A必修1\word\BX1-61.TIF"/>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96066" y="1557585"/>
            <a:ext cx="2998125" cy="2883357"/>
          </a:xfrm>
          <a:prstGeom prst="rect">
            <a:avLst/>
          </a:prstGeom>
          <a:noFill/>
          <a:ln>
            <a:noFill/>
          </a:ln>
        </p:spPr>
      </p:pic>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blinds(horizontal)">
                                      <p:cBhvr>
                                        <p:cTn id="15" dur="500"/>
                                        <p:tgtEl>
                                          <p:spTgt spid="1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2">
                                            <p:txEl>
                                              <p:pRg st="1" end="1"/>
                                            </p:txEl>
                                          </p:spTgt>
                                        </p:tgtEl>
                                        <p:attrNameLst>
                                          <p:attrName>style.visibility</p:attrName>
                                        </p:attrNameLst>
                                      </p:cBhvr>
                                      <p:to>
                                        <p:strVal val="visible"/>
                                      </p:to>
                                    </p:set>
                                    <p:animEffect transition="in" filter="blinds(horizontal)">
                                      <p:cBhvr>
                                        <p:cTn id="20" dur="500"/>
                                        <p:tgtEl>
                                          <p:spTgt spid="1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12">
                                            <p:txEl>
                                              <p:pRg st="0" end="0"/>
                                            </p:txEl>
                                          </p:spTgt>
                                        </p:tgtEl>
                                      </p:cBhvr>
                                    </p:animEffect>
                                    <p:set>
                                      <p:cBhvr>
                                        <p:cTn id="31" dur="1" fill="hold">
                                          <p:stCondLst>
                                            <p:cond delay="499"/>
                                          </p:stCondLst>
                                        </p:cTn>
                                        <p:tgtEl>
                                          <p:spTgt spid="12">
                                            <p:txEl>
                                              <p:pRg st="0" end="0"/>
                                            </p:txEl>
                                          </p:spTgt>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12">
                                            <p:txEl>
                                              <p:pRg st="1" end="1"/>
                                            </p:txEl>
                                          </p:spTgt>
                                        </p:tgtEl>
                                      </p:cBhvr>
                                    </p:animEffect>
                                    <p:set>
                                      <p:cBhvr>
                                        <p:cTn id="34" dur="1" fill="hold">
                                          <p:stCondLst>
                                            <p:cond delay="499"/>
                                          </p:stCondLst>
                                        </p:cTn>
                                        <p:tgtEl>
                                          <p:spTgt spid="12">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2"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35893"/>
            <a:ext cx="11412000" cy="64823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600" b="1" kern="100" dirty="0">
                <a:solidFill>
                  <a:srgbClr val="0000FF"/>
                </a:solidFill>
                <a:latin typeface="Times New Roman"/>
                <a:ea typeface="微软雅黑"/>
                <a:cs typeface="Times New Roman"/>
              </a:rPr>
              <a:t>题型二　函数单调性的判定与证明</a:t>
            </a:r>
            <a:endParaRPr lang="zh-CN" altLang="zh-CN" sz="2600" kern="100" dirty="0">
              <a:effectLst/>
              <a:latin typeface="宋体"/>
              <a:cs typeface="Courier New"/>
            </a:endParaRPr>
          </a:p>
        </p:txBody>
      </p:sp>
      <p:sp>
        <p:nvSpPr>
          <p:cNvPr id="15" name="圆角矩形 14">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47910441"/>
              </p:ext>
            </p:extLst>
          </p:nvPr>
        </p:nvGraphicFramePr>
        <p:xfrm>
          <a:off x="504825" y="765498"/>
          <a:ext cx="11210925" cy="866775"/>
        </p:xfrm>
        <a:graphic>
          <a:graphicData uri="http://schemas.openxmlformats.org/presentationml/2006/ole">
            <mc:AlternateContent xmlns:mc="http://schemas.openxmlformats.org/markup-compatibility/2006">
              <mc:Choice xmlns:v="urn:schemas-microsoft-com:vml" Requires="v">
                <p:oleObj spid="_x0000_s83308" name="文档" r:id="rId4" imgW="11212766" imgH="867762" progId="Word.Document.12">
                  <p:embed/>
                </p:oleObj>
              </mc:Choice>
              <mc:Fallback>
                <p:oleObj name="文档" r:id="rId4" imgW="11212766" imgH="867762" progId="Word.Document.12">
                  <p:embed/>
                  <p:pic>
                    <p:nvPicPr>
                      <p:cNvPr id="0" name="对象 7"/>
                      <p:cNvPicPr>
                        <a:picLocks noChangeAspect="1" noChangeArrowheads="1"/>
                      </p:cNvPicPr>
                      <p:nvPr/>
                    </p:nvPicPr>
                    <p:blipFill>
                      <a:blip r:embed="rId5"/>
                      <a:srcRect/>
                      <a:stretch>
                        <a:fillRect/>
                      </a:stretch>
                    </p:blipFill>
                    <p:spPr bwMode="auto">
                      <a:xfrm>
                        <a:off x="504825" y="765498"/>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382191" y="1485578"/>
            <a:ext cx="11412000" cy="64823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600" b="1" kern="100" dirty="0">
                <a:solidFill>
                  <a:srgbClr val="0000FF"/>
                </a:solidFill>
                <a:latin typeface="Times New Roman"/>
                <a:ea typeface="微软雅黑"/>
                <a:cs typeface="Times New Roman"/>
              </a:rPr>
              <a:t>证明</a:t>
            </a:r>
            <a:r>
              <a:rPr lang="zh-CN" altLang="zh-CN" sz="2600" kern="100" dirty="0">
                <a:latin typeface="Times New Roman"/>
                <a:ea typeface="华文细黑"/>
                <a:cs typeface="Times New Roman"/>
              </a:rPr>
              <a:t>　设任意的</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en-US" altLang="zh-CN" sz="2600" kern="100" dirty="0">
                <a:latin typeface="宋体"/>
                <a:ea typeface="华文细黑"/>
                <a:cs typeface="Times New Roman"/>
              </a:rPr>
              <a:t>∈</a:t>
            </a:r>
            <a:r>
              <a:rPr lang="en-US" altLang="zh-CN" sz="2600" kern="100" dirty="0">
                <a:latin typeface="Times New Roman"/>
                <a:ea typeface="华文细黑"/>
                <a:cs typeface="Courier New"/>
              </a:rPr>
              <a:t>(0,1)</a:t>
            </a:r>
            <a:r>
              <a:rPr lang="zh-CN" altLang="zh-CN" sz="2600" kern="100" dirty="0">
                <a:latin typeface="Times New Roman"/>
                <a:ea typeface="华文细黑"/>
                <a:cs typeface="Times New Roman"/>
              </a:rPr>
              <a:t>，且</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en-US" altLang="zh-CN" sz="2600" kern="100" dirty="0">
                <a:latin typeface="Times New Roman"/>
                <a:ea typeface="华文细黑"/>
                <a:cs typeface="Courier New"/>
              </a:rPr>
              <a:t>&lt;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zh-CN" altLang="zh-CN" sz="2600" kern="100" dirty="0">
                <a:latin typeface="Times New Roman"/>
                <a:ea typeface="华文细黑"/>
                <a:cs typeface="Times New Roman"/>
              </a:rPr>
              <a:t>，</a:t>
            </a:r>
            <a:endParaRPr lang="zh-CN" altLang="zh-CN" sz="2600" kern="100" dirty="0">
              <a:effectLst/>
              <a:latin typeface="宋体"/>
              <a:cs typeface="Courier New"/>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1979813683"/>
              </p:ext>
            </p:extLst>
          </p:nvPr>
        </p:nvGraphicFramePr>
        <p:xfrm>
          <a:off x="504825" y="2258616"/>
          <a:ext cx="11210925" cy="866775"/>
        </p:xfrm>
        <a:graphic>
          <a:graphicData uri="http://schemas.openxmlformats.org/presentationml/2006/ole">
            <mc:AlternateContent xmlns:mc="http://schemas.openxmlformats.org/markup-compatibility/2006">
              <mc:Choice xmlns:v="urn:schemas-microsoft-com:vml" Requires="v">
                <p:oleObj spid="_x0000_s83309" name="文档" r:id="rId6" imgW="11212766" imgH="869565" progId="Word.Document.12">
                  <p:embed/>
                </p:oleObj>
              </mc:Choice>
              <mc:Fallback>
                <p:oleObj name="文档" r:id="rId6" imgW="11212766" imgH="869565" progId="Word.Document.12">
                  <p:embed/>
                  <p:pic>
                    <p:nvPicPr>
                      <p:cNvPr id="0" name=""/>
                      <p:cNvPicPr>
                        <a:picLocks noChangeAspect="1" noChangeArrowheads="1"/>
                      </p:cNvPicPr>
                      <p:nvPr/>
                    </p:nvPicPr>
                    <p:blipFill>
                      <a:blip r:embed="rId7"/>
                      <a:srcRect/>
                      <a:stretch>
                        <a:fillRect/>
                      </a:stretch>
                    </p:blipFill>
                    <p:spPr bwMode="auto">
                      <a:xfrm>
                        <a:off x="504825" y="2258616"/>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2041729720"/>
              </p:ext>
            </p:extLst>
          </p:nvPr>
        </p:nvGraphicFramePr>
        <p:xfrm>
          <a:off x="504825" y="3098329"/>
          <a:ext cx="11210925" cy="866775"/>
        </p:xfrm>
        <a:graphic>
          <a:graphicData uri="http://schemas.openxmlformats.org/presentationml/2006/ole">
            <mc:AlternateContent xmlns:mc="http://schemas.openxmlformats.org/markup-compatibility/2006">
              <mc:Choice xmlns:v="urn:schemas-microsoft-com:vml" Requires="v">
                <p:oleObj spid="_x0000_s83310" name="文档" r:id="rId8" imgW="11212766" imgH="871367" progId="Word.Document.12">
                  <p:embed/>
                </p:oleObj>
              </mc:Choice>
              <mc:Fallback>
                <p:oleObj name="文档" r:id="rId8" imgW="11212766" imgH="871367" progId="Word.Document.12">
                  <p:embed/>
                  <p:pic>
                    <p:nvPicPr>
                      <p:cNvPr id="0" name=""/>
                      <p:cNvPicPr>
                        <a:picLocks noChangeAspect="1" noChangeArrowheads="1"/>
                      </p:cNvPicPr>
                      <p:nvPr/>
                    </p:nvPicPr>
                    <p:blipFill>
                      <a:blip r:embed="rId9"/>
                      <a:srcRect/>
                      <a:stretch>
                        <a:fillRect/>
                      </a:stretch>
                    </p:blipFill>
                    <p:spPr bwMode="auto">
                      <a:xfrm>
                        <a:off x="504825" y="3098329"/>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矩形 17"/>
          <p:cNvSpPr/>
          <p:nvPr/>
        </p:nvSpPr>
        <p:spPr>
          <a:xfrm>
            <a:off x="382191" y="3958233"/>
            <a:ext cx="11412000" cy="64733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600" kern="100" dirty="0">
                <a:latin typeface="Times New Roman"/>
                <a:ea typeface="华文细黑"/>
                <a:cs typeface="Times New Roman"/>
              </a:rPr>
              <a:t>因为</a:t>
            </a:r>
            <a:r>
              <a:rPr lang="en-US" altLang="zh-CN" sz="2600" kern="100" dirty="0">
                <a:latin typeface="Times New Roman"/>
                <a:ea typeface="华文细黑"/>
                <a:cs typeface="Courier New"/>
              </a:rPr>
              <a:t>0&lt;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en-US" altLang="zh-CN" sz="2600" kern="100" dirty="0">
                <a:latin typeface="Times New Roman"/>
                <a:ea typeface="华文细黑"/>
                <a:cs typeface="Courier New"/>
              </a:rPr>
              <a:t>&lt;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en-US" altLang="zh-CN" sz="2600" kern="100" dirty="0">
                <a:latin typeface="Times New Roman"/>
                <a:ea typeface="华文细黑"/>
                <a:cs typeface="Courier New"/>
              </a:rPr>
              <a:t>&lt;1</a:t>
            </a:r>
            <a:r>
              <a:rPr lang="zh-CN" altLang="zh-CN" sz="2600" kern="100" dirty="0">
                <a:latin typeface="Times New Roman"/>
                <a:ea typeface="华文细黑"/>
                <a:cs typeface="Times New Roman"/>
              </a:rPr>
              <a:t>，所以</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1&lt;0</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en-US" altLang="zh-CN" sz="2600" kern="100" dirty="0">
                <a:latin typeface="Times New Roman"/>
                <a:ea typeface="华文细黑"/>
                <a:cs typeface="Courier New"/>
              </a:rPr>
              <a:t>&gt;0</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en-US" altLang="zh-CN" sz="2600" kern="100" dirty="0">
                <a:latin typeface="Times New Roman"/>
                <a:ea typeface="华文细黑"/>
                <a:cs typeface="Courier New"/>
              </a:rPr>
              <a:t>&gt;0</a:t>
            </a:r>
            <a:r>
              <a:rPr lang="zh-CN" altLang="zh-CN" sz="2600" kern="100" dirty="0">
                <a:latin typeface="Times New Roman"/>
                <a:ea typeface="华文细黑"/>
                <a:cs typeface="Times New Roman"/>
              </a:rPr>
              <a:t>，</a:t>
            </a:r>
            <a:endParaRPr lang="zh-CN" altLang="zh-CN" sz="2600" kern="100" dirty="0">
              <a:effectLst/>
              <a:latin typeface="宋体"/>
              <a:cs typeface="Courier New"/>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915886372"/>
              </p:ext>
            </p:extLst>
          </p:nvPr>
        </p:nvGraphicFramePr>
        <p:xfrm>
          <a:off x="504825" y="4744988"/>
          <a:ext cx="11210925" cy="866775"/>
        </p:xfrm>
        <a:graphic>
          <a:graphicData uri="http://schemas.openxmlformats.org/presentationml/2006/ole">
            <mc:AlternateContent xmlns:mc="http://schemas.openxmlformats.org/markup-compatibility/2006">
              <mc:Choice xmlns:v="urn:schemas-microsoft-com:vml" Requires="v">
                <p:oleObj spid="_x0000_s83311" name="文档" r:id="rId10" imgW="11212766" imgH="871367" progId="Word.Document.12">
                  <p:embed/>
                </p:oleObj>
              </mc:Choice>
              <mc:Fallback>
                <p:oleObj name="文档" r:id="rId10" imgW="11212766" imgH="871367" progId="Word.Document.12">
                  <p:embed/>
                  <p:pic>
                    <p:nvPicPr>
                      <p:cNvPr id="0" name=""/>
                      <p:cNvPicPr>
                        <a:picLocks noChangeAspect="1" noChangeArrowheads="1"/>
                      </p:cNvPicPr>
                      <p:nvPr/>
                    </p:nvPicPr>
                    <p:blipFill>
                      <a:blip r:embed="rId11"/>
                      <a:srcRect/>
                      <a:stretch>
                        <a:fillRect/>
                      </a:stretch>
                    </p:blipFill>
                    <p:spPr bwMode="auto">
                      <a:xfrm>
                        <a:off x="504825" y="4744988"/>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3739810138"/>
              </p:ext>
            </p:extLst>
          </p:nvPr>
        </p:nvGraphicFramePr>
        <p:xfrm>
          <a:off x="504825" y="5734050"/>
          <a:ext cx="11210925" cy="762000"/>
        </p:xfrm>
        <a:graphic>
          <a:graphicData uri="http://schemas.openxmlformats.org/presentationml/2006/ole">
            <mc:AlternateContent xmlns:mc="http://schemas.openxmlformats.org/markup-compatibility/2006">
              <mc:Choice xmlns:v="urn:schemas-microsoft-com:vml" Requires="v">
                <p:oleObj spid="_x0000_s83312" name="文档" r:id="rId12" imgW="11212766" imgH="773307" progId="Word.Document.12">
                  <p:embed/>
                </p:oleObj>
              </mc:Choice>
              <mc:Fallback>
                <p:oleObj name="文档" r:id="rId12" imgW="11212766" imgH="773307" progId="Word.Document.12">
                  <p:embed/>
                  <p:pic>
                    <p:nvPicPr>
                      <p:cNvPr id="0" name=""/>
                      <p:cNvPicPr>
                        <a:picLocks noChangeAspect="1" noChangeArrowheads="1"/>
                      </p:cNvPicPr>
                      <p:nvPr/>
                    </p:nvPicPr>
                    <p:blipFill>
                      <a:blip r:embed="rId13"/>
                      <a:srcRect/>
                      <a:stretch>
                        <a:fillRect/>
                      </a:stretch>
                    </p:blipFill>
                    <p:spPr bwMode="auto">
                      <a:xfrm>
                        <a:off x="504825" y="5734050"/>
                        <a:ext cx="112109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7"/>
                                        </p:tgtEl>
                                      </p:cBhvr>
                                    </p:animEffect>
                                    <p:set>
                                      <p:cBhvr>
                                        <p:cTn id="43" dur="1" fill="hold">
                                          <p:stCondLst>
                                            <p:cond delay="499"/>
                                          </p:stCondLst>
                                        </p:cTn>
                                        <p:tgtEl>
                                          <p:spTgt spid="1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8"/>
                                        </p:tgtEl>
                                      </p:cBhvr>
                                    </p:animEffect>
                                    <p:set>
                                      <p:cBhvr>
                                        <p:cTn id="46" dur="1" fill="hold">
                                          <p:stCondLst>
                                            <p:cond delay="499"/>
                                          </p:stCondLst>
                                        </p:cTn>
                                        <p:tgtEl>
                                          <p:spTgt spid="18"/>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9"/>
                                        </p:tgtEl>
                                      </p:cBhvr>
                                    </p:animEffect>
                                    <p:set>
                                      <p:cBhvr>
                                        <p:cTn id="49" dur="1" fill="hold">
                                          <p:stCondLst>
                                            <p:cond delay="499"/>
                                          </p:stCondLst>
                                        </p:cTn>
                                        <p:tgtEl>
                                          <p:spTgt spid="19"/>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20"/>
                                        </p:tgtEl>
                                      </p:cBhvr>
                                    </p:animEffect>
                                    <p:set>
                                      <p:cBhvr>
                                        <p:cTn id="5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4" grpId="0"/>
      <p:bldP spid="14" grpId="1"/>
      <p:bldP spid="18" grpId="0"/>
      <p:bldP spid="18" grpId="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423095"/>
            <a:ext cx="12190413" cy="378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1582282"/>
            <a:ext cx="11305256"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利用定义证明函数单调性的步骤如下：</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取值：设</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是该区间内的任意两个值，且</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&lt;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作差变形：作差</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，并通过因式分解、通分、配方、有理化等手段，转化为易判断正负的式子；</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定号：确定</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的符号；</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结论：根据</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的符号及定义判断单调性</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82191" y="117849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a:t>
            </a:r>
            <a:r>
              <a:rPr lang="zh-CN" altLang="zh-CN" sz="2800" kern="100" dirty="0">
                <a:latin typeface="Times New Roman"/>
                <a:ea typeface="华文细黑"/>
                <a:cs typeface="Times New Roman"/>
              </a:rPr>
              <a:t>　任取</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36137519"/>
              </p:ext>
            </p:extLst>
          </p:nvPr>
        </p:nvGraphicFramePr>
        <p:xfrm>
          <a:off x="504825" y="198959"/>
          <a:ext cx="11210925" cy="1009650"/>
        </p:xfrm>
        <a:graphic>
          <a:graphicData uri="http://schemas.openxmlformats.org/presentationml/2006/ole">
            <mc:AlternateContent xmlns:mc="http://schemas.openxmlformats.org/markup-compatibility/2006">
              <mc:Choice xmlns:v="urn:schemas-microsoft-com:vml" Requires="v">
                <p:oleObj spid="_x0000_s84097" name="文档" r:id="rId3" imgW="11212766" imgH="1011969" progId="Word.Document.12">
                  <p:embed/>
                </p:oleObj>
              </mc:Choice>
              <mc:Fallback>
                <p:oleObj name="文档" r:id="rId3" imgW="11212766" imgH="1011969" progId="Word.Document.12">
                  <p:embed/>
                  <p:pic>
                    <p:nvPicPr>
                      <p:cNvPr id="0" name="对象 1"/>
                      <p:cNvPicPr>
                        <a:picLocks noChangeAspect="1" noChangeArrowheads="1"/>
                      </p:cNvPicPr>
                      <p:nvPr/>
                    </p:nvPicPr>
                    <p:blipFill>
                      <a:blip r:embed="rId4"/>
                      <a:srcRect/>
                      <a:stretch>
                        <a:fillRect/>
                      </a:stretch>
                    </p:blipFill>
                    <p:spPr bwMode="auto">
                      <a:xfrm>
                        <a:off x="504825" y="198959"/>
                        <a:ext cx="112109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82191" y="2969171"/>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上为减函数</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562465526"/>
              </p:ext>
            </p:extLst>
          </p:nvPr>
        </p:nvGraphicFramePr>
        <p:xfrm>
          <a:off x="504825" y="2020663"/>
          <a:ext cx="11210925" cy="1009650"/>
        </p:xfrm>
        <a:graphic>
          <a:graphicData uri="http://schemas.openxmlformats.org/presentationml/2006/ole">
            <mc:AlternateContent xmlns:mc="http://schemas.openxmlformats.org/markup-compatibility/2006">
              <mc:Choice xmlns:v="urn:schemas-microsoft-com:vml" Requires="v">
                <p:oleObj spid="_x0000_s84098" name="文档" r:id="rId5" imgW="11212766" imgH="1012690" progId="Word.Document.12">
                  <p:embed/>
                </p:oleObj>
              </mc:Choice>
              <mc:Fallback>
                <p:oleObj name="文档" r:id="rId5" imgW="11212766" imgH="1012690" progId="Word.Document.12">
                  <p:embed/>
                  <p:pic>
                    <p:nvPicPr>
                      <p:cNvPr id="0" name=""/>
                      <p:cNvPicPr>
                        <a:picLocks noChangeAspect="1" noChangeArrowheads="1"/>
                      </p:cNvPicPr>
                      <p:nvPr/>
                    </p:nvPicPr>
                    <p:blipFill>
                      <a:blip r:embed="rId6"/>
                      <a:srcRect/>
                      <a:stretch>
                        <a:fillRect/>
                      </a:stretch>
                    </p:blipFill>
                    <p:spPr bwMode="auto">
                      <a:xfrm>
                        <a:off x="504825" y="2020663"/>
                        <a:ext cx="112109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blinds(horizontal)">
                                      <p:cBhvr>
                                        <p:cTn id="17" dur="500"/>
                                        <p:tgtEl>
                                          <p:spTgt spid="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xEl>
                                              <p:pRg st="1" end="1"/>
                                            </p:txEl>
                                          </p:spTgt>
                                        </p:tgtEl>
                                        <p:attrNameLst>
                                          <p:attrName>style.visibility</p:attrName>
                                        </p:attrNameLst>
                                      </p:cBhvr>
                                      <p:to>
                                        <p:strVal val="visible"/>
                                      </p:to>
                                    </p:set>
                                    <p:animEffect transition="in" filter="blinds(horizontal)">
                                      <p:cBhvr>
                                        <p:cTn id="22" dur="500"/>
                                        <p:tgtEl>
                                          <p:spTgt spid="1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
                                            <p:txEl>
                                              <p:pRg st="2" end="2"/>
                                            </p:txEl>
                                          </p:spTgt>
                                        </p:tgtEl>
                                        <p:attrNameLst>
                                          <p:attrName>style.visibility</p:attrName>
                                        </p:attrNameLst>
                                      </p:cBhvr>
                                      <p:to>
                                        <p:strVal val="visible"/>
                                      </p:to>
                                    </p:set>
                                    <p:animEffect transition="in" filter="blinds(horizontal)">
                                      <p:cBhvr>
                                        <p:cTn id="27" dur="500"/>
                                        <p:tgtEl>
                                          <p:spTgt spid="1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3">
                                            <p:txEl>
                                              <p:pRg st="3" end="3"/>
                                            </p:txEl>
                                          </p:spTgt>
                                        </p:tgtEl>
                                        <p:attrNameLst>
                                          <p:attrName>style.visibility</p:attrName>
                                        </p:attrNameLst>
                                      </p:cBhvr>
                                      <p:to>
                                        <p:strVal val="visible"/>
                                      </p:to>
                                    </p:set>
                                    <p:animEffect transition="in" filter="blinds(horizontal)">
                                      <p:cBhvr>
                                        <p:cTn id="32" dur="500"/>
                                        <p:tgtEl>
                                          <p:spTgt spid="1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3">
                                            <p:txEl>
                                              <p:pRg st="0" end="0"/>
                                            </p:txEl>
                                          </p:spTgt>
                                        </p:tgtEl>
                                      </p:cBhvr>
                                    </p:animEffect>
                                    <p:set>
                                      <p:cBhvr>
                                        <p:cTn id="43" dur="1" fill="hold">
                                          <p:stCondLst>
                                            <p:cond delay="499"/>
                                          </p:stCondLst>
                                        </p:cTn>
                                        <p:tgtEl>
                                          <p:spTgt spid="13">
                                            <p:txEl>
                                              <p:pRg st="0" end="0"/>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13">
                                            <p:txEl>
                                              <p:pRg st="1" end="1"/>
                                            </p:txEl>
                                          </p:spTgt>
                                        </p:tgtEl>
                                      </p:cBhvr>
                                    </p:animEffect>
                                    <p:set>
                                      <p:cBhvr>
                                        <p:cTn id="46" dur="1" fill="hold">
                                          <p:stCondLst>
                                            <p:cond delay="499"/>
                                          </p:stCondLst>
                                        </p:cTn>
                                        <p:tgtEl>
                                          <p:spTgt spid="13">
                                            <p:txEl>
                                              <p:pRg st="1" end="1"/>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3">
                                            <p:txEl>
                                              <p:pRg st="2" end="2"/>
                                            </p:txEl>
                                          </p:spTgt>
                                        </p:tgtEl>
                                      </p:cBhvr>
                                    </p:animEffect>
                                    <p:set>
                                      <p:cBhvr>
                                        <p:cTn id="49" dur="1" fill="hold">
                                          <p:stCondLst>
                                            <p:cond delay="499"/>
                                          </p:stCondLst>
                                        </p:cTn>
                                        <p:tgtEl>
                                          <p:spTgt spid="13">
                                            <p:txEl>
                                              <p:pRg st="2" end="2"/>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13">
                                            <p:txEl>
                                              <p:pRg st="3" end="3"/>
                                            </p:txEl>
                                          </p:spTgt>
                                        </p:tgtEl>
                                      </p:cBhvr>
                                    </p:animEffect>
                                    <p:set>
                                      <p:cBhvr>
                                        <p:cTn id="52" dur="1" fill="hold">
                                          <p:stCondLst>
                                            <p:cond delay="499"/>
                                          </p:stCondLst>
                                        </p:cTn>
                                        <p:tgtEl>
                                          <p:spTgt spid="13">
                                            <p:txEl>
                                              <p:pRg st="3" end="3"/>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0" grpId="0"/>
      <p:bldP spid="10" grpId="1"/>
      <p:bldP spid="13"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01353"/>
            <a:ext cx="11412000"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函数单调性的简单应用</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已知函数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在区间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上是减函数，求实数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的减区间是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上是减函数，</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对称轴</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必须在直线</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的右侧或与其重合</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4</a:t>
            </a:r>
            <a:r>
              <a:rPr lang="zh-CN" altLang="zh-CN" sz="2800" kern="100" dirty="0">
                <a:latin typeface="Times New Roman"/>
                <a:ea typeface="华文细黑"/>
                <a:cs typeface="Times New Roman"/>
              </a:rPr>
              <a:t>，解得</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endParaRPr lang="zh-CN" altLang="zh-CN" sz="2800" kern="100" dirty="0">
              <a:effectLst/>
              <a:latin typeface="宋体"/>
              <a:cs typeface="Courier New"/>
            </a:endParaRPr>
          </a:p>
        </p:txBody>
      </p:sp>
    </p:spTree>
    <p:extLst>
      <p:ext uri="{BB962C8B-B14F-4D97-AF65-F5344CB8AC3E}">
        <p14:creationId xmlns:p14="http://schemas.microsoft.com/office/powerpoint/2010/main" val="145026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blinds(horizontal)">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blinds(horizontal)">
                                      <p:cBhvr>
                                        <p:cTn id="12" dur="500"/>
                                        <p:tgtEl>
                                          <p:spTgt spid="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blinds(horizontal)">
                                      <p:cBhvr>
                                        <p:cTn id="17" dur="500"/>
                                        <p:tgtEl>
                                          <p:spTgt spid="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animEffect transition="in" filter="blinds(horizontal)">
                                      <p:cBhvr>
                                        <p:cTn id="22" dur="500"/>
                                        <p:tgtEl>
                                          <p:spTgt spid="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blinds(horizontal)">
                                      <p:cBhvr>
                                        <p:cTn id="27" dur="500"/>
                                        <p:tgtEl>
                                          <p:spTgt spid="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7" end="7"/>
                                            </p:txEl>
                                          </p:spTgt>
                                        </p:tgtEl>
                                        <p:attrNameLst>
                                          <p:attrName>style.visibility</p:attrName>
                                        </p:attrNameLst>
                                      </p:cBhvr>
                                      <p:to>
                                        <p:strVal val="visible"/>
                                      </p:to>
                                    </p:set>
                                    <p:animEffect transition="in" filter="blinds(horizontal)">
                                      <p:cBhvr>
                                        <p:cTn id="32" dur="500"/>
                                        <p:tgtEl>
                                          <p:spTgt spid="8">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8">
                                            <p:txEl>
                                              <p:pRg st="2" end="2"/>
                                            </p:txEl>
                                          </p:spTgt>
                                        </p:tgtEl>
                                      </p:cBhvr>
                                    </p:animEffect>
                                    <p:set>
                                      <p:cBhvr>
                                        <p:cTn id="37" dur="1" fill="hold">
                                          <p:stCondLst>
                                            <p:cond delay="499"/>
                                          </p:stCondLst>
                                        </p:cTn>
                                        <p:tgtEl>
                                          <p:spTgt spid="8">
                                            <p:txEl>
                                              <p:pRg st="2" end="2"/>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8">
                                            <p:txEl>
                                              <p:pRg st="3" end="3"/>
                                            </p:txEl>
                                          </p:spTgt>
                                        </p:tgtEl>
                                      </p:cBhvr>
                                    </p:animEffect>
                                    <p:set>
                                      <p:cBhvr>
                                        <p:cTn id="40" dur="1" fill="hold">
                                          <p:stCondLst>
                                            <p:cond delay="499"/>
                                          </p:stCondLst>
                                        </p:cTn>
                                        <p:tgtEl>
                                          <p:spTgt spid="8">
                                            <p:txEl>
                                              <p:pRg st="3" end="3"/>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8">
                                            <p:txEl>
                                              <p:pRg st="4" end="4"/>
                                            </p:txEl>
                                          </p:spTgt>
                                        </p:tgtEl>
                                      </p:cBhvr>
                                    </p:animEffect>
                                    <p:set>
                                      <p:cBhvr>
                                        <p:cTn id="43" dur="1" fill="hold">
                                          <p:stCondLst>
                                            <p:cond delay="499"/>
                                          </p:stCondLst>
                                        </p:cTn>
                                        <p:tgtEl>
                                          <p:spTgt spid="8">
                                            <p:txEl>
                                              <p:pRg st="4" end="4"/>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8">
                                            <p:txEl>
                                              <p:pRg st="5" end="5"/>
                                            </p:txEl>
                                          </p:spTgt>
                                        </p:tgtEl>
                                      </p:cBhvr>
                                    </p:animEffect>
                                    <p:set>
                                      <p:cBhvr>
                                        <p:cTn id="46" dur="1" fill="hold">
                                          <p:stCondLst>
                                            <p:cond delay="499"/>
                                          </p:stCondLst>
                                        </p:cTn>
                                        <p:tgtEl>
                                          <p:spTgt spid="8">
                                            <p:txEl>
                                              <p:pRg st="5" end="5"/>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8">
                                            <p:txEl>
                                              <p:pRg st="6" end="6"/>
                                            </p:txEl>
                                          </p:spTgt>
                                        </p:tgtEl>
                                      </p:cBhvr>
                                    </p:animEffect>
                                    <p:set>
                                      <p:cBhvr>
                                        <p:cTn id="49" dur="1" fill="hold">
                                          <p:stCondLst>
                                            <p:cond delay="499"/>
                                          </p:stCondLst>
                                        </p:cTn>
                                        <p:tgtEl>
                                          <p:spTgt spid="8">
                                            <p:txEl>
                                              <p:pRg st="6" end="6"/>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8">
                                            <p:txEl>
                                              <p:pRg st="7" end="7"/>
                                            </p:txEl>
                                          </p:spTgt>
                                        </p:tgtEl>
                                      </p:cBhvr>
                                    </p:animEffect>
                                    <p:set>
                                      <p:cBhvr>
                                        <p:cTn id="52" dur="1" fill="hold">
                                          <p:stCondLst>
                                            <p:cond delay="499"/>
                                          </p:stCondLst>
                                        </p:cTn>
                                        <p:tgtEl>
                                          <p:spTgt spid="8">
                                            <p:txEl>
                                              <p:pRg st="7" end="7"/>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8"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768621"/>
            <a:ext cx="12204000" cy="309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1913984"/>
            <a:ext cx="11305256"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二次函数是常见函数，遇到二次函数后就配方找对称轴，画出图象，会给研究问题带来很大的方便</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已知函数单调性求参数的取值范围，要注意数形结合，采用逆向思维方法</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26951"/>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上是增函数，则实数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的取值范围是</a:t>
            </a:r>
            <a:r>
              <a:rPr lang="en-US" altLang="zh-CN" sz="2800" kern="100" dirty="0" smtClean="0">
                <a:latin typeface="Times New Roman"/>
                <a:ea typeface="华文细黑"/>
                <a:cs typeface="Courier New"/>
              </a:rPr>
              <a:t>______.</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，抛物线开口向下，对称轴</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2</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上是增函数，所以实数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的取值范围是</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2</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2341265" y="928564"/>
            <a:ext cx="902811" cy="523220"/>
          </a:xfrm>
          <a:prstGeom prst="rect">
            <a:avLst/>
          </a:prstGeom>
        </p:spPr>
        <p:txBody>
          <a:bodyPr wrap="none">
            <a:spAutoFit/>
          </a:bodyPr>
          <a:lstStyle/>
          <a:p>
            <a:r>
              <a:rPr lang="en-US" altLang="zh-CN" sz="2800" i="1" kern="100" dirty="0" err="1">
                <a:solidFill>
                  <a:srgbClr val="C00000"/>
                </a:solidFill>
                <a:latin typeface="Times New Roman"/>
                <a:ea typeface="华文细黑"/>
                <a:cs typeface="Courier New"/>
              </a:rPr>
              <a:t>a</a:t>
            </a:r>
            <a:r>
              <a:rPr lang="en-US" altLang="zh-CN" sz="2800" kern="100" dirty="0" err="1">
                <a:solidFill>
                  <a:srgbClr val="C00000"/>
                </a:solidFill>
                <a:latin typeface="宋体"/>
                <a:ea typeface="华文细黑"/>
                <a:cs typeface="Times New Roman"/>
              </a:rPr>
              <a:t>≥</a:t>
            </a:r>
            <a:r>
              <a:rPr lang="en-US" altLang="zh-CN" sz="2800" kern="100" dirty="0" err="1">
                <a:solidFill>
                  <a:srgbClr val="C00000"/>
                </a:solidFill>
                <a:latin typeface="Times New Roman"/>
                <a:ea typeface="华文细黑"/>
                <a:cs typeface="Courier New"/>
              </a:rPr>
              <a:t>2</a:t>
            </a:r>
            <a:endParaRPr lang="zh-CN" altLang="en-US" dirty="0">
              <a:solidFill>
                <a:srgbClr val="C00000"/>
              </a:solidFill>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6">
                                            <p:txEl>
                                              <p:pRg st="1" end="1"/>
                                            </p:txEl>
                                          </p:spTgt>
                                        </p:tgtEl>
                                      </p:cBhvr>
                                    </p:animEffect>
                                    <p:set>
                                      <p:cBhvr>
                                        <p:cTn id="17" dur="1" fill="hold">
                                          <p:stCondLst>
                                            <p:cond delay="499"/>
                                          </p:stCondLst>
                                        </p:cTn>
                                        <p:tgtEl>
                                          <p:spTgt spid="6">
                                            <p:txEl>
                                              <p:pRg st="1" end="1"/>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549177" y="157160"/>
            <a:ext cx="10645756"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忽视函数定义域致误</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484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3" action="ppaction://hlinksldjump"/>
          </p:cNvPr>
          <p:cNvSpPr/>
          <p:nvPr/>
        </p:nvSpPr>
        <p:spPr>
          <a:xfrm>
            <a:off x="971574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易错警示</a:t>
            </a:r>
          </a:p>
        </p:txBody>
      </p:sp>
      <p:sp>
        <p:nvSpPr>
          <p:cNvPr id="9" name="矩形 8"/>
          <p:cNvSpPr/>
          <p:nvPr/>
        </p:nvSpPr>
        <p:spPr>
          <a:xfrm>
            <a:off x="382191" y="847031"/>
            <a:ext cx="11412000" cy="1992829"/>
          </a:xfrm>
          <a:prstGeom prst="rect">
            <a:avLst/>
          </a:prstGeom>
        </p:spPr>
        <p:txBody>
          <a:bodyPr wrap="square" lIns="121898" tIns="60948" rIns="121898" bIns="60948">
            <a:spAutoFit/>
          </a:bodyPr>
          <a:lstStyle/>
          <a:p>
            <a:pPr algn="just">
              <a:lnSpc>
                <a:spcPct val="132000"/>
              </a:lnSpc>
              <a:spcAft>
                <a:spcPts val="0"/>
              </a:spcAft>
              <a:tabLst>
                <a:tab pos="2070735" algn="l"/>
              </a:tabLst>
            </a:pPr>
            <a:r>
              <a:rPr lang="zh-CN" altLang="zh-CN" sz="2500" b="1" kern="100" dirty="0">
                <a:solidFill>
                  <a:srgbClr val="C00000"/>
                </a:solidFill>
                <a:latin typeface="Times New Roman"/>
                <a:ea typeface="微软雅黑"/>
                <a:cs typeface="Times New Roman"/>
              </a:rPr>
              <a:t>例</a:t>
            </a:r>
            <a:r>
              <a:rPr lang="en-US" altLang="zh-CN" sz="2500" b="1" kern="100" dirty="0">
                <a:solidFill>
                  <a:srgbClr val="C00000"/>
                </a:solidFill>
                <a:latin typeface="Times New Roman"/>
                <a:ea typeface="微软雅黑"/>
                <a:cs typeface="Courier New"/>
              </a:rPr>
              <a:t>5</a:t>
            </a:r>
            <a:r>
              <a:rPr lang="zh-CN" altLang="zh-CN" sz="2500" kern="100" dirty="0">
                <a:latin typeface="Times New Roman"/>
                <a:ea typeface="华文细黑"/>
                <a:cs typeface="Times New Roman"/>
              </a:rPr>
              <a:t>　已知</a:t>
            </a:r>
            <a:r>
              <a:rPr lang="en-US" altLang="zh-CN" sz="2500" i="1" kern="100" dirty="0">
                <a:latin typeface="Times New Roman"/>
                <a:ea typeface="华文细黑"/>
                <a:cs typeface="Courier New"/>
              </a:rPr>
              <a:t>y</a:t>
            </a:r>
            <a:r>
              <a:rPr lang="zh-CN" altLang="zh-CN" sz="2500" kern="100" dirty="0">
                <a:latin typeface="Times New Roman"/>
                <a:ea typeface="华文细黑"/>
                <a:cs typeface="Times New Roman"/>
              </a:rPr>
              <a:t>＝</a:t>
            </a:r>
            <a:r>
              <a:rPr lang="en-US" altLang="zh-CN" sz="2500" i="1" kern="100" dirty="0">
                <a:latin typeface="Times New Roman"/>
                <a:ea typeface="华文细黑"/>
                <a:cs typeface="Courier New"/>
              </a:rPr>
              <a:t>f</a:t>
            </a:r>
            <a:r>
              <a:rPr lang="en-US" altLang="zh-CN" sz="2500" kern="100" dirty="0">
                <a:latin typeface="Times New Roman"/>
                <a:ea typeface="华文细黑"/>
                <a:cs typeface="Courier New"/>
              </a:rPr>
              <a:t>(</a:t>
            </a:r>
            <a:r>
              <a:rPr lang="en-US" altLang="zh-CN" sz="2500" i="1" kern="100" dirty="0">
                <a:latin typeface="Times New Roman"/>
                <a:ea typeface="华文细黑"/>
                <a:cs typeface="Courier New"/>
              </a:rPr>
              <a:t>x</a:t>
            </a:r>
            <a:r>
              <a:rPr lang="en-US" altLang="zh-CN" sz="2500" kern="100" dirty="0">
                <a:latin typeface="Times New Roman"/>
                <a:ea typeface="华文细黑"/>
                <a:cs typeface="Courier New"/>
              </a:rPr>
              <a:t>)</a:t>
            </a:r>
            <a:r>
              <a:rPr lang="zh-CN" altLang="zh-CN" sz="2500" kern="100" dirty="0">
                <a:latin typeface="Times New Roman"/>
                <a:ea typeface="华文细黑"/>
                <a:cs typeface="Times New Roman"/>
              </a:rPr>
              <a:t>在定义域</a:t>
            </a:r>
            <a:r>
              <a:rPr lang="en-US" altLang="zh-CN" sz="2500" kern="100" dirty="0">
                <a:latin typeface="Times New Roman"/>
                <a:ea typeface="华文细黑"/>
                <a:cs typeface="Courier New"/>
              </a:rPr>
              <a:t>(</a:t>
            </a:r>
            <a:r>
              <a:rPr lang="zh-CN" altLang="zh-CN" sz="2500" kern="100" dirty="0">
                <a:latin typeface="Times New Roman"/>
                <a:ea typeface="华文细黑"/>
                <a:cs typeface="Times New Roman"/>
              </a:rPr>
              <a:t>－</a:t>
            </a:r>
            <a:r>
              <a:rPr lang="en-US" altLang="zh-CN" sz="2500" kern="100" dirty="0">
                <a:latin typeface="Times New Roman"/>
                <a:ea typeface="华文细黑"/>
                <a:cs typeface="Courier New"/>
              </a:rPr>
              <a:t>1,1)</a:t>
            </a:r>
            <a:r>
              <a:rPr lang="zh-CN" altLang="zh-CN" sz="2500" kern="100" dirty="0">
                <a:latin typeface="Times New Roman"/>
                <a:ea typeface="华文细黑"/>
                <a:cs typeface="Times New Roman"/>
              </a:rPr>
              <a:t>上是减函数，且</a:t>
            </a:r>
            <a:r>
              <a:rPr lang="en-US" altLang="zh-CN" sz="2500" i="1" kern="100" dirty="0">
                <a:latin typeface="Times New Roman"/>
                <a:ea typeface="华文细黑"/>
                <a:cs typeface="Courier New"/>
              </a:rPr>
              <a:t>f</a:t>
            </a:r>
            <a:r>
              <a:rPr lang="en-US" altLang="zh-CN" sz="2500" kern="100" dirty="0">
                <a:latin typeface="Times New Roman"/>
                <a:ea typeface="华文细黑"/>
                <a:cs typeface="Courier New"/>
              </a:rPr>
              <a:t>(1</a:t>
            </a:r>
            <a:r>
              <a:rPr lang="zh-CN" altLang="zh-CN" sz="2500" kern="100" dirty="0">
                <a:latin typeface="Times New Roman"/>
                <a:ea typeface="华文细黑"/>
                <a:cs typeface="Times New Roman"/>
              </a:rPr>
              <a:t>－</a:t>
            </a:r>
            <a:r>
              <a:rPr lang="en-US" altLang="zh-CN" sz="2500" i="1" kern="100" dirty="0">
                <a:latin typeface="Times New Roman"/>
                <a:ea typeface="华文细黑"/>
                <a:cs typeface="Courier New"/>
              </a:rPr>
              <a:t>a</a:t>
            </a:r>
            <a:r>
              <a:rPr lang="en-US" altLang="zh-CN" sz="2500" kern="100" dirty="0">
                <a:latin typeface="Times New Roman"/>
                <a:ea typeface="华文细黑"/>
                <a:cs typeface="Courier New"/>
              </a:rPr>
              <a:t>)&lt;</a:t>
            </a:r>
            <a:r>
              <a:rPr lang="en-US" altLang="zh-CN" sz="2500" i="1" kern="100" dirty="0">
                <a:latin typeface="Times New Roman"/>
                <a:ea typeface="华文细黑"/>
                <a:cs typeface="Courier New"/>
              </a:rPr>
              <a:t>f</a:t>
            </a:r>
            <a:r>
              <a:rPr lang="en-US" altLang="zh-CN" sz="2500" kern="100" dirty="0">
                <a:latin typeface="Times New Roman"/>
                <a:ea typeface="华文细黑"/>
                <a:cs typeface="Courier New"/>
              </a:rPr>
              <a:t>(</a:t>
            </a:r>
            <a:r>
              <a:rPr lang="en-US" altLang="zh-CN" sz="2500" kern="100" dirty="0" err="1">
                <a:latin typeface="Times New Roman"/>
                <a:ea typeface="华文细黑"/>
                <a:cs typeface="Courier New"/>
              </a:rPr>
              <a:t>2</a:t>
            </a:r>
            <a:r>
              <a:rPr lang="en-US" altLang="zh-CN" sz="2500" i="1" kern="100" dirty="0" err="1">
                <a:latin typeface="Times New Roman"/>
                <a:ea typeface="华文细黑"/>
                <a:cs typeface="Courier New"/>
              </a:rPr>
              <a:t>a</a:t>
            </a:r>
            <a:r>
              <a:rPr lang="zh-CN" altLang="zh-CN" sz="2500" kern="100" dirty="0">
                <a:latin typeface="Times New Roman"/>
                <a:ea typeface="华文细黑"/>
                <a:cs typeface="Times New Roman"/>
              </a:rPr>
              <a:t>－</a:t>
            </a:r>
            <a:r>
              <a:rPr lang="en-US" altLang="zh-CN" sz="2500" kern="100" dirty="0">
                <a:latin typeface="Times New Roman"/>
                <a:ea typeface="华文细黑"/>
                <a:cs typeface="Courier New"/>
              </a:rPr>
              <a:t>1)</a:t>
            </a:r>
            <a:r>
              <a:rPr lang="zh-CN" altLang="zh-CN" sz="2500" kern="100" dirty="0">
                <a:latin typeface="Times New Roman"/>
                <a:ea typeface="华文细黑"/>
                <a:cs typeface="Times New Roman"/>
              </a:rPr>
              <a:t>，则实数</a:t>
            </a:r>
            <a:r>
              <a:rPr lang="en-US" altLang="zh-CN" sz="2500" i="1" kern="100" dirty="0">
                <a:latin typeface="Times New Roman"/>
                <a:ea typeface="华文细黑"/>
                <a:cs typeface="Courier New"/>
              </a:rPr>
              <a:t>a</a:t>
            </a:r>
            <a:r>
              <a:rPr lang="zh-CN" altLang="zh-CN" sz="2500" kern="100" dirty="0">
                <a:latin typeface="Times New Roman"/>
                <a:ea typeface="华文细黑"/>
                <a:cs typeface="Times New Roman"/>
              </a:rPr>
              <a:t>的</a:t>
            </a:r>
            <a:r>
              <a:rPr lang="zh-CN" altLang="zh-CN" sz="2500" kern="100" dirty="0" smtClean="0">
                <a:latin typeface="Times New Roman"/>
                <a:ea typeface="华文细黑"/>
                <a:cs typeface="Times New Roman"/>
              </a:rPr>
              <a:t>取</a:t>
            </a:r>
            <a:endParaRPr lang="en-US" altLang="zh-CN" sz="2500" kern="100" dirty="0" smtClean="0">
              <a:latin typeface="Times New Roman"/>
              <a:ea typeface="华文细黑"/>
              <a:cs typeface="Times New Roman"/>
            </a:endParaRPr>
          </a:p>
          <a:p>
            <a:pPr algn="just">
              <a:lnSpc>
                <a:spcPct val="90000"/>
              </a:lnSpc>
              <a:spcAft>
                <a:spcPts val="0"/>
              </a:spcAft>
              <a:tabLst>
                <a:tab pos="2070735" algn="l"/>
              </a:tabLst>
            </a:pPr>
            <a:endParaRPr lang="en-US" altLang="zh-CN" sz="2500" kern="100" dirty="0" smtClean="0">
              <a:latin typeface="Times New Roman"/>
              <a:ea typeface="华文细黑"/>
              <a:cs typeface="Times New Roman"/>
            </a:endParaRPr>
          </a:p>
          <a:p>
            <a:pPr algn="just">
              <a:lnSpc>
                <a:spcPct val="132000"/>
              </a:lnSpc>
              <a:spcAft>
                <a:spcPts val="0"/>
              </a:spcAft>
              <a:tabLst>
                <a:tab pos="2070735" algn="l"/>
              </a:tabLst>
            </a:pPr>
            <a:r>
              <a:rPr lang="zh-CN" altLang="zh-CN" sz="2500" kern="100" dirty="0" smtClean="0">
                <a:latin typeface="Times New Roman"/>
                <a:ea typeface="华文细黑"/>
                <a:cs typeface="Times New Roman"/>
              </a:rPr>
              <a:t>值</a:t>
            </a:r>
            <a:r>
              <a:rPr lang="zh-CN" altLang="zh-CN" sz="2500" kern="100" dirty="0">
                <a:latin typeface="Times New Roman"/>
                <a:ea typeface="华文细黑"/>
                <a:cs typeface="Times New Roman"/>
              </a:rPr>
              <a:t>范围为</a:t>
            </a:r>
            <a:r>
              <a:rPr lang="en-US" altLang="zh-CN" sz="2500" kern="100" dirty="0" smtClean="0">
                <a:latin typeface="Times New Roman"/>
                <a:ea typeface="华文细黑"/>
                <a:cs typeface="Courier New"/>
              </a:rPr>
              <a:t>_______.</a:t>
            </a:r>
            <a:endParaRPr lang="zh-CN" altLang="zh-CN" sz="2500" kern="100" dirty="0">
              <a:latin typeface="宋体"/>
              <a:cs typeface="Courier New"/>
            </a:endParaRPr>
          </a:p>
          <a:p>
            <a:pPr algn="just">
              <a:lnSpc>
                <a:spcPct val="132000"/>
              </a:lnSpc>
              <a:spcAft>
                <a:spcPts val="0"/>
              </a:spcAft>
              <a:tabLst>
                <a:tab pos="2070735" algn="l"/>
              </a:tabLst>
            </a:pPr>
            <a:r>
              <a:rPr lang="zh-CN" altLang="zh-CN" sz="2500" b="1" kern="100" dirty="0">
                <a:solidFill>
                  <a:srgbClr val="E46C0A"/>
                </a:solidFill>
                <a:latin typeface="Times New Roman"/>
                <a:ea typeface="微软雅黑"/>
                <a:cs typeface="Times New Roman"/>
              </a:rPr>
              <a:t>错解</a:t>
            </a:r>
            <a:r>
              <a:rPr lang="zh-CN" altLang="zh-CN" sz="2500" kern="100" dirty="0">
                <a:latin typeface="Times New Roman"/>
                <a:ea typeface="华文细黑"/>
                <a:cs typeface="Times New Roman"/>
              </a:rPr>
              <a:t>　</a:t>
            </a:r>
            <a:r>
              <a:rPr lang="en-US" altLang="zh-CN" sz="2500" kern="100" dirty="0">
                <a:latin typeface="宋体"/>
                <a:ea typeface="华文细黑"/>
                <a:cs typeface="Times New Roman"/>
              </a:rPr>
              <a:t>∵</a:t>
            </a:r>
            <a:r>
              <a:rPr lang="en-US" altLang="zh-CN" sz="2500" i="1" kern="100" dirty="0">
                <a:latin typeface="Times New Roman"/>
                <a:ea typeface="华文细黑"/>
                <a:cs typeface="Courier New"/>
              </a:rPr>
              <a:t>f</a:t>
            </a:r>
            <a:r>
              <a:rPr lang="en-US" altLang="zh-CN" sz="2500" kern="100" dirty="0">
                <a:latin typeface="Times New Roman"/>
                <a:ea typeface="华文细黑"/>
                <a:cs typeface="Courier New"/>
              </a:rPr>
              <a:t>(</a:t>
            </a:r>
            <a:r>
              <a:rPr lang="en-US" altLang="zh-CN" sz="2500" i="1" kern="100" dirty="0">
                <a:latin typeface="Times New Roman"/>
                <a:ea typeface="华文细黑"/>
                <a:cs typeface="Courier New"/>
              </a:rPr>
              <a:t>x</a:t>
            </a:r>
            <a:r>
              <a:rPr lang="en-US" altLang="zh-CN" sz="2500" kern="100" dirty="0">
                <a:latin typeface="Times New Roman"/>
                <a:ea typeface="华文细黑"/>
                <a:cs typeface="Courier New"/>
              </a:rPr>
              <a:t>)</a:t>
            </a:r>
            <a:r>
              <a:rPr lang="zh-CN" altLang="zh-CN" sz="2500" kern="100" dirty="0">
                <a:latin typeface="Times New Roman"/>
                <a:ea typeface="华文细黑"/>
                <a:cs typeface="Times New Roman"/>
              </a:rPr>
              <a:t>在</a:t>
            </a:r>
            <a:r>
              <a:rPr lang="en-US" altLang="zh-CN" sz="2500" kern="100" dirty="0">
                <a:latin typeface="Times New Roman"/>
                <a:ea typeface="华文细黑"/>
                <a:cs typeface="Courier New"/>
              </a:rPr>
              <a:t>(</a:t>
            </a:r>
            <a:r>
              <a:rPr lang="zh-CN" altLang="zh-CN" sz="2500" kern="100" dirty="0">
                <a:latin typeface="Times New Roman"/>
                <a:ea typeface="华文细黑"/>
                <a:cs typeface="Times New Roman"/>
              </a:rPr>
              <a:t>－</a:t>
            </a:r>
            <a:r>
              <a:rPr lang="en-US" altLang="zh-CN" sz="2500" kern="100" dirty="0">
                <a:latin typeface="Times New Roman"/>
                <a:ea typeface="华文细黑"/>
                <a:cs typeface="Courier New"/>
              </a:rPr>
              <a:t>1,1)</a:t>
            </a:r>
            <a:r>
              <a:rPr lang="zh-CN" altLang="zh-CN" sz="2500" kern="100" dirty="0">
                <a:latin typeface="Times New Roman"/>
                <a:ea typeface="华文细黑"/>
                <a:cs typeface="Times New Roman"/>
              </a:rPr>
              <a:t>上是减函数，且</a:t>
            </a:r>
            <a:r>
              <a:rPr lang="en-US" altLang="zh-CN" sz="2500" i="1" kern="100" dirty="0">
                <a:latin typeface="Times New Roman"/>
                <a:ea typeface="华文细黑"/>
                <a:cs typeface="Courier New"/>
              </a:rPr>
              <a:t>f</a:t>
            </a:r>
            <a:r>
              <a:rPr lang="en-US" altLang="zh-CN" sz="2500" kern="100" dirty="0">
                <a:latin typeface="Times New Roman"/>
                <a:ea typeface="华文细黑"/>
                <a:cs typeface="Courier New"/>
              </a:rPr>
              <a:t>(1</a:t>
            </a:r>
            <a:r>
              <a:rPr lang="zh-CN" altLang="zh-CN" sz="2500" kern="100" dirty="0">
                <a:latin typeface="Times New Roman"/>
                <a:ea typeface="华文细黑"/>
                <a:cs typeface="Times New Roman"/>
              </a:rPr>
              <a:t>－</a:t>
            </a:r>
            <a:r>
              <a:rPr lang="en-US" altLang="zh-CN" sz="2500" i="1" kern="100" dirty="0">
                <a:latin typeface="Times New Roman"/>
                <a:ea typeface="华文细黑"/>
                <a:cs typeface="Courier New"/>
              </a:rPr>
              <a:t>a</a:t>
            </a:r>
            <a:r>
              <a:rPr lang="en-US" altLang="zh-CN" sz="2500" kern="100" dirty="0">
                <a:latin typeface="Times New Roman"/>
                <a:ea typeface="华文细黑"/>
                <a:cs typeface="Courier New"/>
              </a:rPr>
              <a:t>)&lt;</a:t>
            </a:r>
            <a:r>
              <a:rPr lang="en-US" altLang="zh-CN" sz="2500" i="1" kern="100" dirty="0">
                <a:latin typeface="Times New Roman"/>
                <a:ea typeface="华文细黑"/>
                <a:cs typeface="Courier New"/>
              </a:rPr>
              <a:t>f</a:t>
            </a:r>
            <a:r>
              <a:rPr lang="en-US" altLang="zh-CN" sz="2500" kern="100" dirty="0">
                <a:latin typeface="Times New Roman"/>
                <a:ea typeface="华文细黑"/>
                <a:cs typeface="Courier New"/>
              </a:rPr>
              <a:t>(</a:t>
            </a:r>
            <a:r>
              <a:rPr lang="en-US" altLang="zh-CN" sz="2500" kern="100" dirty="0" err="1">
                <a:latin typeface="Times New Roman"/>
                <a:ea typeface="华文细黑"/>
                <a:cs typeface="Courier New"/>
              </a:rPr>
              <a:t>2</a:t>
            </a:r>
            <a:r>
              <a:rPr lang="en-US" altLang="zh-CN" sz="2500" i="1" kern="100" dirty="0" err="1">
                <a:latin typeface="Times New Roman"/>
                <a:ea typeface="华文细黑"/>
                <a:cs typeface="Courier New"/>
              </a:rPr>
              <a:t>a</a:t>
            </a:r>
            <a:r>
              <a:rPr lang="zh-CN" altLang="zh-CN" sz="2500" kern="100" dirty="0">
                <a:latin typeface="Times New Roman"/>
                <a:ea typeface="华文细黑"/>
                <a:cs typeface="Times New Roman"/>
              </a:rPr>
              <a:t>－</a:t>
            </a:r>
            <a:r>
              <a:rPr lang="en-US" altLang="zh-CN" sz="2500" kern="100" dirty="0">
                <a:latin typeface="Times New Roman"/>
                <a:ea typeface="华文细黑"/>
                <a:cs typeface="Courier New"/>
              </a:rPr>
              <a:t>1)</a:t>
            </a:r>
            <a:r>
              <a:rPr lang="zh-CN" altLang="zh-CN" sz="2500" kern="100" dirty="0">
                <a:latin typeface="Times New Roman"/>
                <a:ea typeface="华文细黑"/>
                <a:cs typeface="Times New Roman"/>
              </a:rPr>
              <a:t>，</a:t>
            </a:r>
            <a:endParaRPr lang="zh-CN" altLang="zh-CN" sz="250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57001362"/>
              </p:ext>
            </p:extLst>
          </p:nvPr>
        </p:nvGraphicFramePr>
        <p:xfrm>
          <a:off x="504825" y="2810297"/>
          <a:ext cx="11210925" cy="790575"/>
        </p:xfrm>
        <a:graphic>
          <a:graphicData uri="http://schemas.openxmlformats.org/presentationml/2006/ole">
            <mc:AlternateContent xmlns:mc="http://schemas.openxmlformats.org/markup-compatibility/2006">
              <mc:Choice xmlns:v="urn:schemas-microsoft-com:vml" Requires="v">
                <p:oleObj spid="_x0000_s75314" name="文档" r:id="rId4" imgW="11212766" imgH="791693" progId="Word.Document.12">
                  <p:embed/>
                </p:oleObj>
              </mc:Choice>
              <mc:Fallback>
                <p:oleObj name="文档" r:id="rId4" imgW="11212766" imgH="791693" progId="Word.Document.12">
                  <p:embed/>
                  <p:pic>
                    <p:nvPicPr>
                      <p:cNvPr id="0" name="对象 14"/>
                      <p:cNvPicPr>
                        <a:picLocks noChangeAspect="1" noChangeArrowheads="1"/>
                      </p:cNvPicPr>
                      <p:nvPr/>
                    </p:nvPicPr>
                    <p:blipFill>
                      <a:blip r:embed="rId5"/>
                      <a:srcRect/>
                      <a:stretch>
                        <a:fillRect/>
                      </a:stretch>
                    </p:blipFill>
                    <p:spPr bwMode="auto">
                      <a:xfrm>
                        <a:off x="504825" y="2810297"/>
                        <a:ext cx="1121092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382191" y="4452764"/>
            <a:ext cx="11412000" cy="64733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500" kern="100" dirty="0" smtClean="0">
                <a:latin typeface="Times New Roman"/>
                <a:ea typeface="华文细黑"/>
                <a:cs typeface="Times New Roman"/>
              </a:rPr>
              <a:t>又</a:t>
            </a:r>
            <a:r>
              <a:rPr lang="en-US" altLang="zh-CN" sz="2500" i="1" kern="100" dirty="0">
                <a:latin typeface="Times New Roman"/>
                <a:ea typeface="华文细黑"/>
                <a:cs typeface="Courier New"/>
              </a:rPr>
              <a:t>f</a:t>
            </a:r>
            <a:r>
              <a:rPr lang="en-US" altLang="zh-CN" sz="2500" kern="100" dirty="0">
                <a:latin typeface="Times New Roman"/>
                <a:ea typeface="华文细黑"/>
                <a:cs typeface="Courier New"/>
              </a:rPr>
              <a:t>(</a:t>
            </a:r>
            <a:r>
              <a:rPr lang="en-US" altLang="zh-CN" sz="2500" i="1" kern="100" dirty="0">
                <a:latin typeface="Times New Roman"/>
                <a:ea typeface="华文细黑"/>
                <a:cs typeface="Courier New"/>
              </a:rPr>
              <a:t>x</a:t>
            </a:r>
            <a:r>
              <a:rPr lang="en-US" altLang="zh-CN" sz="2500" kern="100" dirty="0">
                <a:latin typeface="Times New Roman"/>
                <a:ea typeface="华文细黑"/>
                <a:cs typeface="Courier New"/>
              </a:rPr>
              <a:t>)</a:t>
            </a:r>
            <a:r>
              <a:rPr lang="zh-CN" altLang="zh-CN" sz="2500" kern="100" dirty="0">
                <a:latin typeface="Times New Roman"/>
                <a:ea typeface="华文细黑"/>
                <a:cs typeface="Times New Roman"/>
              </a:rPr>
              <a:t>在</a:t>
            </a:r>
            <a:r>
              <a:rPr lang="en-US" altLang="zh-CN" sz="2500" kern="100" dirty="0">
                <a:latin typeface="Times New Roman"/>
                <a:ea typeface="华文细黑"/>
                <a:cs typeface="Courier New"/>
              </a:rPr>
              <a:t>(</a:t>
            </a:r>
            <a:r>
              <a:rPr lang="zh-CN" altLang="zh-CN" sz="2500" kern="100" dirty="0">
                <a:latin typeface="Times New Roman"/>
                <a:ea typeface="华文细黑"/>
                <a:cs typeface="Times New Roman"/>
              </a:rPr>
              <a:t>－</a:t>
            </a:r>
            <a:r>
              <a:rPr lang="en-US" altLang="zh-CN" sz="2500" kern="100" dirty="0">
                <a:latin typeface="Times New Roman"/>
                <a:ea typeface="华文细黑"/>
                <a:cs typeface="Courier New"/>
              </a:rPr>
              <a:t>1,1)</a:t>
            </a:r>
            <a:r>
              <a:rPr lang="zh-CN" altLang="zh-CN" sz="2500" kern="100" dirty="0">
                <a:latin typeface="Times New Roman"/>
                <a:ea typeface="华文细黑"/>
                <a:cs typeface="Times New Roman"/>
              </a:rPr>
              <a:t>上是减函数，且</a:t>
            </a:r>
            <a:r>
              <a:rPr lang="en-US" altLang="zh-CN" sz="2500" i="1" kern="100" dirty="0">
                <a:latin typeface="Times New Roman"/>
                <a:ea typeface="华文细黑"/>
                <a:cs typeface="Courier New"/>
              </a:rPr>
              <a:t>f</a:t>
            </a:r>
            <a:r>
              <a:rPr lang="en-US" altLang="zh-CN" sz="2500" kern="100" dirty="0">
                <a:latin typeface="Times New Roman"/>
                <a:ea typeface="华文细黑"/>
                <a:cs typeface="Courier New"/>
              </a:rPr>
              <a:t>(1</a:t>
            </a:r>
            <a:r>
              <a:rPr lang="zh-CN" altLang="zh-CN" sz="2500" kern="100" dirty="0">
                <a:latin typeface="Times New Roman"/>
                <a:ea typeface="华文细黑"/>
                <a:cs typeface="Times New Roman"/>
              </a:rPr>
              <a:t>－</a:t>
            </a:r>
            <a:r>
              <a:rPr lang="en-US" altLang="zh-CN" sz="2500" i="1" kern="100" dirty="0">
                <a:latin typeface="Times New Roman"/>
                <a:ea typeface="华文细黑"/>
                <a:cs typeface="Courier New"/>
              </a:rPr>
              <a:t>a</a:t>
            </a:r>
            <a:r>
              <a:rPr lang="en-US" altLang="zh-CN" sz="2500" kern="100" dirty="0">
                <a:latin typeface="Times New Roman"/>
                <a:ea typeface="华文细黑"/>
                <a:cs typeface="Courier New"/>
              </a:rPr>
              <a:t>)&lt;</a:t>
            </a:r>
            <a:r>
              <a:rPr lang="en-US" altLang="zh-CN" sz="2500" i="1" kern="100" dirty="0">
                <a:latin typeface="Times New Roman"/>
                <a:ea typeface="华文细黑"/>
                <a:cs typeface="Courier New"/>
              </a:rPr>
              <a:t>f</a:t>
            </a:r>
            <a:r>
              <a:rPr lang="en-US" altLang="zh-CN" sz="2500" kern="100" dirty="0">
                <a:latin typeface="Times New Roman"/>
                <a:ea typeface="华文细黑"/>
                <a:cs typeface="Courier New"/>
              </a:rPr>
              <a:t>(</a:t>
            </a:r>
            <a:r>
              <a:rPr lang="en-US" altLang="zh-CN" sz="2500" kern="100" dirty="0" err="1">
                <a:latin typeface="Times New Roman"/>
                <a:ea typeface="华文细黑"/>
                <a:cs typeface="Courier New"/>
              </a:rPr>
              <a:t>2</a:t>
            </a:r>
            <a:r>
              <a:rPr lang="en-US" altLang="zh-CN" sz="2500" i="1" kern="100" dirty="0" err="1">
                <a:latin typeface="Times New Roman"/>
                <a:ea typeface="华文细黑"/>
                <a:cs typeface="Courier New"/>
              </a:rPr>
              <a:t>a</a:t>
            </a:r>
            <a:r>
              <a:rPr lang="zh-CN" altLang="zh-CN" sz="2500" kern="100" dirty="0">
                <a:latin typeface="Times New Roman"/>
                <a:ea typeface="华文细黑"/>
                <a:cs typeface="Times New Roman"/>
              </a:rPr>
              <a:t>－</a:t>
            </a:r>
            <a:r>
              <a:rPr lang="en-US" altLang="zh-CN" sz="2500" kern="100" dirty="0">
                <a:latin typeface="Times New Roman"/>
                <a:ea typeface="华文细黑"/>
                <a:cs typeface="Courier New"/>
              </a:rPr>
              <a:t>1)</a:t>
            </a:r>
            <a:r>
              <a:rPr lang="zh-CN" altLang="zh-CN" sz="2500" kern="100" dirty="0">
                <a:latin typeface="Times New Roman"/>
                <a:ea typeface="华文细黑"/>
                <a:cs typeface="Times New Roman"/>
              </a:rPr>
              <a:t>，</a:t>
            </a:r>
            <a:endParaRPr lang="zh-CN" altLang="zh-CN" sz="2500" kern="100" dirty="0">
              <a:effectLst/>
              <a:latin typeface="宋体"/>
              <a:cs typeface="Courier New"/>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723390415"/>
              </p:ext>
            </p:extLst>
          </p:nvPr>
        </p:nvGraphicFramePr>
        <p:xfrm>
          <a:off x="504825" y="5105400"/>
          <a:ext cx="11210925" cy="781050"/>
        </p:xfrm>
        <a:graphic>
          <a:graphicData uri="http://schemas.openxmlformats.org/presentationml/2006/ole">
            <mc:AlternateContent xmlns:mc="http://schemas.openxmlformats.org/markup-compatibility/2006">
              <mc:Choice xmlns:v="urn:schemas-microsoft-com:vml" Requires="v">
                <p:oleObj spid="_x0000_s75315" name="文档" r:id="rId6" imgW="11212766" imgH="781959" progId="Word.Document.12">
                  <p:embed/>
                </p:oleObj>
              </mc:Choice>
              <mc:Fallback>
                <p:oleObj name="文档" r:id="rId6" imgW="11212766" imgH="781959" progId="Word.Document.12">
                  <p:embed/>
                  <p:pic>
                    <p:nvPicPr>
                      <p:cNvPr id="0" name=""/>
                      <p:cNvPicPr>
                        <a:picLocks noChangeAspect="1" noChangeArrowheads="1"/>
                      </p:cNvPicPr>
                      <p:nvPr/>
                    </p:nvPicPr>
                    <p:blipFill>
                      <a:blip r:embed="rId7"/>
                      <a:srcRect/>
                      <a:stretch>
                        <a:fillRect/>
                      </a:stretch>
                    </p:blipFill>
                    <p:spPr bwMode="auto">
                      <a:xfrm>
                        <a:off x="504825" y="5105400"/>
                        <a:ext cx="1121092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3237019743"/>
              </p:ext>
            </p:extLst>
          </p:nvPr>
        </p:nvGraphicFramePr>
        <p:xfrm>
          <a:off x="504825" y="5838825"/>
          <a:ext cx="8705850" cy="790575"/>
        </p:xfrm>
        <a:graphic>
          <a:graphicData uri="http://schemas.openxmlformats.org/presentationml/2006/ole">
            <mc:AlternateContent xmlns:mc="http://schemas.openxmlformats.org/markup-compatibility/2006">
              <mc:Choice xmlns:v="urn:schemas-microsoft-com:vml" Requires="v">
                <p:oleObj spid="_x0000_s75316" name="文档" r:id="rId8" imgW="8708686" imgH="791693" progId="Word.Document.12">
                  <p:embed/>
                </p:oleObj>
              </mc:Choice>
              <mc:Fallback>
                <p:oleObj name="文档" r:id="rId8" imgW="8708686" imgH="791693" progId="Word.Document.12">
                  <p:embed/>
                  <p:pic>
                    <p:nvPicPr>
                      <p:cNvPr id="0" name=""/>
                      <p:cNvPicPr>
                        <a:picLocks noChangeAspect="1" noChangeArrowheads="1"/>
                      </p:cNvPicPr>
                      <p:nvPr/>
                    </p:nvPicPr>
                    <p:blipFill>
                      <a:blip r:embed="rId9"/>
                      <a:srcRect/>
                      <a:stretch>
                        <a:fillRect/>
                      </a:stretch>
                    </p:blipFill>
                    <p:spPr bwMode="auto">
                      <a:xfrm>
                        <a:off x="504825" y="5838825"/>
                        <a:ext cx="870585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3444863187"/>
              </p:ext>
            </p:extLst>
          </p:nvPr>
        </p:nvGraphicFramePr>
        <p:xfrm>
          <a:off x="1855862" y="1458516"/>
          <a:ext cx="1133475" cy="838200"/>
        </p:xfrm>
        <a:graphic>
          <a:graphicData uri="http://schemas.openxmlformats.org/presentationml/2006/ole">
            <mc:AlternateContent xmlns:mc="http://schemas.openxmlformats.org/markup-compatibility/2006">
              <mc:Choice xmlns:v="urn:schemas-microsoft-com:vml" Requires="v">
                <p:oleObj spid="_x0000_s75317" name="文档" r:id="rId10" imgW="1140565" imgH="838110" progId="Word.Document.12">
                  <p:embed/>
                </p:oleObj>
              </mc:Choice>
              <mc:Fallback>
                <p:oleObj name="文档" r:id="rId10" imgW="1140565" imgH="838110" progId="Word.Document.12">
                  <p:embed/>
                  <p:pic>
                    <p:nvPicPr>
                      <p:cNvPr id="0" name=""/>
                      <p:cNvPicPr>
                        <a:picLocks noChangeAspect="1" noChangeArrowheads="1"/>
                      </p:cNvPicPr>
                      <p:nvPr/>
                    </p:nvPicPr>
                    <p:blipFill>
                      <a:blip r:embed="rId11"/>
                      <a:srcRect/>
                      <a:stretch>
                        <a:fillRect/>
                      </a:stretch>
                    </p:blipFill>
                    <p:spPr bwMode="auto">
                      <a:xfrm>
                        <a:off x="1855862" y="1458516"/>
                        <a:ext cx="11334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2675579245"/>
              </p:ext>
            </p:extLst>
          </p:nvPr>
        </p:nvGraphicFramePr>
        <p:xfrm>
          <a:off x="504825" y="3543300"/>
          <a:ext cx="11210925" cy="1038225"/>
        </p:xfrm>
        <a:graphic>
          <a:graphicData uri="http://schemas.openxmlformats.org/presentationml/2006/ole">
            <mc:AlternateContent xmlns:mc="http://schemas.openxmlformats.org/markup-compatibility/2006">
              <mc:Choice xmlns:v="urn:schemas-microsoft-com:vml" Requires="v">
                <p:oleObj spid="_x0000_s75318" name="文档" r:id="rId12" imgW="11212766" imgH="1042252" progId="Word.Document.12">
                  <p:embed/>
                </p:oleObj>
              </mc:Choice>
              <mc:Fallback>
                <p:oleObj name="文档" r:id="rId12" imgW="11212766" imgH="1042252" progId="Word.Document.12">
                  <p:embed/>
                  <p:pic>
                    <p:nvPicPr>
                      <p:cNvPr id="0" name=""/>
                      <p:cNvPicPr>
                        <a:picLocks noChangeAspect="1" noChangeArrowheads="1"/>
                      </p:cNvPicPr>
                      <p:nvPr/>
                    </p:nvPicPr>
                    <p:blipFill>
                      <a:blip r:embed="rId13"/>
                      <a:srcRect/>
                      <a:stretch>
                        <a:fillRect/>
                      </a:stretch>
                    </p:blipFill>
                    <p:spPr bwMode="auto">
                      <a:xfrm>
                        <a:off x="504825" y="3543300"/>
                        <a:ext cx="1121092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blinds(horizontal)">
                                      <p:cBhvr>
                                        <p:cTn id="7" dur="500"/>
                                        <p:tgtEl>
                                          <p:spTgt spid="9">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9">
                                            <p:txEl>
                                              <p:pRg st="3" end="3"/>
                                            </p:txEl>
                                          </p:spTgt>
                                        </p:tgtEl>
                                      </p:cBhvr>
                                    </p:animEffect>
                                    <p:set>
                                      <p:cBhvr>
                                        <p:cTn id="42" dur="1" fill="hold">
                                          <p:stCondLst>
                                            <p:cond delay="499"/>
                                          </p:stCondLst>
                                        </p:cTn>
                                        <p:tgtEl>
                                          <p:spTgt spid="9">
                                            <p:txEl>
                                              <p:pRg st="3" end="3"/>
                                            </p:txEl>
                                          </p:spTgt>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5"/>
                                        </p:tgtEl>
                                      </p:cBhvr>
                                    </p:animEffect>
                                    <p:set>
                                      <p:cBhvr>
                                        <p:cTn id="45" dur="1" fill="hold">
                                          <p:stCondLst>
                                            <p:cond delay="499"/>
                                          </p:stCondLst>
                                        </p:cTn>
                                        <p:tgtEl>
                                          <p:spTgt spid="5"/>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9"/>
                                        </p:tgtEl>
                                      </p:cBhvr>
                                    </p:animEffect>
                                    <p:set>
                                      <p:cBhvr>
                                        <p:cTn id="48" dur="1" fill="hold">
                                          <p:stCondLst>
                                            <p:cond delay="499"/>
                                          </p:stCondLst>
                                        </p:cTn>
                                        <p:tgtEl>
                                          <p:spTgt spid="19"/>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16"/>
                                        </p:tgtEl>
                                      </p:cBhvr>
                                    </p:animEffect>
                                    <p:set>
                                      <p:cBhvr>
                                        <p:cTn id="54" dur="1" fill="hold">
                                          <p:stCondLst>
                                            <p:cond delay="499"/>
                                          </p:stCondLst>
                                        </p:cTn>
                                        <p:tgtEl>
                                          <p:spTgt spid="16"/>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uiExpand="1" build="allAtOnce"/>
      <p:bldP spid="15" grpId="0"/>
      <p:bldP spid="15" grpId="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易错警示</a:t>
              </a:r>
            </a:p>
          </p:txBody>
        </p:sp>
      </p:grpSp>
      <p:sp>
        <p:nvSpPr>
          <p:cNvPr id="9" name="矩形 8"/>
          <p:cNvSpPr/>
          <p:nvPr/>
        </p:nvSpPr>
        <p:spPr>
          <a:xfrm>
            <a:off x="2095" y="837506"/>
            <a:ext cx="12190413" cy="532859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2648469641"/>
              </p:ext>
            </p:extLst>
          </p:nvPr>
        </p:nvGraphicFramePr>
        <p:xfrm>
          <a:off x="459532" y="1240979"/>
          <a:ext cx="11271348" cy="4480560"/>
        </p:xfrm>
        <a:graphic>
          <a:graphicData uri="http://schemas.openxmlformats.org/drawingml/2006/table">
            <a:tbl>
              <a:tblPr/>
              <a:tblGrid>
                <a:gridCol w="1694284"/>
                <a:gridCol w="9577064"/>
              </a:tblGrid>
              <a:tr h="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错误原因</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纠错心得</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忽视函数定义域</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解决与抽象函数有关的变量的取值范围问题，关键是利用单调性</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脱去</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函数符号</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f</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，从而转化为熟悉的不等式</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具体做法是：</a:t>
                      </a:r>
                      <a:r>
                        <a:rPr lang="en-US" sz="2800" kern="100" dirty="0">
                          <a:effectLst/>
                          <a:latin typeface="Times New Roman"/>
                          <a:ea typeface="华文细黑"/>
                          <a:cs typeface="Courier New"/>
                        </a:rPr>
                        <a:t>(1)</a:t>
                      </a:r>
                      <a:r>
                        <a:rPr lang="zh-CN" sz="2800" kern="100" dirty="0">
                          <a:effectLst/>
                          <a:latin typeface="Times New Roman"/>
                          <a:ea typeface="华文细黑"/>
                          <a:cs typeface="Times New Roman"/>
                        </a:rPr>
                        <a:t>若函数</a:t>
                      </a:r>
                      <a:r>
                        <a:rPr lang="en-US" sz="2800" i="1" kern="100" dirty="0">
                          <a:effectLst/>
                          <a:latin typeface="Times New Roman"/>
                          <a:ea typeface="华文细黑"/>
                          <a:cs typeface="Courier New"/>
                        </a:rPr>
                        <a:t>y</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在区间</a:t>
                      </a:r>
                      <a:r>
                        <a:rPr lang="en-US" sz="2800" i="1" kern="100" dirty="0">
                          <a:effectLst/>
                          <a:latin typeface="Times New Roman"/>
                          <a:ea typeface="华文细黑"/>
                          <a:cs typeface="Courier New"/>
                        </a:rPr>
                        <a:t>D</a:t>
                      </a:r>
                      <a:r>
                        <a:rPr lang="zh-CN" sz="2800" kern="100" dirty="0">
                          <a:effectLst/>
                          <a:latin typeface="Times New Roman"/>
                          <a:ea typeface="华文细黑"/>
                          <a:cs typeface="Times New Roman"/>
                        </a:rPr>
                        <a:t>上是增函数，对任意</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1</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2</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D</a:t>
                      </a:r>
                      <a:r>
                        <a:rPr lang="zh-CN" sz="2800" kern="100" dirty="0">
                          <a:effectLst/>
                          <a:latin typeface="Times New Roman"/>
                          <a:ea typeface="华文细黑"/>
                          <a:cs typeface="Times New Roman"/>
                        </a:rPr>
                        <a:t>，且</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1</a:t>
                      </a:r>
                      <a:r>
                        <a:rPr lang="en-US" sz="2800" kern="100" dirty="0">
                          <a:effectLst/>
                          <a:latin typeface="Times New Roman"/>
                          <a:ea typeface="华文细黑"/>
                          <a:cs typeface="Courier New"/>
                        </a:rPr>
                        <a:t>)&lt;</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2</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，则有</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1</a:t>
                      </a:r>
                      <a:r>
                        <a:rPr lang="en-US" sz="2800" kern="100" dirty="0">
                          <a:effectLst/>
                          <a:latin typeface="Times New Roman"/>
                          <a:ea typeface="华文细黑"/>
                          <a:cs typeface="Courier New"/>
                        </a:rPr>
                        <a:t>&lt;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2</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(2)</a:t>
                      </a:r>
                      <a:r>
                        <a:rPr lang="zh-CN" sz="2800" kern="100" dirty="0">
                          <a:effectLst/>
                          <a:latin typeface="Times New Roman"/>
                          <a:ea typeface="华文细黑"/>
                          <a:cs typeface="Times New Roman"/>
                        </a:rPr>
                        <a:t>若函数</a:t>
                      </a:r>
                      <a:r>
                        <a:rPr lang="en-US" sz="2800" i="1" kern="100" dirty="0">
                          <a:effectLst/>
                          <a:latin typeface="Times New Roman"/>
                          <a:ea typeface="华文细黑"/>
                          <a:cs typeface="Courier New"/>
                        </a:rPr>
                        <a:t>y</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x</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在区间</a:t>
                      </a:r>
                      <a:r>
                        <a:rPr lang="en-US" sz="2800" i="1" kern="100" dirty="0">
                          <a:effectLst/>
                          <a:latin typeface="Times New Roman"/>
                          <a:ea typeface="华文细黑"/>
                          <a:cs typeface="Courier New"/>
                        </a:rPr>
                        <a:t>D</a:t>
                      </a:r>
                      <a:r>
                        <a:rPr lang="zh-CN" sz="2800" kern="100" dirty="0">
                          <a:effectLst/>
                          <a:latin typeface="Times New Roman"/>
                          <a:ea typeface="华文细黑"/>
                          <a:cs typeface="Times New Roman"/>
                        </a:rPr>
                        <a:t>上是减函数，对任意</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1</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2</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D</a:t>
                      </a:r>
                      <a:r>
                        <a:rPr lang="zh-CN" sz="2800" kern="100" dirty="0">
                          <a:effectLst/>
                          <a:latin typeface="Times New Roman"/>
                          <a:ea typeface="华文细黑"/>
                          <a:cs typeface="Times New Roman"/>
                        </a:rPr>
                        <a:t>，且</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1</a:t>
                      </a:r>
                      <a:r>
                        <a:rPr lang="en-US" sz="2800" kern="100" dirty="0">
                          <a:effectLst/>
                          <a:latin typeface="Times New Roman"/>
                          <a:ea typeface="华文细黑"/>
                          <a:cs typeface="Courier New"/>
                        </a:rPr>
                        <a:t>)&lt;</a:t>
                      </a:r>
                      <a:r>
                        <a:rPr lang="en-US" sz="2800" i="1" kern="100" dirty="0">
                          <a:effectLst/>
                          <a:latin typeface="Times New Roman"/>
                          <a:ea typeface="华文细黑"/>
                          <a:cs typeface="Courier New"/>
                        </a:rPr>
                        <a:t>f</a:t>
                      </a:r>
                      <a:r>
                        <a:rPr lang="en-US" sz="2800" kern="100" dirty="0">
                          <a:effectLst/>
                          <a:latin typeface="Times New Roman"/>
                          <a:ea typeface="华文细黑"/>
                          <a:cs typeface="Courier New"/>
                        </a:rPr>
                        <a: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2</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，则有</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1</a:t>
                      </a:r>
                      <a:r>
                        <a:rPr lang="en-US" sz="2800" kern="100" dirty="0">
                          <a:effectLst/>
                          <a:latin typeface="Times New Roman"/>
                          <a:ea typeface="华文细黑"/>
                          <a:cs typeface="Courier New"/>
                        </a:rPr>
                        <a:t>&gt;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2</a:t>
                      </a:r>
                      <a:r>
                        <a:rPr lang="zh-CN" sz="2800" kern="100" dirty="0">
                          <a:effectLst/>
                          <a:latin typeface="Times New Roman"/>
                          <a:ea typeface="华文细黑"/>
                          <a:cs typeface="Times New Roman"/>
                        </a:rPr>
                        <a:t>，但需要注意的是，不要忘记函数的定义域</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005564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圆角矩形 8">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0" name="矩形 9"/>
          <p:cNvSpPr/>
          <p:nvPr/>
        </p:nvSpPr>
        <p:spPr>
          <a:xfrm>
            <a:off x="382191" y="189434"/>
            <a:ext cx="11412000" cy="18035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4</a:t>
            </a:r>
            <a:r>
              <a:rPr lang="zh-CN" altLang="zh-CN" sz="2800" kern="100" dirty="0">
                <a:latin typeface="Times New Roman"/>
                <a:ea typeface="华文细黑"/>
                <a:cs typeface="Times New Roman"/>
              </a:rPr>
              <a:t>　已知</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是定义在</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1,1]</a:t>
            </a:r>
            <a:r>
              <a:rPr lang="zh-CN" altLang="zh-CN" sz="2800" kern="100" dirty="0">
                <a:latin typeface="Times New Roman"/>
                <a:ea typeface="华文细黑"/>
                <a:cs typeface="Times New Roman"/>
              </a:rPr>
              <a:t>上的单调递增函数，若</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90000"/>
              </a:lnSpc>
              <a:spcAft>
                <a:spcPts val="0"/>
              </a:spcAft>
              <a:tabLst>
                <a:tab pos="2070735" algn="l"/>
              </a:tabLst>
            </a:pPr>
            <a:endParaRPr lang="en-US" altLang="zh-CN" sz="2800" kern="100" dirty="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的取值范围是</a:t>
            </a:r>
            <a:r>
              <a:rPr lang="en-US" altLang="zh-CN" sz="2800" kern="100" dirty="0" smtClean="0">
                <a:latin typeface="Times New Roman"/>
                <a:ea typeface="华文细黑"/>
                <a:cs typeface="Courier New"/>
              </a:rPr>
              <a:t>_______.</a:t>
            </a:r>
            <a:endParaRPr lang="zh-CN" altLang="zh-CN" sz="280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384326817"/>
              </p:ext>
            </p:extLst>
          </p:nvPr>
        </p:nvGraphicFramePr>
        <p:xfrm>
          <a:off x="495300" y="2004492"/>
          <a:ext cx="11210925" cy="2495550"/>
        </p:xfrm>
        <a:graphic>
          <a:graphicData uri="http://schemas.openxmlformats.org/presentationml/2006/ole">
            <mc:AlternateContent xmlns:mc="http://schemas.openxmlformats.org/markup-compatibility/2006">
              <mc:Choice xmlns:v="urn:schemas-microsoft-com:vml" Requires="v">
                <p:oleObj spid="_x0000_s60871" name="文档" r:id="rId4" imgW="11212766" imgH="2507029" progId="Word.Document.12">
                  <p:embed/>
                </p:oleObj>
              </mc:Choice>
              <mc:Fallback>
                <p:oleObj name="文档" r:id="rId4" imgW="11212766" imgH="2507029" progId="Word.Document.12">
                  <p:embed/>
                  <p:pic>
                    <p:nvPicPr>
                      <p:cNvPr id="0" name=""/>
                      <p:cNvPicPr>
                        <a:picLocks noChangeAspect="1" noChangeArrowheads="1"/>
                      </p:cNvPicPr>
                      <p:nvPr/>
                    </p:nvPicPr>
                    <p:blipFill>
                      <a:blip r:embed="rId5"/>
                      <a:srcRect/>
                      <a:stretch>
                        <a:fillRect/>
                      </a:stretch>
                    </p:blipFill>
                    <p:spPr bwMode="auto">
                      <a:xfrm>
                        <a:off x="495300" y="2004492"/>
                        <a:ext cx="11210925"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54602919"/>
              </p:ext>
            </p:extLst>
          </p:nvPr>
        </p:nvGraphicFramePr>
        <p:xfrm>
          <a:off x="495300" y="4509914"/>
          <a:ext cx="11210925" cy="876300"/>
        </p:xfrm>
        <a:graphic>
          <a:graphicData uri="http://schemas.openxmlformats.org/presentationml/2006/ole">
            <mc:AlternateContent xmlns:mc="http://schemas.openxmlformats.org/markup-compatibility/2006">
              <mc:Choice xmlns:v="urn:schemas-microsoft-com:vml" Requires="v">
                <p:oleObj spid="_x0000_s60872" name="文档" r:id="rId6" imgW="11212766" imgH="877496" progId="Word.Document.12">
                  <p:embed/>
                </p:oleObj>
              </mc:Choice>
              <mc:Fallback>
                <p:oleObj name="文档" r:id="rId6" imgW="11212766" imgH="877496" progId="Word.Document.12">
                  <p:embed/>
                  <p:pic>
                    <p:nvPicPr>
                      <p:cNvPr id="0" name=""/>
                      <p:cNvPicPr>
                        <a:picLocks noChangeAspect="1" noChangeArrowheads="1"/>
                      </p:cNvPicPr>
                      <p:nvPr/>
                    </p:nvPicPr>
                    <p:blipFill>
                      <a:blip r:embed="rId7"/>
                      <a:srcRect/>
                      <a:stretch>
                        <a:fillRect/>
                      </a:stretch>
                    </p:blipFill>
                    <p:spPr bwMode="auto">
                      <a:xfrm>
                        <a:off x="495300" y="4509914"/>
                        <a:ext cx="1121092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910646061"/>
              </p:ext>
            </p:extLst>
          </p:nvPr>
        </p:nvGraphicFramePr>
        <p:xfrm>
          <a:off x="3286894" y="936551"/>
          <a:ext cx="1247775" cy="990600"/>
        </p:xfrm>
        <a:graphic>
          <a:graphicData uri="http://schemas.openxmlformats.org/presentationml/2006/ole">
            <mc:AlternateContent xmlns:mc="http://schemas.openxmlformats.org/markup-compatibility/2006">
              <mc:Choice xmlns:v="urn:schemas-microsoft-com:vml" Requires="v">
                <p:oleObj spid="_x0000_s60873" name="文档" r:id="rId8" imgW="1254694" imgH="990756" progId="Word.Document.12">
                  <p:embed/>
                </p:oleObj>
              </mc:Choice>
              <mc:Fallback>
                <p:oleObj name="文档" r:id="rId8" imgW="1254694" imgH="990756" progId="Word.Document.12">
                  <p:embed/>
                  <p:pic>
                    <p:nvPicPr>
                      <p:cNvPr id="0" name=""/>
                      <p:cNvPicPr>
                        <a:picLocks noChangeAspect="1" noChangeArrowheads="1"/>
                      </p:cNvPicPr>
                      <p:nvPr/>
                    </p:nvPicPr>
                    <p:blipFill>
                      <a:blip r:embed="rId9"/>
                      <a:srcRect/>
                      <a:stretch>
                        <a:fillRect/>
                      </a:stretch>
                    </p:blipFill>
                    <p:spPr bwMode="auto">
                      <a:xfrm>
                        <a:off x="3286894" y="936551"/>
                        <a:ext cx="12477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99816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2055" y="1639119"/>
            <a:ext cx="10440000" cy="1949508"/>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了解函数单调性的概念，掌握判断简单函数单调性的方法</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能用文字语言和数学符号语言描述增函数、减函数、单调性等概念，能准确理解这些定义的本质特点</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2388221"/>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先增后减</a:t>
            </a:r>
            <a:r>
              <a:rPr lang="en-US" altLang="zh-CN" sz="2800" kern="100" dirty="0">
                <a:latin typeface="Times New Roman"/>
                <a:ea typeface="华文细黑"/>
                <a:cs typeface="Courier New"/>
              </a:rPr>
              <a:t>	</a:t>
            </a:r>
            <a:r>
              <a:rPr lang="en-US" altLang="zh-CN" sz="2800" kern="100" dirty="0" err="1">
                <a:latin typeface="Times New Roman"/>
                <a:ea typeface="华文细黑"/>
                <a:cs typeface="Courier New"/>
              </a:rPr>
              <a:t>B.</a:t>
            </a:r>
            <a:r>
              <a:rPr lang="en-US" altLang="zh-CN" sz="2800" i="1" kern="100" dirty="0" err="1">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a:t>
            </a:r>
            <a:r>
              <a:rPr lang="en-US" altLang="zh-CN" sz="2800" b="1" kern="100" dirty="0">
                <a:latin typeface="Times New Roman"/>
                <a:ea typeface="华文细黑"/>
                <a:cs typeface="Courier New"/>
              </a:rPr>
              <a:t>R</a:t>
            </a:r>
            <a:r>
              <a:rPr lang="zh-CN" altLang="zh-CN" sz="2800" kern="100" dirty="0">
                <a:latin typeface="Times New Roman"/>
                <a:ea typeface="华文细黑"/>
                <a:cs typeface="Times New Roman"/>
              </a:rPr>
              <a:t>上的增函数</a:t>
            </a:r>
            <a:endParaRPr lang="zh-CN" altLang="zh-CN" sz="105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先减后增</a:t>
            </a:r>
            <a:r>
              <a:rPr lang="en-US" altLang="zh-CN" sz="2800" kern="100" dirty="0">
                <a:latin typeface="Times New Roman"/>
                <a:ea typeface="华文细黑"/>
                <a:cs typeface="Courier New"/>
              </a:rPr>
              <a:t>	D.</a:t>
            </a:r>
            <a:r>
              <a:rPr lang="zh-CN" altLang="zh-CN" sz="2800" kern="100" dirty="0">
                <a:latin typeface="Times New Roman"/>
                <a:ea typeface="华文细黑"/>
                <a:cs typeface="Times New Roman"/>
              </a:rPr>
              <a:t>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a:t>
            </a:r>
            <a:r>
              <a:rPr lang="en-US" altLang="zh-CN" sz="2800" b="1" kern="100" dirty="0">
                <a:latin typeface="Times New Roman"/>
                <a:ea typeface="华文细黑"/>
                <a:cs typeface="Courier New"/>
              </a:rPr>
              <a:t>R</a:t>
            </a:r>
            <a:r>
              <a:rPr lang="zh-CN" altLang="zh-CN" sz="2800" kern="100" dirty="0">
                <a:latin typeface="Times New Roman"/>
                <a:ea typeface="华文细黑"/>
                <a:cs typeface="Times New Roman"/>
              </a:rPr>
              <a:t>上的</a:t>
            </a:r>
            <a:r>
              <a:rPr lang="zh-CN" altLang="zh-CN" sz="2800" kern="100" dirty="0" smtClean="0">
                <a:latin typeface="Times New Roman"/>
                <a:ea typeface="华文细黑"/>
                <a:cs typeface="Times New Roman"/>
              </a:rPr>
              <a:t>减函数</a:t>
            </a:r>
            <a:endParaRPr lang="zh-CN" altLang="zh-CN" sz="1050" kern="100" dirty="0">
              <a:latin typeface="宋体"/>
              <a:cs typeface="Courier New"/>
            </a:endParaRPr>
          </a:p>
        </p:txBody>
      </p:sp>
      <p:sp>
        <p:nvSpPr>
          <p:cNvPr id="2" name="矩形 1"/>
          <p:cNvSpPr/>
          <p:nvPr/>
        </p:nvSpPr>
        <p:spPr>
          <a:xfrm>
            <a:off x="1799109" y="1874193"/>
            <a:ext cx="423514"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B</a:t>
            </a:r>
            <a:endParaRPr lang="zh-CN" altLang="en-US" b="1" dirty="0">
              <a:solidFill>
                <a:srgbClr val="C00000"/>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07266041"/>
              </p:ext>
            </p:extLst>
          </p:nvPr>
        </p:nvGraphicFramePr>
        <p:xfrm>
          <a:off x="495300" y="760140"/>
          <a:ext cx="11210925" cy="1762125"/>
        </p:xfrm>
        <a:graphic>
          <a:graphicData uri="http://schemas.openxmlformats.org/presentationml/2006/ole">
            <mc:AlternateContent xmlns:mc="http://schemas.openxmlformats.org/markup-compatibility/2006">
              <mc:Choice xmlns:v="urn:schemas-microsoft-com:vml" Requires="v">
                <p:oleObj spid="_x0000_s87101" name="文档" r:id="rId8" imgW="11212766" imgH="1769413" progId="Word.Document.12">
                  <p:embed/>
                </p:oleObj>
              </mc:Choice>
              <mc:Fallback>
                <p:oleObj name="文档" r:id="rId8" imgW="11212766" imgH="1769413" progId="Word.Document.12">
                  <p:embed/>
                  <p:pic>
                    <p:nvPicPr>
                      <p:cNvPr id="0" name="对象 15"/>
                      <p:cNvPicPr>
                        <a:picLocks noChangeAspect="1" noChangeArrowheads="1"/>
                      </p:cNvPicPr>
                      <p:nvPr/>
                    </p:nvPicPr>
                    <p:blipFill>
                      <a:blip r:embed="rId9"/>
                      <a:srcRect/>
                      <a:stretch>
                        <a:fillRect/>
                      </a:stretch>
                    </p:blipFill>
                    <p:spPr bwMode="auto">
                      <a:xfrm>
                        <a:off x="495300" y="760140"/>
                        <a:ext cx="112109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382191" y="4788734"/>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a:t>
            </a:r>
            <a:r>
              <a:rPr lang="en-US" altLang="zh-CN" sz="2800" b="1" kern="100" dirty="0">
                <a:latin typeface="Times New Roman"/>
                <a:ea typeface="华文细黑"/>
                <a:cs typeface="Courier New"/>
              </a:rPr>
              <a:t>R</a:t>
            </a:r>
            <a:r>
              <a:rPr lang="zh-CN" altLang="zh-CN" sz="2800" kern="100" dirty="0">
                <a:latin typeface="Times New Roman"/>
                <a:ea typeface="华文细黑"/>
                <a:cs typeface="Times New Roman"/>
              </a:rPr>
              <a:t>上的增函数</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1873446576"/>
              </p:ext>
            </p:extLst>
          </p:nvPr>
        </p:nvGraphicFramePr>
        <p:xfrm>
          <a:off x="495300" y="3871680"/>
          <a:ext cx="11210925" cy="1076325"/>
        </p:xfrm>
        <a:graphic>
          <a:graphicData uri="http://schemas.openxmlformats.org/presentationml/2006/ole">
            <mc:AlternateContent xmlns:mc="http://schemas.openxmlformats.org/markup-compatibility/2006">
              <mc:Choice xmlns:v="urn:schemas-microsoft-com:vml" Requires="v">
                <p:oleObj spid="_x0000_s87102" name="文档" r:id="rId10" imgW="11212766" imgH="1077583" progId="Word.Document.12">
                  <p:embed/>
                </p:oleObj>
              </mc:Choice>
              <mc:Fallback>
                <p:oleObj name="文档" r:id="rId10" imgW="11212766" imgH="1077583" progId="Word.Document.12">
                  <p:embed/>
                  <p:pic>
                    <p:nvPicPr>
                      <p:cNvPr id="0" name=""/>
                      <p:cNvPicPr>
                        <a:picLocks noChangeAspect="1" noChangeArrowheads="1"/>
                      </p:cNvPicPr>
                      <p:nvPr/>
                    </p:nvPicPr>
                    <p:blipFill>
                      <a:blip r:embed="rId11"/>
                      <a:srcRect/>
                      <a:stretch>
                        <a:fillRect/>
                      </a:stretch>
                    </p:blipFill>
                    <p:spPr bwMode="auto">
                      <a:xfrm>
                        <a:off x="495300" y="3871680"/>
                        <a:ext cx="11210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blinds(horizontal)">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blinds(horizontal)">
                                      <p:cBhvr>
                                        <p:cTn id="17" dur="500"/>
                                        <p:tgtEl>
                                          <p:spTgt spid="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5">
                                            <p:txEl>
                                              <p:pRg st="0" end="0"/>
                                            </p:txEl>
                                          </p:spTgt>
                                        </p:tgtEl>
                                      </p:cBhvr>
                                    </p:animEffect>
                                    <p:set>
                                      <p:cBhvr>
                                        <p:cTn id="30" dur="1" fill="hold">
                                          <p:stCondLst>
                                            <p:cond delay="499"/>
                                          </p:stCondLst>
                                        </p:cTn>
                                        <p:tgtEl>
                                          <p:spTgt spid="15">
                                            <p:txEl>
                                              <p:pRg st="0" end="0"/>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5">
                                            <p:txEl>
                                              <p:pRg st="1" end="1"/>
                                            </p:txEl>
                                          </p:spTgt>
                                        </p:tgtEl>
                                      </p:cBhvr>
                                    </p:animEffect>
                                    <p:set>
                                      <p:cBhvr>
                                        <p:cTn id="33" dur="1" fill="hold">
                                          <p:stCondLst>
                                            <p:cond delay="499"/>
                                          </p:stCondLst>
                                        </p:cTn>
                                        <p:tgtEl>
                                          <p:spTgt spid="15">
                                            <p:txEl>
                                              <p:pRg st="1" end="1"/>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 grpId="0"/>
      <p:bldP spid="2" grpId="1"/>
      <p:bldP spid="15"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587893"/>
            <a:ext cx="11412000" cy="262761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6</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的减区间是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宋体"/>
                <a:ea typeface="Times New Roman"/>
                <a:cs typeface="Courier New"/>
              </a:rPr>
              <a:t> </a:t>
            </a:r>
            <a:r>
              <a:rPr lang="en-US" altLang="zh-CN" sz="2800" i="1" kern="100" dirty="0">
                <a:latin typeface="宋体"/>
                <a:ea typeface="Times New Roman"/>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6</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，故减区间为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endParaRPr lang="zh-CN" altLang="zh-CN" sz="2800" kern="100" dirty="0">
              <a:effectLst/>
              <a:latin typeface="宋体"/>
              <a:cs typeface="Courier New"/>
            </a:endParaRPr>
          </a:p>
        </p:txBody>
      </p:sp>
      <p:sp>
        <p:nvSpPr>
          <p:cNvPr id="4" name="矩形 3"/>
          <p:cNvSpPr/>
          <p:nvPr/>
        </p:nvSpPr>
        <p:spPr>
          <a:xfrm>
            <a:off x="4959349" y="775023"/>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D</a:t>
            </a:r>
            <a:endParaRPr lang="zh-CN" altLang="en-US" sz="2800" b="1" dirty="0">
              <a:solidFill>
                <a:srgbClr val="C00000"/>
              </a:solidFill>
            </a:endParaRPr>
          </a:p>
        </p:txBody>
      </p:sp>
      <p:sp>
        <p:nvSpPr>
          <p:cNvPr id="22"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3" end="3"/>
                                            </p:txEl>
                                          </p:spTgt>
                                        </p:tgtEl>
                                      </p:cBhvr>
                                    </p:animEffect>
                                    <p:set>
                                      <p:cBhvr>
                                        <p:cTn id="17" dur="1" fill="hold">
                                          <p:stCondLst>
                                            <p:cond delay="499"/>
                                          </p:stCondLst>
                                        </p:cTn>
                                        <p:tgtEl>
                                          <p:spTgt spid="20">
                                            <p:txEl>
                                              <p:pRg st="3" end="3"/>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uiExpand="1" build="allAtOnce"/>
      <p:bldP spid="4" grpId="0"/>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592907"/>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下列函数中，在区间</a:t>
            </a:r>
            <a:r>
              <a:rPr lang="en-US" altLang="zh-CN" sz="2800" kern="100" dirty="0">
                <a:latin typeface="Times New Roman"/>
                <a:ea typeface="华文细黑"/>
                <a:cs typeface="Courier New"/>
              </a:rPr>
              <a:t>(0,1)</a:t>
            </a:r>
            <a:r>
              <a:rPr lang="zh-CN" altLang="zh-CN" sz="2800" kern="100" dirty="0">
                <a:latin typeface="Times New Roman"/>
                <a:ea typeface="华文细黑"/>
                <a:cs typeface="Times New Roman"/>
              </a:rPr>
              <a:t>上是增函数的是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a:t>
            </a:r>
            <a:r>
              <a:rPr lang="en-US" altLang="zh-CN" sz="2800" i="1" kern="100" dirty="0" err="1" smtClean="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33021639"/>
              </p:ext>
            </p:extLst>
          </p:nvPr>
        </p:nvGraphicFramePr>
        <p:xfrm>
          <a:off x="495300" y="2095500"/>
          <a:ext cx="11210925" cy="895350"/>
        </p:xfrm>
        <a:graphic>
          <a:graphicData uri="http://schemas.openxmlformats.org/presentationml/2006/ole">
            <mc:AlternateContent xmlns:mc="http://schemas.openxmlformats.org/markup-compatibility/2006">
              <mc:Choice xmlns:v="urn:schemas-microsoft-com:vml" Requires="v">
                <p:oleObj spid="_x0000_s88110" name="文档" r:id="rId8" imgW="11212766" imgH="905977" progId="Word.Document.12">
                  <p:embed/>
                </p:oleObj>
              </mc:Choice>
              <mc:Fallback>
                <p:oleObj name="文档" r:id="rId8" imgW="11212766" imgH="905977" progId="Word.Document.12">
                  <p:embed/>
                  <p:pic>
                    <p:nvPicPr>
                      <p:cNvPr id="0" name="对象 15"/>
                      <p:cNvPicPr>
                        <a:picLocks noChangeAspect="1" noChangeArrowheads="1"/>
                      </p:cNvPicPr>
                      <p:nvPr/>
                    </p:nvPicPr>
                    <p:blipFill>
                      <a:blip r:embed="rId9"/>
                      <a:srcRect/>
                      <a:stretch>
                        <a:fillRect/>
                      </a:stretch>
                    </p:blipFill>
                    <p:spPr bwMode="auto">
                      <a:xfrm>
                        <a:off x="495300" y="2095500"/>
                        <a:ext cx="1121092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2726631467"/>
              </p:ext>
            </p:extLst>
          </p:nvPr>
        </p:nvGraphicFramePr>
        <p:xfrm>
          <a:off x="495300" y="3045346"/>
          <a:ext cx="11210925" cy="1781175"/>
        </p:xfrm>
        <a:graphic>
          <a:graphicData uri="http://schemas.openxmlformats.org/presentationml/2006/ole">
            <mc:AlternateContent xmlns:mc="http://schemas.openxmlformats.org/markup-compatibility/2006">
              <mc:Choice xmlns:v="urn:schemas-microsoft-com:vml" Requires="v">
                <p:oleObj spid="_x0000_s88111" name="文档" r:id="rId10" imgW="11212766" imgH="1784915" progId="Word.Document.12">
                  <p:embed/>
                </p:oleObj>
              </mc:Choice>
              <mc:Fallback>
                <p:oleObj name="文档" r:id="rId10" imgW="11212766" imgH="1784915" progId="Word.Document.12">
                  <p:embed/>
                  <p:pic>
                    <p:nvPicPr>
                      <p:cNvPr id="0" name=""/>
                      <p:cNvPicPr>
                        <a:picLocks noChangeAspect="1" noChangeArrowheads="1"/>
                      </p:cNvPicPr>
                      <p:nvPr/>
                    </p:nvPicPr>
                    <p:blipFill>
                      <a:blip r:embed="rId11"/>
                      <a:srcRect/>
                      <a:stretch>
                        <a:fillRect/>
                      </a:stretch>
                    </p:blipFill>
                    <p:spPr bwMode="auto">
                      <a:xfrm>
                        <a:off x="495300" y="3045346"/>
                        <a:ext cx="11210925"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7369521" y="775023"/>
            <a:ext cx="444352" cy="523220"/>
          </a:xfrm>
          <a:prstGeom prst="rect">
            <a:avLst/>
          </a:prstGeom>
        </p:spPr>
        <p:txBody>
          <a:bodyPr wrap="none">
            <a:spAutoFit/>
          </a:bodyPr>
          <a:lstStyle/>
          <a:p>
            <a:r>
              <a:rPr lang="en-US" altLang="zh-CN" sz="2800" b="1" dirty="0">
                <a:solidFill>
                  <a:srgbClr val="C00000"/>
                </a:solidFill>
                <a:latin typeface="Times New Roman"/>
                <a:ea typeface="华文细黑"/>
              </a:rPr>
              <a:t>A</a:t>
            </a:r>
            <a:endParaRPr lang="zh-CN" altLang="en-US" sz="2800" b="1" dirty="0">
              <a:solidFill>
                <a:srgbClr val="C00000"/>
              </a:solidFill>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4"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382191" y="592907"/>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已知函数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上的增函数，若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a</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a:t>
            </a:r>
            <a:r>
              <a:rPr lang="en-US" altLang="zh-CN" sz="2800" i="1" kern="100" dirty="0" err="1"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err="1" smtClean="0">
                <a:latin typeface="Times New Roman"/>
                <a:ea typeface="华文细黑"/>
                <a:cs typeface="Courier New"/>
              </a:rPr>
              <a:t>a</a:t>
            </a:r>
            <a:r>
              <a:rPr lang="en-US" altLang="zh-CN" sz="2800" kern="100" baseline="30000" dirty="0" err="1" smtClean="0">
                <a:latin typeface="Times New Roman"/>
                <a:ea typeface="华文细黑"/>
                <a:cs typeface="Courier New"/>
              </a:rPr>
              <a:t>2</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3)&gt;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  	</a:t>
            </a:r>
            <a:r>
              <a:rPr lang="en-US" altLang="zh-CN" sz="2800" kern="100" dirty="0" err="1">
                <a:latin typeface="Times New Roman"/>
                <a:ea typeface="华文细黑"/>
                <a:cs typeface="Courier New"/>
              </a:rPr>
              <a:t>D.</a:t>
            </a:r>
            <a:r>
              <a:rPr lang="en-US" altLang="zh-CN" sz="2800" i="1" kern="100" dirty="0" err="1">
                <a:latin typeface="Times New Roman"/>
                <a:ea typeface="华文细黑"/>
                <a:cs typeface="Courier New"/>
              </a:rPr>
              <a:t>f</a:t>
            </a:r>
            <a:r>
              <a:rPr lang="en-US" altLang="zh-CN" sz="2800" kern="100" dirty="0">
                <a:latin typeface="Times New Roman"/>
                <a:ea typeface="华文细黑"/>
                <a:cs typeface="Courier New"/>
              </a:rPr>
              <a:t>(6)&gt;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因为函数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是增函数，且</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3&gt;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3)&gt;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sp>
        <p:nvSpPr>
          <p:cNvPr id="3" name="矩形 2"/>
          <p:cNvSpPr/>
          <p:nvPr/>
        </p:nvSpPr>
        <p:spPr>
          <a:xfrm>
            <a:off x="9254033" y="789767"/>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C</a:t>
            </a:r>
            <a:endParaRPr lang="zh-CN" altLang="en-US" b="1" dirty="0">
              <a:solidFill>
                <a:srgbClr val="C00000"/>
              </a:solidFill>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xEl>
                                              <p:pRg st="3" end="3"/>
                                            </p:txEl>
                                          </p:spTgt>
                                        </p:tgtEl>
                                        <p:attrNameLst>
                                          <p:attrName>style.visibility</p:attrName>
                                        </p:attrNameLst>
                                      </p:cBhvr>
                                      <p:to>
                                        <p:strVal val="visible"/>
                                      </p:to>
                                    </p:set>
                                    <p:animEffect transition="in" filter="blinds(horizontal)">
                                      <p:cBhvr>
                                        <p:cTn id="7" dur="500"/>
                                        <p:tgtEl>
                                          <p:spTgt spid="18">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xEl>
                                              <p:pRg st="4" end="4"/>
                                            </p:txEl>
                                          </p:spTgt>
                                        </p:tgtEl>
                                        <p:attrNameLst>
                                          <p:attrName>style.visibility</p:attrName>
                                        </p:attrNameLst>
                                      </p:cBhvr>
                                      <p:to>
                                        <p:strVal val="visible"/>
                                      </p:to>
                                    </p:set>
                                    <p:animEffect transition="in" filter="blinds(horizontal)">
                                      <p:cBhvr>
                                        <p:cTn id="12" dur="500"/>
                                        <p:tgtEl>
                                          <p:spTgt spid="18">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8">
                                            <p:txEl>
                                              <p:pRg st="3" end="3"/>
                                            </p:txEl>
                                          </p:spTgt>
                                        </p:tgtEl>
                                      </p:cBhvr>
                                    </p:animEffect>
                                    <p:set>
                                      <p:cBhvr>
                                        <p:cTn id="22" dur="1" fill="hold">
                                          <p:stCondLst>
                                            <p:cond delay="499"/>
                                          </p:stCondLst>
                                        </p:cTn>
                                        <p:tgtEl>
                                          <p:spTgt spid="18">
                                            <p:txEl>
                                              <p:pRg st="3" end="3"/>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8">
                                            <p:txEl>
                                              <p:pRg st="4" end="4"/>
                                            </p:txEl>
                                          </p:spTgt>
                                        </p:tgtEl>
                                      </p:cBhvr>
                                    </p:animEffect>
                                    <p:set>
                                      <p:cBhvr>
                                        <p:cTn id="25" dur="1" fill="hold">
                                          <p:stCondLst>
                                            <p:cond delay="499"/>
                                          </p:stCondLst>
                                        </p:cTn>
                                        <p:tgtEl>
                                          <p:spTgt spid="18">
                                            <p:txEl>
                                              <p:pRg st="4" end="4"/>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8" grpId="0" uiExpand="1" build="allAtOnce"/>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矩形 16"/>
          <p:cNvSpPr/>
          <p:nvPr/>
        </p:nvSpPr>
        <p:spPr>
          <a:xfrm>
            <a:off x="382191" y="776144"/>
            <a:ext cx="11412000" cy="76941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的单调递增区间是</a:t>
            </a:r>
            <a:r>
              <a:rPr lang="en-US" altLang="zh-CN" sz="2800" kern="100" dirty="0" smtClean="0">
                <a:latin typeface="Times New Roman"/>
                <a:ea typeface="华文细黑"/>
                <a:cs typeface="Courier New"/>
              </a:rPr>
              <a:t>____________________.</a:t>
            </a:r>
            <a:endParaRPr lang="zh-CN" altLang="zh-CN" sz="2800" kern="100" dirty="0">
              <a:effectLst/>
              <a:latin typeface="宋体"/>
              <a:cs typeface="Courier New"/>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3875571062"/>
              </p:ext>
            </p:extLst>
          </p:nvPr>
        </p:nvGraphicFramePr>
        <p:xfrm>
          <a:off x="495300" y="1707237"/>
          <a:ext cx="8181975" cy="2343150"/>
        </p:xfrm>
        <a:graphic>
          <a:graphicData uri="http://schemas.openxmlformats.org/presentationml/2006/ole">
            <mc:AlternateContent xmlns:mc="http://schemas.openxmlformats.org/markup-compatibility/2006">
              <mc:Choice xmlns:v="urn:schemas-microsoft-com:vml" Requires="v">
                <p:oleObj spid="_x0000_s63992" name="文档" r:id="rId8" imgW="8189214" imgH="2346419" progId="Word.Document.12">
                  <p:embed/>
                </p:oleObj>
              </mc:Choice>
              <mc:Fallback>
                <p:oleObj name="文档" r:id="rId8" imgW="8189214" imgH="2346419" progId="Word.Document.12">
                  <p:embed/>
                  <p:pic>
                    <p:nvPicPr>
                      <p:cNvPr id="0" name=""/>
                      <p:cNvPicPr>
                        <a:picLocks noChangeAspect="1" noChangeArrowheads="1"/>
                      </p:cNvPicPr>
                      <p:nvPr/>
                    </p:nvPicPr>
                    <p:blipFill>
                      <a:blip r:embed="rId9"/>
                      <a:srcRect/>
                      <a:stretch>
                        <a:fillRect/>
                      </a:stretch>
                    </p:blipFill>
                    <p:spPr bwMode="auto">
                      <a:xfrm>
                        <a:off x="495300" y="1707237"/>
                        <a:ext cx="8181975"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1521728116"/>
              </p:ext>
            </p:extLst>
          </p:nvPr>
        </p:nvGraphicFramePr>
        <p:xfrm>
          <a:off x="5922615" y="598220"/>
          <a:ext cx="3514725" cy="828675"/>
        </p:xfrm>
        <a:graphic>
          <a:graphicData uri="http://schemas.openxmlformats.org/presentationml/2006/ole">
            <mc:AlternateContent xmlns:mc="http://schemas.openxmlformats.org/markup-compatibility/2006">
              <mc:Choice xmlns:v="urn:schemas-microsoft-com:vml" Requires="v">
                <p:oleObj spid="_x0000_s63993" name="文档" r:id="rId10" imgW="3522143" imgH="830550" progId="Word.Document.12">
                  <p:embed/>
                </p:oleObj>
              </mc:Choice>
              <mc:Fallback>
                <p:oleObj name="文档" r:id="rId10" imgW="3522143" imgH="830550" progId="Word.Document.12">
                  <p:embed/>
                  <p:pic>
                    <p:nvPicPr>
                      <p:cNvPr id="0" name=""/>
                      <p:cNvPicPr>
                        <a:picLocks noChangeAspect="1" noChangeArrowheads="1"/>
                      </p:cNvPicPr>
                      <p:nvPr/>
                    </p:nvPicPr>
                    <p:blipFill>
                      <a:blip r:embed="rId11"/>
                      <a:srcRect/>
                      <a:stretch>
                        <a:fillRect/>
                      </a:stretch>
                    </p:blipFill>
                    <p:spPr bwMode="auto">
                      <a:xfrm>
                        <a:off x="5922615" y="598220"/>
                        <a:ext cx="35147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2" name="图片 11" descr="F:\2016赵瑊\同步\数学创新 人A必修1\word\BX1-62.TIF"/>
          <p:cNvPicPr/>
          <p:nvPr/>
        </p:nvPicPr>
        <p:blipFill>
          <a:blip r:embed="rId12" r:link="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15486" y="1740822"/>
            <a:ext cx="3178705" cy="2697084"/>
          </a:xfrm>
          <a:prstGeom prst="rect">
            <a:avLst/>
          </a:prstGeom>
          <a:noFill/>
          <a:ln>
            <a:noFill/>
          </a:ln>
        </p:spPr>
      </p:pic>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9"/>
                                        </p:tgtEl>
                                      </p:cBhvr>
                                    </p:animEffect>
                                    <p:set>
                                      <p:cBhvr>
                                        <p:cTn id="26"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81363" y="783333"/>
            <a:ext cx="11412000"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对函数单调性的理解</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单调性是与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区间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紧密相关的概念，一个函数在定义域的不同的区间上可以有不同的单调性</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单调性是函数在某一区间上的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整体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性质，因此定义中的</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有以下几个特征：一是任意性，即任意取</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任意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二字绝不能丢掉，证明单调性时更不可随意以两个特殊值替换；二是有大小，通常规定</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&lt;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；三是属于同一个单调区间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单调性能使自变量取值之间的不等关系和函数值的不等关系正逆互推，即由</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函数且</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en-US" altLang="zh-CN" sz="2800" kern="100" dirty="0">
                <a:latin typeface="Cambria Math"/>
                <a:ea typeface="华文细黑"/>
                <a:cs typeface="Cambria Math"/>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&lt;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&gt;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1363" y="73993"/>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并不是所有函数都具有单调性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若一个函数在定义区间上既有增区间又有减区间，则此函数在这个区间上不存在单调性</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单调性的证明方法</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证明</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在区间</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上的单调性应按以下步骤：</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设元：设</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&lt;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作差：将函数值</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作差；</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变形：将上述差式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因式分解、配方等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变形；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判号：对上述变形的结果的正、负加以判断；</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定论：对</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的单调性作出结论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其中变形为难点，变形一定要到位，即变形到能简单明了的判断符号的形式为止，切忌变形不到位就定号</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47826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1363" y="76107"/>
            <a:ext cx="11412000" cy="32721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单调性的判断方法</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定义法：利用定义严格判断</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图象法：作出函数的图象，用数形结合的方法确定函数的单调区间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用两个函数和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的单调性的规律判断：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增＋增＝增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减＋减＝减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增－减＝增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减－增＝减</a:t>
            </a:r>
            <a:r>
              <a:rPr lang="en-US" altLang="zh-CN" sz="2800" kern="100" dirty="0">
                <a:latin typeface="宋体"/>
                <a:ea typeface="华文细黑"/>
                <a:cs typeface="Times New Roman"/>
              </a:rPr>
              <a:t>”.</a:t>
            </a:r>
            <a:endParaRPr lang="zh-CN" altLang="zh-CN" sz="280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6368566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Administrator\Desktop\创新图片\数学创新必修1\t010a48d0d59ac6fc4e.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t="3966" b="6830"/>
          <a:stretch/>
        </p:blipFill>
        <p:spPr bwMode="auto">
          <a:xfrm>
            <a:off x="8039422" y="4237452"/>
            <a:ext cx="4150991" cy="262213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595786"/>
            <a:ext cx="11412000" cy="2991949"/>
          </a:xfrm>
          <a:prstGeom prst="rect">
            <a:avLst/>
          </a:prstGeom>
        </p:spPr>
        <p:txBody>
          <a:bodyPr wrap="square" lIns="121898" tIns="60948" rIns="121898" bIns="60948">
            <a:spAutoFit/>
          </a:bodyPr>
          <a:lstStyle/>
          <a:p>
            <a:pPr algn="just">
              <a:lnSpc>
                <a:spcPct val="147000"/>
              </a:lnSpc>
              <a:spcAft>
                <a:spcPts val="0"/>
              </a:spcAft>
              <a:tabLst>
                <a:tab pos="2070735" algn="l"/>
              </a:tabLst>
            </a:pPr>
            <a:r>
              <a:rPr lang="zh-CN" altLang="zh-CN" sz="2600" b="1" kern="100" dirty="0">
                <a:solidFill>
                  <a:srgbClr val="0000FF"/>
                </a:solidFill>
                <a:latin typeface="Times New Roman"/>
                <a:ea typeface="微软雅黑"/>
                <a:cs typeface="Times New Roman"/>
              </a:rPr>
              <a:t>知识点一　增函数与减函数的定义</a:t>
            </a:r>
            <a:endParaRPr lang="zh-CN" altLang="zh-CN" sz="2600" kern="100" dirty="0">
              <a:latin typeface="宋体"/>
              <a:cs typeface="Courier New"/>
            </a:endParaRPr>
          </a:p>
          <a:p>
            <a:pPr algn="just">
              <a:lnSpc>
                <a:spcPct val="147000"/>
              </a:lnSpc>
              <a:spcAft>
                <a:spcPts val="0"/>
              </a:spcAft>
              <a:tabLst>
                <a:tab pos="2070735" algn="l"/>
              </a:tabLst>
            </a:pPr>
            <a:r>
              <a:rPr lang="zh-CN" altLang="zh-CN" sz="2600" kern="100" dirty="0">
                <a:latin typeface="Times New Roman"/>
                <a:ea typeface="华文细黑"/>
                <a:cs typeface="Times New Roman"/>
              </a:rPr>
              <a:t>一般地，设函数</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的定义域为</a:t>
            </a:r>
            <a:r>
              <a:rPr lang="en-US" altLang="zh-CN" sz="2600" i="1" kern="100" dirty="0">
                <a:latin typeface="Times New Roman"/>
                <a:ea typeface="华文细黑"/>
                <a:cs typeface="Courier New"/>
              </a:rPr>
              <a:t>I</a:t>
            </a:r>
            <a:r>
              <a:rPr lang="zh-CN" altLang="zh-CN" sz="2600" kern="100" dirty="0">
                <a:latin typeface="Times New Roman"/>
                <a:ea typeface="华文细黑"/>
                <a:cs typeface="Times New Roman"/>
              </a:rPr>
              <a:t>，如果对于定义域</a:t>
            </a:r>
            <a:r>
              <a:rPr lang="en-US" altLang="zh-CN" sz="2600" i="1" kern="100" dirty="0">
                <a:latin typeface="Times New Roman"/>
                <a:ea typeface="华文细黑"/>
                <a:cs typeface="Courier New"/>
              </a:rPr>
              <a:t>I</a:t>
            </a:r>
            <a:r>
              <a:rPr lang="zh-CN" altLang="zh-CN" sz="2600" kern="100" dirty="0">
                <a:latin typeface="Times New Roman"/>
                <a:ea typeface="华文细黑"/>
                <a:cs typeface="Times New Roman"/>
              </a:rPr>
              <a:t>内某个区间</a:t>
            </a:r>
            <a:r>
              <a:rPr lang="en-US" altLang="zh-CN" sz="2600" i="1" kern="100" dirty="0">
                <a:latin typeface="Times New Roman"/>
                <a:ea typeface="华文细黑"/>
                <a:cs typeface="Courier New"/>
              </a:rPr>
              <a:t>D</a:t>
            </a:r>
            <a:r>
              <a:rPr lang="zh-CN" altLang="zh-CN" sz="2600" kern="100" dirty="0">
                <a:latin typeface="Times New Roman"/>
                <a:ea typeface="华文细黑"/>
                <a:cs typeface="Times New Roman"/>
              </a:rPr>
              <a:t>上的任意两个自变量的值</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zh-CN" altLang="zh-CN" sz="2600" kern="100" dirty="0">
                <a:latin typeface="Times New Roman"/>
                <a:ea typeface="华文细黑"/>
                <a:cs typeface="Times New Roman"/>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zh-CN" altLang="zh-CN" sz="2600" kern="100" dirty="0">
                <a:latin typeface="Times New Roman"/>
                <a:ea typeface="华文细黑"/>
                <a:cs typeface="Times New Roman"/>
              </a:rPr>
              <a:t>，当</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en-US" altLang="zh-CN" sz="2600" kern="100" dirty="0">
                <a:latin typeface="Times New Roman"/>
                <a:ea typeface="华文细黑"/>
                <a:cs typeface="Courier New"/>
              </a:rPr>
              <a:t>&lt;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zh-CN" altLang="zh-CN" sz="2600" kern="100" dirty="0">
                <a:latin typeface="Times New Roman"/>
                <a:ea typeface="华文细黑"/>
                <a:cs typeface="Times New Roman"/>
              </a:rPr>
              <a:t>时，都有</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en-US" altLang="zh-CN" sz="2600" kern="100" dirty="0">
                <a:latin typeface="Times New Roman"/>
                <a:ea typeface="华文细黑"/>
                <a:cs typeface="Courier New"/>
              </a:rPr>
              <a:t>)&lt;</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，那么就说函数</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在区间</a:t>
            </a:r>
            <a:r>
              <a:rPr lang="en-US" altLang="zh-CN" sz="2600" i="1" kern="100" dirty="0">
                <a:latin typeface="Times New Roman"/>
                <a:ea typeface="华文细黑"/>
                <a:cs typeface="Courier New"/>
              </a:rPr>
              <a:t>D</a:t>
            </a:r>
            <a:r>
              <a:rPr lang="zh-CN" altLang="zh-CN" sz="2600" kern="100" dirty="0">
                <a:latin typeface="Times New Roman"/>
                <a:ea typeface="华文细黑"/>
                <a:cs typeface="Times New Roman"/>
              </a:rPr>
              <a:t>上是增函数；当</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en-US" altLang="zh-CN" sz="2600" kern="100" dirty="0">
                <a:latin typeface="Times New Roman"/>
                <a:ea typeface="华文细黑"/>
                <a:cs typeface="Courier New"/>
              </a:rPr>
              <a:t>&lt;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zh-CN" altLang="zh-CN" sz="2600" kern="100" dirty="0">
                <a:latin typeface="Times New Roman"/>
                <a:ea typeface="华文细黑"/>
                <a:cs typeface="Times New Roman"/>
              </a:rPr>
              <a:t>时，都有</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1</a:t>
            </a:r>
            <a:r>
              <a:rPr lang="en-US" altLang="zh-CN" sz="2600" kern="100" dirty="0">
                <a:latin typeface="Times New Roman"/>
                <a:ea typeface="华文细黑"/>
                <a:cs typeface="Courier New"/>
              </a:rPr>
              <a:t>)&gt;</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err="1">
                <a:latin typeface="Times New Roman"/>
                <a:ea typeface="华文细黑"/>
                <a:cs typeface="Courier New"/>
              </a:rPr>
              <a:t>x</a:t>
            </a:r>
            <a:r>
              <a:rPr lang="en-US" altLang="zh-CN" sz="2600" kern="100" baseline="-25000" dirty="0" err="1">
                <a:latin typeface="Times New Roman"/>
                <a:ea typeface="华文细黑"/>
                <a:cs typeface="Courier New"/>
              </a:rPr>
              <a:t>2</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，那么就说函数</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在区间</a:t>
            </a:r>
            <a:r>
              <a:rPr lang="en-US" altLang="zh-CN" sz="2600" i="1" kern="100" dirty="0">
                <a:latin typeface="Times New Roman"/>
                <a:ea typeface="华文细黑"/>
                <a:cs typeface="Courier New"/>
              </a:rPr>
              <a:t>D</a:t>
            </a:r>
            <a:r>
              <a:rPr lang="zh-CN" altLang="zh-CN" sz="2600" kern="100" dirty="0">
                <a:latin typeface="Times New Roman"/>
                <a:ea typeface="华文细黑"/>
                <a:cs typeface="Times New Roman"/>
              </a:rPr>
              <a:t>上是减函数</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7000"/>
              </a:lnSpc>
              <a:spcAft>
                <a:spcPts val="0"/>
              </a:spcAft>
              <a:tabLst>
                <a:tab pos="2070735" algn="l"/>
              </a:tabLst>
            </a:pPr>
            <a:r>
              <a:rPr lang="zh-CN" altLang="zh-CN" sz="2600" b="1" kern="100" dirty="0">
                <a:solidFill>
                  <a:srgbClr val="0000FF"/>
                </a:solidFill>
                <a:latin typeface="Times New Roman"/>
                <a:ea typeface="微软雅黑"/>
                <a:cs typeface="Times New Roman"/>
              </a:rPr>
              <a:t>思考</a:t>
            </a:r>
            <a:r>
              <a:rPr lang="zh-CN" altLang="zh-CN" sz="2600" kern="100" dirty="0">
                <a:latin typeface="Times New Roman"/>
                <a:ea typeface="华文细黑"/>
                <a:cs typeface="Times New Roman"/>
              </a:rPr>
              <a:t>　任何函数在定义域上都具有单调性吗？</a:t>
            </a:r>
            <a:endParaRPr lang="zh-CN" altLang="zh-CN" sz="26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26972770"/>
              </p:ext>
            </p:extLst>
          </p:nvPr>
        </p:nvGraphicFramePr>
        <p:xfrm>
          <a:off x="504825" y="3588246"/>
          <a:ext cx="11172825" cy="3009900"/>
        </p:xfrm>
        <a:graphic>
          <a:graphicData uri="http://schemas.openxmlformats.org/presentationml/2006/ole">
            <mc:AlternateContent xmlns:mc="http://schemas.openxmlformats.org/markup-compatibility/2006">
              <mc:Choice xmlns:v="urn:schemas-microsoft-com:vml" Requires="v">
                <p:oleObj spid="_x0000_s77941" name="文档" r:id="rId3" imgW="11174624" imgH="3013915" progId="Word.Document.12">
                  <p:embed/>
                </p:oleObj>
              </mc:Choice>
              <mc:Fallback>
                <p:oleObj name="文档" r:id="rId3" imgW="11174624" imgH="3013915" progId="Word.Document.12">
                  <p:embed/>
                  <p:pic>
                    <p:nvPicPr>
                      <p:cNvPr id="0" name=""/>
                      <p:cNvPicPr/>
                      <p:nvPr/>
                    </p:nvPicPr>
                    <p:blipFill>
                      <a:blip r:embed="rId4"/>
                      <a:stretch>
                        <a:fillRect/>
                      </a:stretch>
                    </p:blipFill>
                    <p:spPr>
                      <a:xfrm>
                        <a:off x="504825" y="3588246"/>
                        <a:ext cx="11172825" cy="3009900"/>
                      </a:xfrm>
                      <a:prstGeom prst="rect">
                        <a:avLst/>
                      </a:prstGeom>
                    </p:spPr>
                  </p:pic>
                </p:oleObj>
              </mc:Fallback>
            </mc:AlternateContent>
          </a:graphicData>
        </a:graphic>
      </p:graphicFrame>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圆角矩形 5">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矩形 8"/>
          <p:cNvSpPr/>
          <p:nvPr/>
        </p:nvSpPr>
        <p:spPr>
          <a:xfrm>
            <a:off x="382191" y="117426"/>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函数的单调区间</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如果函数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在区间</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上是增函数或减函数，那么就说函数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在这一区间具有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严格的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单调性，区间</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叫做</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的单调区间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若函数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在定义域内的两个区间</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上都是减函数，那么</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的减区间能写成</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吗？</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05776005"/>
              </p:ext>
            </p:extLst>
          </p:nvPr>
        </p:nvGraphicFramePr>
        <p:xfrm>
          <a:off x="495300" y="3530377"/>
          <a:ext cx="11210925" cy="2057400"/>
        </p:xfrm>
        <a:graphic>
          <a:graphicData uri="http://schemas.openxmlformats.org/presentationml/2006/ole">
            <mc:AlternateContent xmlns:mc="http://schemas.openxmlformats.org/markup-compatibility/2006">
              <mc:Choice xmlns:v="urn:schemas-microsoft-com:vml" Requires="v">
                <p:oleObj spid="_x0000_s68827" name="文档" r:id="rId4" imgW="11212766" imgH="2060350" progId="Word.Document.12">
                  <p:embed/>
                </p:oleObj>
              </mc:Choice>
              <mc:Fallback>
                <p:oleObj name="文档" r:id="rId4" imgW="11212766" imgH="2060350" progId="Word.Document.12">
                  <p:embed/>
                  <p:pic>
                    <p:nvPicPr>
                      <p:cNvPr id="0" name="对象 1"/>
                      <p:cNvPicPr>
                        <a:picLocks noChangeAspect="1" noChangeArrowheads="1"/>
                      </p:cNvPicPr>
                      <p:nvPr/>
                    </p:nvPicPr>
                    <p:blipFill>
                      <a:blip r:embed="rId5"/>
                      <a:srcRect/>
                      <a:stretch>
                        <a:fillRect/>
                      </a:stretch>
                    </p:blipFill>
                    <p:spPr bwMode="auto">
                      <a:xfrm>
                        <a:off x="495300" y="3530377"/>
                        <a:ext cx="112109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108412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579394"/>
            <a:ext cx="11412000" cy="6004505"/>
          </a:xfrm>
          <a:prstGeom prst="rect">
            <a:avLst/>
          </a:prstGeom>
        </p:spPr>
        <p:txBody>
          <a:bodyPr wrap="square" lIns="121898" tIns="60948" rIns="121898" bIns="60948">
            <a:spAutoFit/>
          </a:bodyPr>
          <a:lstStyle/>
          <a:p>
            <a:pPr algn="just">
              <a:lnSpc>
                <a:spcPct val="141000"/>
              </a:lnSpc>
              <a:spcAft>
                <a:spcPts val="0"/>
              </a:spcAft>
              <a:tabLst>
                <a:tab pos="2070735" algn="l"/>
              </a:tabLst>
            </a:pPr>
            <a:r>
              <a:rPr lang="zh-CN" altLang="zh-CN" sz="2600" b="1" kern="100" dirty="0">
                <a:solidFill>
                  <a:srgbClr val="0000FF"/>
                </a:solidFill>
                <a:latin typeface="Times New Roman"/>
                <a:ea typeface="微软雅黑"/>
                <a:cs typeface="Times New Roman"/>
              </a:rPr>
              <a:t>题型一　求函数的单调区间</a:t>
            </a:r>
            <a:endParaRPr lang="zh-CN" altLang="zh-CN" sz="2600" kern="100" dirty="0">
              <a:latin typeface="宋体"/>
              <a:cs typeface="Courier New"/>
            </a:endParaRPr>
          </a:p>
          <a:p>
            <a:pPr algn="just">
              <a:lnSpc>
                <a:spcPct val="141000"/>
              </a:lnSpc>
              <a:spcAft>
                <a:spcPts val="0"/>
              </a:spcAft>
              <a:tabLst>
                <a:tab pos="2070735" algn="l"/>
              </a:tabLst>
            </a:pPr>
            <a:r>
              <a:rPr lang="zh-CN" altLang="zh-CN" sz="2600" b="1" kern="100" dirty="0">
                <a:solidFill>
                  <a:srgbClr val="C00000"/>
                </a:solidFill>
                <a:latin typeface="Times New Roman"/>
                <a:ea typeface="微软雅黑"/>
                <a:cs typeface="Times New Roman"/>
              </a:rPr>
              <a:t>例</a:t>
            </a:r>
            <a:r>
              <a:rPr lang="en-US" altLang="zh-CN" sz="2600" b="1" kern="100" dirty="0">
                <a:solidFill>
                  <a:srgbClr val="C00000"/>
                </a:solidFill>
                <a:latin typeface="Times New Roman"/>
                <a:ea typeface="微软雅黑"/>
                <a:cs typeface="Courier New"/>
              </a:rPr>
              <a:t>1</a:t>
            </a:r>
            <a:r>
              <a:rPr lang="zh-CN" altLang="zh-CN" sz="2600" kern="100" dirty="0">
                <a:latin typeface="Times New Roman"/>
                <a:ea typeface="华文细黑"/>
                <a:cs typeface="Times New Roman"/>
              </a:rPr>
              <a:t>　</a:t>
            </a: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如图所示的是定义在区间</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a:t>
            </a:r>
            <a:r>
              <a:rPr lang="en-US" altLang="zh-CN" sz="2600" kern="100" dirty="0">
                <a:latin typeface="IPAPANNEW"/>
                <a:ea typeface="华文细黑"/>
                <a:cs typeface="Times New Roman"/>
              </a:rPr>
              <a:t>5,5]</a:t>
            </a:r>
            <a:r>
              <a:rPr lang="zh-CN" altLang="zh-CN" sz="2600" kern="100" dirty="0">
                <a:latin typeface="Times New Roman"/>
                <a:ea typeface="华文细黑"/>
                <a:cs typeface="Times New Roman"/>
              </a:rPr>
              <a:t>上的函数</a:t>
            </a:r>
            <a:r>
              <a:rPr lang="en-US" altLang="zh-CN" sz="2600" i="1" kern="100" dirty="0">
                <a:latin typeface="Times New Roman"/>
                <a:ea typeface="华文细黑"/>
                <a:cs typeface="Courier New"/>
              </a:rPr>
              <a:t>y</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f</a:t>
            </a:r>
            <a:r>
              <a:rPr lang="en-US" altLang="zh-CN" sz="2600" kern="100" dirty="0">
                <a:latin typeface="Times New Roman"/>
                <a:ea typeface="华文细黑"/>
                <a:cs typeface="Courier New"/>
              </a:rPr>
              <a:t>(</a:t>
            </a:r>
            <a:r>
              <a:rPr lang="en-US" altLang="zh-CN" sz="2600" i="1" kern="100" dirty="0">
                <a:latin typeface="Times New Roman"/>
                <a:ea typeface="华文细黑"/>
                <a:cs typeface="Courier New"/>
              </a:rPr>
              <a:t>x</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的图象，则函数的单调递减区间是</a:t>
            </a:r>
            <a:r>
              <a:rPr lang="en-US" altLang="zh-CN" sz="2600" kern="100" dirty="0">
                <a:latin typeface="Times New Roman"/>
                <a:ea typeface="华文细黑"/>
                <a:cs typeface="Courier New"/>
              </a:rPr>
              <a:t>________</a:t>
            </a:r>
            <a:r>
              <a:rPr lang="zh-CN" altLang="zh-CN" sz="2600" kern="100" dirty="0">
                <a:latin typeface="Times New Roman"/>
                <a:ea typeface="华文细黑"/>
                <a:cs typeface="Times New Roman"/>
              </a:rPr>
              <a:t>、</a:t>
            </a:r>
            <a:r>
              <a:rPr lang="en-US" altLang="zh-CN" sz="2600" kern="100" dirty="0" smtClean="0">
                <a:latin typeface="Times New Roman"/>
                <a:ea typeface="华文细黑"/>
                <a:cs typeface="Courier New"/>
              </a:rPr>
              <a:t>_____</a:t>
            </a:r>
            <a:r>
              <a:rPr lang="zh-CN" altLang="zh-CN" sz="2600" kern="100" dirty="0" smtClean="0">
                <a:latin typeface="Times New Roman"/>
                <a:ea typeface="华文细黑"/>
                <a:cs typeface="Times New Roman"/>
              </a:rPr>
              <a:t>，</a:t>
            </a:r>
            <a:r>
              <a:rPr lang="zh-CN" altLang="zh-CN" sz="2600" kern="100" dirty="0">
                <a:latin typeface="Times New Roman"/>
                <a:ea typeface="华文细黑"/>
                <a:cs typeface="Times New Roman"/>
              </a:rPr>
              <a:t>在区间</a:t>
            </a:r>
            <a:r>
              <a:rPr lang="en-US" altLang="zh-CN" sz="2600" kern="100" dirty="0" smtClean="0">
                <a:latin typeface="Times New Roman"/>
                <a:ea typeface="华文细黑"/>
                <a:cs typeface="Courier New"/>
              </a:rPr>
              <a:t>____</a:t>
            </a:r>
            <a:r>
              <a:rPr lang="en-US" altLang="zh-CN" sz="2600" kern="100" dirty="0">
                <a:latin typeface="Times New Roman"/>
                <a:ea typeface="华文细黑"/>
                <a:cs typeface="Courier New"/>
              </a:rPr>
              <a:t>___</a:t>
            </a:r>
            <a:r>
              <a:rPr lang="en-US" altLang="zh-CN" sz="2600" kern="100" dirty="0" smtClean="0">
                <a:latin typeface="Times New Roman"/>
                <a:ea typeface="华文细黑"/>
                <a:cs typeface="Courier New"/>
              </a:rPr>
              <a:t>____</a:t>
            </a:r>
            <a:r>
              <a:rPr lang="zh-CN" altLang="zh-CN" sz="2600" kern="100" dirty="0">
                <a:latin typeface="Times New Roman"/>
                <a:ea typeface="华文细黑"/>
                <a:cs typeface="Times New Roman"/>
              </a:rPr>
              <a:t>、</a:t>
            </a:r>
            <a:r>
              <a:rPr lang="en-US" altLang="zh-CN" sz="2600" kern="100" dirty="0" smtClean="0">
                <a:latin typeface="Times New Roman"/>
                <a:ea typeface="华文细黑"/>
                <a:cs typeface="Courier New"/>
              </a:rPr>
              <a:t>____</a:t>
            </a:r>
            <a:r>
              <a:rPr lang="en-US" altLang="zh-CN" sz="2600" kern="100" dirty="0">
                <a:latin typeface="Times New Roman"/>
                <a:ea typeface="华文细黑"/>
                <a:cs typeface="Courier New"/>
              </a:rPr>
              <a:t>_</a:t>
            </a:r>
            <a:r>
              <a:rPr lang="en-US" altLang="zh-CN" sz="2600" kern="100" dirty="0" smtClean="0">
                <a:latin typeface="Times New Roman"/>
                <a:ea typeface="华文细黑"/>
                <a:cs typeface="Courier New"/>
              </a:rPr>
              <a:t>_</a:t>
            </a:r>
            <a:r>
              <a:rPr lang="zh-CN" altLang="zh-CN" sz="2600" kern="100" dirty="0" smtClean="0">
                <a:latin typeface="Times New Roman"/>
                <a:ea typeface="华文细黑"/>
                <a:cs typeface="Times New Roman"/>
              </a:rPr>
              <a:t>上</a:t>
            </a:r>
            <a:r>
              <a:rPr lang="zh-CN" altLang="zh-CN" sz="2600" kern="100" dirty="0">
                <a:latin typeface="Times New Roman"/>
                <a:ea typeface="华文细黑"/>
                <a:cs typeface="Times New Roman"/>
              </a:rPr>
              <a:t>是增函数</a:t>
            </a:r>
            <a:r>
              <a:rPr lang="en-US" altLang="zh-CN" sz="2600" kern="100" dirty="0" smtClean="0">
                <a:latin typeface="Times New Roman"/>
                <a:ea typeface="华文细黑"/>
                <a:cs typeface="Courier New"/>
              </a:rPr>
              <a:t>.</a:t>
            </a:r>
          </a:p>
          <a:p>
            <a:pPr algn="just">
              <a:lnSpc>
                <a:spcPct val="155000"/>
              </a:lnSpc>
              <a:spcAft>
                <a:spcPts val="0"/>
              </a:spcAft>
              <a:tabLst>
                <a:tab pos="2070735" algn="l"/>
              </a:tabLst>
            </a:pPr>
            <a:endParaRPr lang="en-US" altLang="zh-CN" sz="2600" kern="100" dirty="0">
              <a:latin typeface="Times New Roman"/>
              <a:ea typeface="华文细黑"/>
              <a:cs typeface="Courier New"/>
            </a:endParaRPr>
          </a:p>
          <a:p>
            <a:pPr algn="just">
              <a:lnSpc>
                <a:spcPct val="155000"/>
              </a:lnSpc>
              <a:spcAft>
                <a:spcPts val="0"/>
              </a:spcAft>
              <a:tabLst>
                <a:tab pos="2070735" algn="l"/>
              </a:tabLst>
            </a:pPr>
            <a:endParaRPr lang="en-US" altLang="zh-CN" sz="2600" kern="100" dirty="0" smtClean="0">
              <a:latin typeface="宋体"/>
              <a:cs typeface="Courier New"/>
            </a:endParaRPr>
          </a:p>
          <a:p>
            <a:pPr algn="just">
              <a:lnSpc>
                <a:spcPct val="155000"/>
              </a:lnSpc>
              <a:spcAft>
                <a:spcPts val="0"/>
              </a:spcAft>
              <a:tabLst>
                <a:tab pos="2070735" algn="l"/>
              </a:tabLst>
            </a:pPr>
            <a:endParaRPr lang="en-US" altLang="zh-CN" sz="2600" kern="100" dirty="0" smtClean="0">
              <a:latin typeface="宋体"/>
              <a:cs typeface="Courier New"/>
            </a:endParaRPr>
          </a:p>
          <a:p>
            <a:pPr algn="just">
              <a:lnSpc>
                <a:spcPct val="155000"/>
              </a:lnSpc>
              <a:spcAft>
                <a:spcPts val="0"/>
              </a:spcAft>
              <a:tabLst>
                <a:tab pos="2070735" algn="l"/>
              </a:tabLst>
            </a:pPr>
            <a:endParaRPr lang="en-US" altLang="zh-CN" sz="2600" kern="100" dirty="0" smtClean="0">
              <a:latin typeface="宋体"/>
              <a:cs typeface="Courier New"/>
            </a:endParaRPr>
          </a:p>
          <a:p>
            <a:pPr algn="just">
              <a:lnSpc>
                <a:spcPct val="155000"/>
              </a:lnSpc>
              <a:spcAft>
                <a:spcPts val="0"/>
              </a:spcAft>
              <a:tabLst>
                <a:tab pos="2070735" algn="l"/>
              </a:tabLst>
            </a:pPr>
            <a:endParaRPr lang="zh-CN" altLang="zh-CN" sz="2600" kern="100" dirty="0">
              <a:latin typeface="宋体"/>
              <a:cs typeface="Courier New"/>
            </a:endParaRPr>
          </a:p>
          <a:p>
            <a:pPr algn="just">
              <a:lnSpc>
                <a:spcPct val="141000"/>
              </a:lnSpc>
              <a:spcAft>
                <a:spcPts val="0"/>
              </a:spcAft>
              <a:tabLst>
                <a:tab pos="2070735" algn="l"/>
              </a:tabLst>
            </a:pPr>
            <a:r>
              <a:rPr lang="zh-CN" altLang="zh-CN" sz="2600" b="1" kern="100" dirty="0">
                <a:solidFill>
                  <a:srgbClr val="0000FF"/>
                </a:solidFill>
                <a:latin typeface="Times New Roman"/>
                <a:ea typeface="微软雅黑"/>
                <a:cs typeface="Times New Roman"/>
              </a:rPr>
              <a:t>解析　</a:t>
            </a:r>
            <a:r>
              <a:rPr lang="zh-CN" altLang="zh-CN" sz="2600" kern="100" spc="-70" dirty="0">
                <a:latin typeface="Times New Roman"/>
                <a:ea typeface="华文细黑"/>
                <a:cs typeface="Times New Roman"/>
              </a:rPr>
              <a:t>观察图象可知，</a:t>
            </a:r>
            <a:r>
              <a:rPr lang="en-US" altLang="zh-CN" sz="2600" i="1" kern="100" spc="-70" dirty="0">
                <a:latin typeface="Times New Roman"/>
                <a:ea typeface="华文细黑"/>
                <a:cs typeface="Courier New"/>
              </a:rPr>
              <a:t>y</a:t>
            </a:r>
            <a:r>
              <a:rPr lang="zh-CN" altLang="zh-CN" sz="2600" kern="100" spc="-70" dirty="0">
                <a:latin typeface="Times New Roman"/>
                <a:ea typeface="华文细黑"/>
                <a:cs typeface="Times New Roman"/>
              </a:rPr>
              <a:t>＝</a:t>
            </a:r>
            <a:r>
              <a:rPr lang="en-US" altLang="zh-CN" sz="2600" i="1" kern="100" spc="-70" dirty="0">
                <a:latin typeface="Times New Roman"/>
                <a:ea typeface="华文细黑"/>
                <a:cs typeface="Courier New"/>
              </a:rPr>
              <a:t>f</a:t>
            </a:r>
            <a:r>
              <a:rPr lang="en-US" altLang="zh-CN" sz="2600" kern="100" spc="-70" dirty="0">
                <a:latin typeface="Times New Roman"/>
                <a:ea typeface="华文细黑"/>
                <a:cs typeface="Courier New"/>
              </a:rPr>
              <a:t>(</a:t>
            </a:r>
            <a:r>
              <a:rPr lang="en-US" altLang="zh-CN" sz="2600" i="1" kern="100" spc="-70" dirty="0">
                <a:latin typeface="Times New Roman"/>
                <a:ea typeface="华文细黑"/>
                <a:cs typeface="Courier New"/>
              </a:rPr>
              <a:t>x</a:t>
            </a:r>
            <a:r>
              <a:rPr lang="en-US" altLang="zh-CN" sz="2600" kern="100" spc="-70" dirty="0">
                <a:latin typeface="Times New Roman"/>
                <a:ea typeface="华文细黑"/>
                <a:cs typeface="Courier New"/>
              </a:rPr>
              <a:t>)</a:t>
            </a:r>
            <a:r>
              <a:rPr lang="zh-CN" altLang="zh-CN" sz="2600" kern="100" spc="-70" dirty="0">
                <a:latin typeface="Times New Roman"/>
                <a:ea typeface="华文细黑"/>
                <a:cs typeface="Times New Roman"/>
              </a:rPr>
              <a:t>的单调区间有</a:t>
            </a:r>
            <a:r>
              <a:rPr lang="en-US" altLang="zh-CN" sz="2600" kern="100" spc="-70" dirty="0">
                <a:latin typeface="IPAPANNEW"/>
                <a:ea typeface="华文细黑"/>
                <a:cs typeface="Times New Roman"/>
              </a:rPr>
              <a:t>[</a:t>
            </a:r>
            <a:r>
              <a:rPr lang="zh-CN" altLang="zh-CN" sz="2600" kern="100" spc="-70" dirty="0">
                <a:latin typeface="IPAPANNEW"/>
                <a:ea typeface="华文细黑"/>
                <a:cs typeface="Times New Roman"/>
              </a:rPr>
              <a:t>－</a:t>
            </a:r>
            <a:r>
              <a:rPr lang="en-US" altLang="zh-CN" sz="2600" kern="100" spc="-70" dirty="0">
                <a:latin typeface="IPAPANNEW"/>
                <a:ea typeface="华文细黑"/>
                <a:cs typeface="Times New Roman"/>
              </a:rPr>
              <a:t>5</a:t>
            </a:r>
            <a:r>
              <a:rPr lang="zh-CN" altLang="zh-CN" sz="2600" kern="100" spc="-70" dirty="0">
                <a:latin typeface="IPAPANNEW"/>
                <a:ea typeface="华文细黑"/>
                <a:cs typeface="Times New Roman"/>
              </a:rPr>
              <a:t>，－</a:t>
            </a:r>
            <a:r>
              <a:rPr lang="en-US" altLang="zh-CN" sz="2600" kern="100" spc="-70" dirty="0">
                <a:latin typeface="IPAPANNEW"/>
                <a:ea typeface="华文细黑"/>
                <a:cs typeface="Times New Roman"/>
              </a:rPr>
              <a:t>2]</a:t>
            </a:r>
            <a:r>
              <a:rPr lang="zh-CN" altLang="zh-CN" sz="2600" kern="100" spc="-70" dirty="0">
                <a:latin typeface="Times New Roman"/>
                <a:ea typeface="华文细黑"/>
                <a:cs typeface="Times New Roman"/>
              </a:rPr>
              <a:t>，</a:t>
            </a:r>
            <a:r>
              <a:rPr lang="en-US" altLang="zh-CN" sz="2600" kern="100" spc="-70" dirty="0">
                <a:latin typeface="IPAPANNEW"/>
                <a:ea typeface="华文细黑"/>
                <a:cs typeface="Times New Roman"/>
              </a:rPr>
              <a:t>[</a:t>
            </a:r>
            <a:r>
              <a:rPr lang="zh-CN" altLang="zh-CN" sz="2600" kern="100" spc="-70" dirty="0">
                <a:latin typeface="IPAPANNEW"/>
                <a:ea typeface="华文细黑"/>
                <a:cs typeface="Times New Roman"/>
              </a:rPr>
              <a:t>－</a:t>
            </a:r>
            <a:r>
              <a:rPr lang="en-US" altLang="zh-CN" sz="2600" kern="100" spc="-70" dirty="0">
                <a:latin typeface="IPAPANNEW"/>
                <a:ea typeface="华文细黑"/>
                <a:cs typeface="Times New Roman"/>
              </a:rPr>
              <a:t>2,1]</a:t>
            </a:r>
            <a:r>
              <a:rPr lang="zh-CN" altLang="zh-CN" sz="2600" kern="100" spc="-70" dirty="0">
                <a:latin typeface="Times New Roman"/>
                <a:ea typeface="华文细黑"/>
                <a:cs typeface="Times New Roman"/>
              </a:rPr>
              <a:t>，</a:t>
            </a:r>
            <a:r>
              <a:rPr lang="en-US" altLang="zh-CN" sz="2600" kern="100" spc="-70" dirty="0">
                <a:latin typeface="IPAPANNEW"/>
                <a:ea typeface="华文细黑"/>
                <a:cs typeface="Times New Roman"/>
              </a:rPr>
              <a:t>[1,3]</a:t>
            </a:r>
            <a:r>
              <a:rPr lang="zh-CN" altLang="zh-CN" sz="2600" kern="100" spc="-70" dirty="0">
                <a:latin typeface="Times New Roman"/>
                <a:ea typeface="华文细黑"/>
                <a:cs typeface="Times New Roman"/>
              </a:rPr>
              <a:t>，</a:t>
            </a:r>
            <a:r>
              <a:rPr lang="en-US" altLang="zh-CN" sz="2600" kern="100" spc="-70" dirty="0">
                <a:latin typeface="IPAPANNEW"/>
                <a:ea typeface="华文细黑"/>
                <a:cs typeface="Times New Roman"/>
              </a:rPr>
              <a:t>[3,5].</a:t>
            </a:r>
            <a:r>
              <a:rPr lang="zh-CN" altLang="zh-CN" sz="2600" kern="100" spc="-70" dirty="0">
                <a:latin typeface="Times New Roman"/>
                <a:ea typeface="华文细黑"/>
                <a:cs typeface="Times New Roman"/>
              </a:rPr>
              <a:t>其中</a:t>
            </a:r>
            <a:r>
              <a:rPr lang="en-US" altLang="zh-CN" sz="2600" i="1" kern="100" spc="-70" dirty="0">
                <a:latin typeface="Times New Roman"/>
                <a:ea typeface="华文细黑"/>
                <a:cs typeface="Courier New"/>
              </a:rPr>
              <a:t>y</a:t>
            </a:r>
            <a:r>
              <a:rPr lang="zh-CN" altLang="zh-CN" sz="2600" kern="100" spc="-70" dirty="0">
                <a:latin typeface="Times New Roman"/>
                <a:ea typeface="华文细黑"/>
                <a:cs typeface="Times New Roman"/>
              </a:rPr>
              <a:t>＝</a:t>
            </a:r>
            <a:r>
              <a:rPr lang="en-US" altLang="zh-CN" sz="2600" i="1" kern="100" spc="-70" dirty="0">
                <a:latin typeface="Times New Roman"/>
                <a:ea typeface="华文细黑"/>
                <a:cs typeface="Courier New"/>
              </a:rPr>
              <a:t>f</a:t>
            </a:r>
            <a:r>
              <a:rPr lang="en-US" altLang="zh-CN" sz="2600" kern="100" spc="-70" dirty="0">
                <a:latin typeface="Times New Roman"/>
                <a:ea typeface="华文细黑"/>
                <a:cs typeface="Courier New"/>
              </a:rPr>
              <a:t>(</a:t>
            </a:r>
            <a:r>
              <a:rPr lang="en-US" altLang="zh-CN" sz="2600" i="1" kern="100" spc="-70" dirty="0">
                <a:latin typeface="Times New Roman"/>
                <a:ea typeface="华文细黑"/>
                <a:cs typeface="Courier New"/>
              </a:rPr>
              <a:t>x</a:t>
            </a:r>
            <a:r>
              <a:rPr lang="en-US" altLang="zh-CN" sz="2600" kern="100" spc="-70" dirty="0">
                <a:latin typeface="Times New Roman"/>
                <a:ea typeface="华文细黑"/>
                <a:cs typeface="Courier New"/>
              </a:rPr>
              <a:t>)</a:t>
            </a:r>
            <a:r>
              <a:rPr lang="zh-CN" altLang="zh-CN" sz="2600" kern="100" spc="-70" dirty="0">
                <a:latin typeface="Times New Roman"/>
                <a:ea typeface="华文细黑"/>
                <a:cs typeface="Times New Roman"/>
              </a:rPr>
              <a:t>在区间</a:t>
            </a:r>
            <a:r>
              <a:rPr lang="en-US" altLang="zh-CN" sz="2600" kern="100" spc="-70" dirty="0">
                <a:latin typeface="IPAPANNEW"/>
                <a:ea typeface="华文细黑"/>
                <a:cs typeface="Times New Roman"/>
              </a:rPr>
              <a:t>[</a:t>
            </a:r>
            <a:r>
              <a:rPr lang="zh-CN" altLang="zh-CN" sz="2600" kern="100" spc="-70" dirty="0">
                <a:latin typeface="IPAPANNEW"/>
                <a:ea typeface="华文细黑"/>
                <a:cs typeface="Times New Roman"/>
              </a:rPr>
              <a:t>－</a:t>
            </a:r>
            <a:r>
              <a:rPr lang="en-US" altLang="zh-CN" sz="2600" kern="100" spc="-70" dirty="0">
                <a:latin typeface="IPAPANNEW"/>
                <a:ea typeface="华文细黑"/>
                <a:cs typeface="Times New Roman"/>
              </a:rPr>
              <a:t>5</a:t>
            </a:r>
            <a:r>
              <a:rPr lang="zh-CN" altLang="zh-CN" sz="2600" kern="100" spc="-70" dirty="0">
                <a:latin typeface="IPAPANNEW"/>
                <a:ea typeface="华文细黑"/>
                <a:cs typeface="Times New Roman"/>
              </a:rPr>
              <a:t>，－</a:t>
            </a:r>
            <a:r>
              <a:rPr lang="en-US" altLang="zh-CN" sz="2600" kern="100" spc="-70" dirty="0">
                <a:latin typeface="IPAPANNEW"/>
                <a:ea typeface="华文细黑"/>
                <a:cs typeface="Times New Roman"/>
              </a:rPr>
              <a:t>2]</a:t>
            </a:r>
            <a:r>
              <a:rPr lang="zh-CN" altLang="zh-CN" sz="2600" kern="100" spc="-70" dirty="0">
                <a:latin typeface="Times New Roman"/>
                <a:ea typeface="华文细黑"/>
                <a:cs typeface="Times New Roman"/>
              </a:rPr>
              <a:t>，</a:t>
            </a:r>
            <a:r>
              <a:rPr lang="en-US" altLang="zh-CN" sz="2600" kern="100" spc="-70" dirty="0">
                <a:latin typeface="IPAPANNEW"/>
                <a:ea typeface="华文细黑"/>
                <a:cs typeface="Times New Roman"/>
              </a:rPr>
              <a:t>[1,3]</a:t>
            </a:r>
            <a:r>
              <a:rPr lang="zh-CN" altLang="zh-CN" sz="2600" kern="100" spc="-70" dirty="0">
                <a:latin typeface="Times New Roman"/>
                <a:ea typeface="华文细黑"/>
                <a:cs typeface="Times New Roman"/>
              </a:rPr>
              <a:t>上是增函数，在区间</a:t>
            </a:r>
            <a:r>
              <a:rPr lang="en-US" altLang="zh-CN" sz="2600" kern="100" spc="-70" dirty="0">
                <a:latin typeface="IPAPANNEW"/>
                <a:ea typeface="华文细黑"/>
                <a:cs typeface="Times New Roman"/>
              </a:rPr>
              <a:t>[</a:t>
            </a:r>
            <a:r>
              <a:rPr lang="zh-CN" altLang="zh-CN" sz="2600" kern="100" spc="-70" dirty="0">
                <a:latin typeface="IPAPANNEW"/>
                <a:ea typeface="华文细黑"/>
                <a:cs typeface="Times New Roman"/>
              </a:rPr>
              <a:t>－</a:t>
            </a:r>
            <a:r>
              <a:rPr lang="en-US" altLang="zh-CN" sz="2600" kern="100" spc="-70" dirty="0">
                <a:latin typeface="IPAPANNEW"/>
                <a:ea typeface="华文细黑"/>
                <a:cs typeface="Times New Roman"/>
              </a:rPr>
              <a:t>2,1]</a:t>
            </a:r>
            <a:r>
              <a:rPr lang="zh-CN" altLang="zh-CN" sz="2600" kern="100" spc="-70" dirty="0">
                <a:latin typeface="Times New Roman"/>
                <a:ea typeface="华文细黑"/>
                <a:cs typeface="Times New Roman"/>
              </a:rPr>
              <a:t>，</a:t>
            </a:r>
            <a:r>
              <a:rPr lang="en-US" altLang="zh-CN" sz="2600" kern="100" spc="-70" dirty="0">
                <a:latin typeface="IPAPANNEW"/>
                <a:ea typeface="华文细黑"/>
                <a:cs typeface="Times New Roman"/>
              </a:rPr>
              <a:t>[3,5]</a:t>
            </a:r>
            <a:r>
              <a:rPr lang="zh-CN" altLang="zh-CN" sz="2600" kern="100" spc="-70" dirty="0">
                <a:latin typeface="Times New Roman"/>
                <a:ea typeface="华文细黑"/>
                <a:cs typeface="Times New Roman"/>
              </a:rPr>
              <a:t>上是减函数</a:t>
            </a:r>
            <a:r>
              <a:rPr lang="en-US" altLang="zh-CN" sz="2600" kern="100" spc="-70" dirty="0" smtClean="0">
                <a:latin typeface="Times New Roman"/>
                <a:ea typeface="华文细黑"/>
                <a:cs typeface="Courier New"/>
              </a:rPr>
              <a:t>.</a:t>
            </a:r>
            <a:endParaRPr lang="zh-CN" altLang="zh-CN" sz="2600" kern="100" spc="-70" dirty="0">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7" name="图片 6" descr="F:\2016赵瑊\同步\数学创新 人A必修1\word\BX1-58.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55707" y="2403941"/>
            <a:ext cx="5256584" cy="3025131"/>
          </a:xfrm>
          <a:prstGeom prst="rect">
            <a:avLst/>
          </a:prstGeom>
          <a:noFill/>
          <a:ln>
            <a:noFill/>
          </a:ln>
        </p:spPr>
      </p:pic>
      <p:sp>
        <p:nvSpPr>
          <p:cNvPr id="2" name="矩形 1"/>
          <p:cNvSpPr/>
          <p:nvPr/>
        </p:nvSpPr>
        <p:spPr>
          <a:xfrm>
            <a:off x="2585864" y="1745035"/>
            <a:ext cx="8743131" cy="492443"/>
          </a:xfrm>
          <a:prstGeom prst="rect">
            <a:avLst/>
          </a:prstGeom>
        </p:spPr>
        <p:txBody>
          <a:bodyPr wrap="square">
            <a:spAutoFit/>
          </a:bodyPr>
          <a:lstStyle/>
          <a:p>
            <a:r>
              <a:rPr lang="en-US" altLang="zh-CN" sz="2600" kern="100" dirty="0">
                <a:solidFill>
                  <a:srgbClr val="C00000"/>
                </a:solidFill>
                <a:latin typeface="IPAPANNEW"/>
                <a:ea typeface="华文细黑"/>
                <a:cs typeface="Times New Roman"/>
              </a:rPr>
              <a:t>[</a:t>
            </a:r>
            <a:r>
              <a:rPr lang="zh-CN" altLang="zh-CN" sz="2600" kern="100" dirty="0">
                <a:solidFill>
                  <a:srgbClr val="C00000"/>
                </a:solidFill>
                <a:latin typeface="IPAPANNEW"/>
                <a:ea typeface="华文细黑"/>
                <a:cs typeface="Times New Roman"/>
              </a:rPr>
              <a:t>－</a:t>
            </a:r>
            <a:r>
              <a:rPr lang="en-US" altLang="zh-CN" sz="2600" kern="100" dirty="0">
                <a:solidFill>
                  <a:srgbClr val="C00000"/>
                </a:solidFill>
                <a:latin typeface="IPAPANNEW"/>
                <a:ea typeface="华文细黑"/>
                <a:cs typeface="Times New Roman"/>
              </a:rPr>
              <a:t>2,1]</a:t>
            </a:r>
            <a:r>
              <a:rPr lang="zh-CN" altLang="zh-CN" sz="2600" kern="100" dirty="0">
                <a:solidFill>
                  <a:srgbClr val="C00000"/>
                </a:solidFill>
                <a:latin typeface="Times New Roman"/>
                <a:ea typeface="华文细黑"/>
                <a:cs typeface="Times New Roman"/>
              </a:rPr>
              <a:t>　</a:t>
            </a:r>
            <a:r>
              <a:rPr lang="en-US" altLang="zh-CN" sz="2600" kern="100" dirty="0" smtClean="0">
                <a:solidFill>
                  <a:srgbClr val="C00000"/>
                </a:solidFill>
                <a:latin typeface="Times New Roman"/>
                <a:ea typeface="华文细黑"/>
                <a:cs typeface="Times New Roman"/>
              </a:rPr>
              <a:t>   </a:t>
            </a:r>
            <a:r>
              <a:rPr lang="en-US" altLang="zh-CN" sz="2600" kern="100" dirty="0" smtClean="0">
                <a:solidFill>
                  <a:srgbClr val="C00000"/>
                </a:solidFill>
                <a:latin typeface="IPAPANNEW"/>
                <a:ea typeface="华文细黑"/>
                <a:cs typeface="Times New Roman"/>
              </a:rPr>
              <a:t>[</a:t>
            </a:r>
            <a:r>
              <a:rPr lang="en-US" altLang="zh-CN" sz="2600" kern="100" dirty="0">
                <a:solidFill>
                  <a:srgbClr val="C00000"/>
                </a:solidFill>
                <a:latin typeface="IPAPANNEW"/>
                <a:ea typeface="华文细黑"/>
                <a:cs typeface="Times New Roman"/>
              </a:rPr>
              <a:t>3,5</a:t>
            </a:r>
            <a:r>
              <a:rPr lang="en-US" altLang="zh-CN" sz="2600" kern="100" dirty="0" smtClean="0">
                <a:solidFill>
                  <a:srgbClr val="C00000"/>
                </a:solidFill>
                <a:latin typeface="IPAPANNEW"/>
                <a:ea typeface="华文细黑"/>
                <a:cs typeface="Times New Roman"/>
              </a:rPr>
              <a:t>]                [</a:t>
            </a:r>
            <a:r>
              <a:rPr lang="zh-CN" altLang="zh-CN" sz="2600" kern="100" dirty="0" smtClean="0">
                <a:solidFill>
                  <a:srgbClr val="C00000"/>
                </a:solidFill>
                <a:latin typeface="IPAPANNEW"/>
                <a:ea typeface="华文细黑"/>
                <a:cs typeface="Times New Roman"/>
              </a:rPr>
              <a:t>－</a:t>
            </a:r>
            <a:r>
              <a:rPr lang="en-US" altLang="zh-CN" sz="2600" kern="100" dirty="0">
                <a:solidFill>
                  <a:srgbClr val="C00000"/>
                </a:solidFill>
                <a:latin typeface="IPAPANNEW"/>
                <a:ea typeface="华文细黑"/>
                <a:cs typeface="Times New Roman"/>
              </a:rPr>
              <a:t>5</a:t>
            </a:r>
            <a:r>
              <a:rPr lang="zh-CN" altLang="zh-CN" sz="2600" kern="100" dirty="0">
                <a:solidFill>
                  <a:srgbClr val="C00000"/>
                </a:solidFill>
                <a:latin typeface="IPAPANNEW"/>
                <a:ea typeface="华文细黑"/>
                <a:cs typeface="Times New Roman"/>
              </a:rPr>
              <a:t>，－</a:t>
            </a:r>
            <a:r>
              <a:rPr lang="en-US" altLang="zh-CN" sz="2600" kern="100" dirty="0">
                <a:solidFill>
                  <a:srgbClr val="C00000"/>
                </a:solidFill>
                <a:latin typeface="IPAPANNEW"/>
                <a:ea typeface="华文细黑"/>
                <a:cs typeface="Times New Roman"/>
              </a:rPr>
              <a:t>2]</a:t>
            </a:r>
            <a:r>
              <a:rPr lang="zh-CN" altLang="zh-CN" sz="2600" kern="100" dirty="0">
                <a:solidFill>
                  <a:srgbClr val="C00000"/>
                </a:solidFill>
                <a:latin typeface="Times New Roman"/>
                <a:ea typeface="华文细黑"/>
                <a:cs typeface="Times New Roman"/>
              </a:rPr>
              <a:t>　</a:t>
            </a:r>
            <a:r>
              <a:rPr lang="en-US" altLang="zh-CN" sz="2600" kern="100" dirty="0" smtClean="0">
                <a:solidFill>
                  <a:srgbClr val="C00000"/>
                </a:solidFill>
                <a:latin typeface="Times New Roman"/>
                <a:ea typeface="华文细黑"/>
                <a:cs typeface="Times New Roman"/>
              </a:rPr>
              <a:t>    </a:t>
            </a:r>
            <a:r>
              <a:rPr lang="en-US" altLang="zh-CN" sz="2600" kern="100" dirty="0" smtClean="0">
                <a:solidFill>
                  <a:srgbClr val="C00000"/>
                </a:solidFill>
                <a:latin typeface="IPAPANNEW"/>
                <a:ea typeface="华文细黑"/>
                <a:cs typeface="Times New Roman"/>
              </a:rPr>
              <a:t>[</a:t>
            </a:r>
            <a:r>
              <a:rPr lang="en-US" altLang="zh-CN" sz="2600" kern="100" dirty="0">
                <a:solidFill>
                  <a:srgbClr val="C00000"/>
                </a:solidFill>
                <a:latin typeface="IPAPANNEW"/>
                <a:ea typeface="华文细黑"/>
                <a:cs typeface="Times New Roman"/>
              </a:rPr>
              <a:t>1,3]</a:t>
            </a:r>
            <a:endParaRPr lang="zh-CN" altLang="en-US" dirty="0"/>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7" end="7"/>
                                            </p:txEl>
                                          </p:spTgt>
                                        </p:tgtEl>
                                        <p:attrNameLst>
                                          <p:attrName>style.visibility</p:attrName>
                                        </p:attrNameLst>
                                      </p:cBhvr>
                                      <p:to>
                                        <p:strVal val="visible"/>
                                      </p:to>
                                    </p:set>
                                    <p:animEffect transition="in" filter="blinds(horizontal)">
                                      <p:cBhvr>
                                        <p:cTn id="7" dur="500"/>
                                        <p:tgtEl>
                                          <p:spTgt spid="11">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xEl>
                                              <p:pRg st="7" end="7"/>
                                            </p:txEl>
                                          </p:spTgt>
                                        </p:tgtEl>
                                      </p:cBhvr>
                                    </p:animEffect>
                                    <p:set>
                                      <p:cBhvr>
                                        <p:cTn id="17" dur="1" fill="hold">
                                          <p:stCondLst>
                                            <p:cond delay="499"/>
                                          </p:stCondLst>
                                        </p:cTn>
                                        <p:tgtEl>
                                          <p:spTgt spid="11">
                                            <p:txEl>
                                              <p:pRg st="7" end="7"/>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1" grpId="0" uiExpand="1" build="allAtOnce"/>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406083102"/>
              </p:ext>
            </p:extLst>
          </p:nvPr>
        </p:nvGraphicFramePr>
        <p:xfrm>
          <a:off x="495300" y="266700"/>
          <a:ext cx="11210925" cy="981075"/>
        </p:xfrm>
        <a:graphic>
          <a:graphicData uri="http://schemas.openxmlformats.org/presentationml/2006/ole">
            <mc:AlternateContent xmlns:mc="http://schemas.openxmlformats.org/markup-compatibility/2006">
              <mc:Choice xmlns:v="urn:schemas-microsoft-com:vml" Requires="v">
                <p:oleObj spid="_x0000_s79024" name="文档" r:id="rId3" imgW="11212766" imgH="991780" progId="Word.Document.12">
                  <p:embed/>
                </p:oleObj>
              </mc:Choice>
              <mc:Fallback>
                <p:oleObj name="文档" r:id="rId3" imgW="11212766" imgH="991780" progId="Word.Document.12">
                  <p:embed/>
                  <p:pic>
                    <p:nvPicPr>
                      <p:cNvPr id="0" name="对象 1"/>
                      <p:cNvPicPr>
                        <a:picLocks noChangeAspect="1" noChangeArrowheads="1"/>
                      </p:cNvPicPr>
                      <p:nvPr/>
                    </p:nvPicPr>
                    <p:blipFill>
                      <a:blip r:embed="rId4"/>
                      <a:srcRect/>
                      <a:stretch>
                        <a:fillRect/>
                      </a:stretch>
                    </p:blipFill>
                    <p:spPr bwMode="auto">
                      <a:xfrm>
                        <a:off x="495300" y="266700"/>
                        <a:ext cx="11210925"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5744691" y="221630"/>
            <a:ext cx="4205039" cy="76941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4089381516"/>
              </p:ext>
            </p:extLst>
          </p:nvPr>
        </p:nvGraphicFramePr>
        <p:xfrm>
          <a:off x="495300" y="1371600"/>
          <a:ext cx="11210925" cy="1714500"/>
        </p:xfrm>
        <a:graphic>
          <a:graphicData uri="http://schemas.openxmlformats.org/presentationml/2006/ole">
            <mc:AlternateContent xmlns:mc="http://schemas.openxmlformats.org/markup-compatibility/2006">
              <mc:Choice xmlns:v="urn:schemas-microsoft-com:vml" Requires="v">
                <p:oleObj spid="_x0000_s79025" name="文档" r:id="rId5" imgW="11212766" imgH="1722186" progId="Word.Document.12">
                  <p:embed/>
                </p:oleObj>
              </mc:Choice>
              <mc:Fallback>
                <p:oleObj name="文档" r:id="rId5" imgW="11212766" imgH="1722186" progId="Word.Document.12">
                  <p:embed/>
                  <p:pic>
                    <p:nvPicPr>
                      <p:cNvPr id="0" name=""/>
                      <p:cNvPicPr>
                        <a:picLocks noChangeAspect="1" noChangeArrowheads="1"/>
                      </p:cNvPicPr>
                      <p:nvPr/>
                    </p:nvPicPr>
                    <p:blipFill>
                      <a:blip r:embed="rId6"/>
                      <a:srcRect/>
                      <a:stretch>
                        <a:fillRect/>
                      </a:stretch>
                    </p:blipFill>
                    <p:spPr bwMode="auto">
                      <a:xfrm>
                        <a:off x="495300" y="1371600"/>
                        <a:ext cx="1121092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2" name="图片 11" descr="F:\2016赵瑊\同步\数学创新 人A必修1\word\BX1-59.TIF"/>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50990" y="3132237"/>
            <a:ext cx="4032448" cy="3327231"/>
          </a:xfrm>
          <a:prstGeom prst="rect">
            <a:avLst/>
          </a:prstGeom>
          <a:noFill/>
          <a:ln>
            <a:noFill/>
          </a:ln>
        </p:spPr>
      </p:pic>
    </p:spTree>
    <p:extLst>
      <p:ext uri="{BB962C8B-B14F-4D97-AF65-F5344CB8AC3E}">
        <p14:creationId xmlns:p14="http://schemas.microsoft.com/office/powerpoint/2010/main" val="833852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77999" y="165051"/>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画出函数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的图象并写出函数的单调区间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圆角矩形 5">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036538922"/>
              </p:ext>
            </p:extLst>
          </p:nvPr>
        </p:nvGraphicFramePr>
        <p:xfrm>
          <a:off x="514350" y="1010841"/>
          <a:ext cx="11210925" cy="1228725"/>
        </p:xfrm>
        <a:graphic>
          <a:graphicData uri="http://schemas.openxmlformats.org/presentationml/2006/ole">
            <mc:AlternateContent xmlns:mc="http://schemas.openxmlformats.org/markup-compatibility/2006">
              <mc:Choice xmlns:v="urn:schemas-microsoft-com:vml" Requires="v">
                <p:oleObj spid="_x0000_s79956" name="文档" r:id="rId4" imgW="11212766" imgH="1230442" progId="Word.Document.12">
                  <p:embed/>
                </p:oleObj>
              </mc:Choice>
              <mc:Fallback>
                <p:oleObj name="文档" r:id="rId4" imgW="11212766" imgH="1230442" progId="Word.Document.12">
                  <p:embed/>
                  <p:pic>
                    <p:nvPicPr>
                      <p:cNvPr id="0" name="对象 8"/>
                      <p:cNvPicPr>
                        <a:picLocks noChangeAspect="1" noChangeArrowheads="1"/>
                      </p:cNvPicPr>
                      <p:nvPr/>
                    </p:nvPicPr>
                    <p:blipFill>
                      <a:blip r:embed="rId5"/>
                      <a:srcRect/>
                      <a:stretch>
                        <a:fillRect/>
                      </a:stretch>
                    </p:blipFill>
                    <p:spPr bwMode="auto">
                      <a:xfrm>
                        <a:off x="514350" y="1010841"/>
                        <a:ext cx="11210925"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77999" y="2152700"/>
            <a:ext cx="11412000" cy="133983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函数的大致图象如图所示，单调增区间为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IPAPANNEW"/>
                <a:ea typeface="华文细黑"/>
                <a:cs typeface="Times New Roman"/>
              </a:rPr>
              <a:t>[0,1]</a:t>
            </a:r>
            <a:r>
              <a:rPr lang="zh-CN" altLang="zh-CN" sz="2800" kern="100" dirty="0">
                <a:latin typeface="Times New Roman"/>
                <a:ea typeface="华文细黑"/>
                <a:cs typeface="Times New Roman"/>
              </a:rPr>
              <a:t>，单调减区间为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9" name="图片 8" descr="F:\2016赵瑊\同步\数学创新 人A必修1\word\BX1-60.TIF"/>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9783" y="3573810"/>
            <a:ext cx="3888432" cy="2535038"/>
          </a:xfrm>
          <a:prstGeom prst="rect">
            <a:avLst/>
          </a:prstGeom>
          <a:noFill/>
          <a:ln>
            <a:noFill/>
          </a:ln>
        </p:spPr>
      </p:pic>
    </p:spTree>
    <p:extLst>
      <p:ext uri="{BB962C8B-B14F-4D97-AF65-F5344CB8AC3E}">
        <p14:creationId xmlns:p14="http://schemas.microsoft.com/office/powerpoint/2010/main" val="2093337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095" y="1224509"/>
            <a:ext cx="12190413" cy="435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425624" y="1347963"/>
            <a:ext cx="11305256"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作出函数的图象，利用图形的直观性能快速判断函数的单调区间，但要注意图象一定要画准确</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函数的单调区间是函数定义域的子集，在求解的过程中不要忽略了函数的定义域</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一个函数出现两个或两个以上的单调区间时，不能用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连接两个单调区间，而要用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连接</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2225</TotalTime>
  <Words>1265</Words>
  <Application>Microsoft Office PowerPoint</Application>
  <PresentationFormat>自定义</PresentationFormat>
  <Paragraphs>164</Paragraphs>
  <Slides>28</Slides>
  <Notes>0</Notes>
  <HiddenSlides>4</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Office 主题</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1410</cp:revision>
  <dcterms:created xsi:type="dcterms:W3CDTF">2014-10-15T07:25:01Z</dcterms:created>
  <dcterms:modified xsi:type="dcterms:W3CDTF">2016-05-12T04:03:00Z</dcterms:modified>
</cp:coreProperties>
</file>