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85" r:id="rId6"/>
    <p:sldId id="486" r:id="rId7"/>
    <p:sldId id="487" r:id="rId8"/>
    <p:sldId id="488" r:id="rId9"/>
    <p:sldId id="278" r:id="rId10"/>
    <p:sldId id="499" r:id="rId11"/>
    <p:sldId id="309" r:id="rId12"/>
    <p:sldId id="457" r:id="rId13"/>
    <p:sldId id="459" r:id="rId14"/>
    <p:sldId id="489" r:id="rId15"/>
    <p:sldId id="462" r:id="rId16"/>
    <p:sldId id="463" r:id="rId17"/>
    <p:sldId id="465" r:id="rId18"/>
    <p:sldId id="466" r:id="rId19"/>
    <p:sldId id="492" r:id="rId20"/>
    <p:sldId id="500" r:id="rId21"/>
    <p:sldId id="501" r:id="rId22"/>
    <p:sldId id="493" r:id="rId23"/>
    <p:sldId id="494" r:id="rId24"/>
    <p:sldId id="468" r:id="rId25"/>
    <p:sldId id="502" r:id="rId26"/>
    <p:sldId id="482" r:id="rId27"/>
    <p:sldId id="483" r:id="rId28"/>
    <p:sldId id="361" r:id="rId29"/>
    <p:sldId id="424" r:id="rId30"/>
    <p:sldId id="447" r:id="rId31"/>
    <p:sldId id="448" r:id="rId32"/>
    <p:sldId id="423" r:id="rId33"/>
    <p:sldId id="475" r:id="rId34"/>
    <p:sldId id="498" r:id="rId35"/>
    <p:sldId id="451" r:id="rId36"/>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96" autoAdjust="0"/>
    <p:restoredTop sz="94861" autoAdjust="0"/>
  </p:normalViewPr>
  <p:slideViewPr>
    <p:cSldViewPr>
      <p:cViewPr>
        <p:scale>
          <a:sx n="64" d="100"/>
          <a:sy n="64" d="100"/>
        </p:scale>
        <p:origin x="-872" y="-160"/>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 Id="rId5" Type="http://schemas.openxmlformats.org/officeDocument/2006/relationships/image" Target="../media/image17.emf"/><Relationship Id="rId4"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 Id="rId4"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image" Target="../media/image3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slide" Target="slide17.xml"/><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10" Type="http://schemas.openxmlformats.org/officeDocument/2006/relationships/image" Target="../media/image10.png"/><Relationship Id="rId4" Type="http://schemas.openxmlformats.org/officeDocument/2006/relationships/oleObject" Target="../embeddings/oleObject1.bin"/><Relationship Id="rId9" Type="http://schemas.openxmlformats.org/officeDocument/2006/relationships/image" Target="../media/image9.emf"/></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oleObject" Target="../embeddings/oleObject3.bin"/><Relationship Id="rId7" Type="http://schemas.openxmlformats.org/officeDocument/2006/relationships/package" Target="../embeddings/Microsoft_Word___4.doc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11.emf"/><Relationship Id="rId4" Type="http://schemas.openxmlformats.org/officeDocument/2006/relationships/package" Target="../embeddings/Microsoft_Word___3.docx"/></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image" Target="../media/image15.emf"/><Relationship Id="rId18" Type="http://schemas.openxmlformats.org/officeDocument/2006/relationships/package" Target="../embeddings/Microsoft_Word___9.docx"/><Relationship Id="rId3" Type="http://schemas.openxmlformats.org/officeDocument/2006/relationships/slide" Target="slide21.xml"/><Relationship Id="rId7" Type="http://schemas.openxmlformats.org/officeDocument/2006/relationships/image" Target="../media/image13.emf"/><Relationship Id="rId12" Type="http://schemas.openxmlformats.org/officeDocument/2006/relationships/package" Target="../embeddings/Microsoft_Word___7.docx"/><Relationship Id="rId17" Type="http://schemas.openxmlformats.org/officeDocument/2006/relationships/oleObject" Target="../embeddings/oleObject9.bin"/><Relationship Id="rId2" Type="http://schemas.openxmlformats.org/officeDocument/2006/relationships/slideLayout" Target="../slideLayouts/slideLayout1.xml"/><Relationship Id="rId16" Type="http://schemas.openxmlformats.org/officeDocument/2006/relationships/image" Target="../media/image16.emf"/><Relationship Id="rId1" Type="http://schemas.openxmlformats.org/officeDocument/2006/relationships/vmlDrawing" Target="../drawings/vmlDrawing3.vml"/><Relationship Id="rId6" Type="http://schemas.openxmlformats.org/officeDocument/2006/relationships/package" Target="../embeddings/Microsoft_Word___5.docx"/><Relationship Id="rId11" Type="http://schemas.openxmlformats.org/officeDocument/2006/relationships/oleObject" Target="../embeddings/oleObject7.bin"/><Relationship Id="rId5" Type="http://schemas.openxmlformats.org/officeDocument/2006/relationships/oleObject" Target="../embeddings/oleObject5.bin"/><Relationship Id="rId15" Type="http://schemas.openxmlformats.org/officeDocument/2006/relationships/package" Target="../embeddings/Microsoft_Word___8.docx"/><Relationship Id="rId10" Type="http://schemas.openxmlformats.org/officeDocument/2006/relationships/image" Target="../media/image14.emf"/><Relationship Id="rId19" Type="http://schemas.openxmlformats.org/officeDocument/2006/relationships/image" Target="../media/image17.emf"/><Relationship Id="rId4" Type="http://schemas.openxmlformats.org/officeDocument/2006/relationships/slide" Target="slide22.xml"/><Relationship Id="rId9" Type="http://schemas.openxmlformats.org/officeDocument/2006/relationships/package" Target="../embeddings/Microsoft_Word___6.docx"/><Relationship Id="rId14" Type="http://schemas.openxmlformats.org/officeDocument/2006/relationships/oleObject" Target="../embeddings/oleObject8.bin"/></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22.xml"/><Relationship Id="rId7" Type="http://schemas.openxmlformats.org/officeDocument/2006/relationships/oleObject" Target="../embeddings/oleObject11.bin"/><Relationship Id="rId12" Type="http://schemas.openxmlformats.org/officeDocument/2006/relationships/image" Target="../media/image20.e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8.emf"/><Relationship Id="rId11" Type="http://schemas.openxmlformats.org/officeDocument/2006/relationships/package" Target="../embeddings/Microsoft_Word___12.docx"/><Relationship Id="rId5" Type="http://schemas.openxmlformats.org/officeDocument/2006/relationships/package" Target="../embeddings/Microsoft_Word___10.docx"/><Relationship Id="rId10" Type="http://schemas.openxmlformats.org/officeDocument/2006/relationships/oleObject" Target="../embeddings/oleObject12.bin"/><Relationship Id="rId4" Type="http://schemas.openxmlformats.org/officeDocument/2006/relationships/oleObject" Target="../embeddings/oleObject10.bin"/><Relationship Id="rId9" Type="http://schemas.openxmlformats.org/officeDocument/2006/relationships/image" Target="../media/image19.emf"/></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21.emf"/><Relationship Id="rId4" Type="http://schemas.openxmlformats.org/officeDocument/2006/relationships/package" Target="../embeddings/Microsoft_Word___13.docx"/></Relationships>
</file>

<file path=ppt/slides/_rels/slide24.xml.rels><?xml version="1.0" encoding="UTF-8" standalone="yes"?>
<Relationships xmlns="http://schemas.openxmlformats.org/package/2006/relationships"><Relationship Id="rId8" Type="http://schemas.openxmlformats.org/officeDocument/2006/relationships/image" Target="../media/image23.emf"/><Relationship Id="rId13" Type="http://schemas.openxmlformats.org/officeDocument/2006/relationships/package" Target="../embeddings/Microsoft_Word___17.docx"/><Relationship Id="rId3" Type="http://schemas.openxmlformats.org/officeDocument/2006/relationships/oleObject" Target="../embeddings/oleObject14.bin"/><Relationship Id="rId7" Type="http://schemas.openxmlformats.org/officeDocument/2006/relationships/package" Target="../embeddings/Microsoft_Word___15.docx"/><Relationship Id="rId12" Type="http://schemas.openxmlformats.org/officeDocument/2006/relationships/oleObject" Target="../embeddings/oleObject17.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15.bin"/><Relationship Id="rId11" Type="http://schemas.openxmlformats.org/officeDocument/2006/relationships/image" Target="../media/image24.emf"/><Relationship Id="rId5" Type="http://schemas.openxmlformats.org/officeDocument/2006/relationships/image" Target="../media/image22.emf"/><Relationship Id="rId10" Type="http://schemas.openxmlformats.org/officeDocument/2006/relationships/package" Target="../embeddings/Microsoft_Word___16.docx"/><Relationship Id="rId4" Type="http://schemas.openxmlformats.org/officeDocument/2006/relationships/package" Target="../embeddings/Microsoft_Word___14.docx"/><Relationship Id="rId9" Type="http://schemas.openxmlformats.org/officeDocument/2006/relationships/oleObject" Target="../embeddings/oleObject16.bin"/><Relationship Id="rId14" Type="http://schemas.openxmlformats.org/officeDocument/2006/relationships/image" Target="../media/image25.emf"/></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26.emf"/><Relationship Id="rId5" Type="http://schemas.openxmlformats.org/officeDocument/2006/relationships/package" Target="../embeddings/Microsoft_Word___18.docx"/><Relationship Id="rId4" Type="http://schemas.openxmlformats.org/officeDocument/2006/relationships/oleObject" Target="../embeddings/oleObject18.bin"/></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20.docx"/><Relationship Id="rId3" Type="http://schemas.openxmlformats.org/officeDocument/2006/relationships/slide" Target="slide3.xml"/><Relationship Id="rId7" Type="http://schemas.openxmlformats.org/officeDocument/2006/relationships/oleObject" Target="../embeddings/oleObject20.bin"/><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27.emf"/><Relationship Id="rId5" Type="http://schemas.openxmlformats.org/officeDocument/2006/relationships/package" Target="../embeddings/Microsoft_Word___19.docx"/><Relationship Id="rId4" Type="http://schemas.openxmlformats.org/officeDocument/2006/relationships/oleObject" Target="../embeddings/oleObject19.bin"/><Relationship Id="rId9" Type="http://schemas.openxmlformats.org/officeDocument/2006/relationships/image" Target="../media/image28.emf"/></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8.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7" Type="http://schemas.openxmlformats.org/officeDocument/2006/relationships/image" Target="../media/image29.png"/><Relationship Id="rId2" Type="http://schemas.openxmlformats.org/officeDocument/2006/relationships/slide" Target="slide28.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21.bin"/><Relationship Id="rId13" Type="http://schemas.openxmlformats.org/officeDocument/2006/relationships/image" Target="../media/image31.emf"/><Relationship Id="rId3" Type="http://schemas.openxmlformats.org/officeDocument/2006/relationships/slide" Target="slide28.xml"/><Relationship Id="rId7" Type="http://schemas.openxmlformats.org/officeDocument/2006/relationships/slide" Target="slide32.xml"/><Relationship Id="rId12" Type="http://schemas.openxmlformats.org/officeDocument/2006/relationships/package" Target="../embeddings/Microsoft_Word___22.docx"/><Relationship Id="rId2" Type="http://schemas.openxmlformats.org/officeDocument/2006/relationships/slideLayout" Target="../slideLayouts/slideLayout1.xml"/><Relationship Id="rId16" Type="http://schemas.openxmlformats.org/officeDocument/2006/relationships/image" Target="../media/image32.emf"/><Relationship Id="rId1" Type="http://schemas.openxmlformats.org/officeDocument/2006/relationships/vmlDrawing" Target="../drawings/vmlDrawing9.vml"/><Relationship Id="rId6" Type="http://schemas.openxmlformats.org/officeDocument/2006/relationships/slide" Target="slide31.xml"/><Relationship Id="rId11" Type="http://schemas.openxmlformats.org/officeDocument/2006/relationships/oleObject" Target="../embeddings/oleObject22.bin"/><Relationship Id="rId5" Type="http://schemas.openxmlformats.org/officeDocument/2006/relationships/slide" Target="slide30.xml"/><Relationship Id="rId15" Type="http://schemas.openxmlformats.org/officeDocument/2006/relationships/package" Target="../embeddings/Microsoft_Word___23.docx"/><Relationship Id="rId10" Type="http://schemas.openxmlformats.org/officeDocument/2006/relationships/image" Target="../media/image30.emf"/><Relationship Id="rId4" Type="http://schemas.openxmlformats.org/officeDocument/2006/relationships/slide" Target="slide29.xml"/><Relationship Id="rId9" Type="http://schemas.openxmlformats.org/officeDocument/2006/relationships/package" Target="../embeddings/Microsoft_Word___21.docx"/><Relationship Id="rId14" Type="http://schemas.openxmlformats.org/officeDocument/2006/relationships/oleObject" Target="../embeddings/oleObject23.bin"/></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C:\Users\Administrator\Desktop\创新图片\数学创新必修1\t0170e0fdf4b5572210.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8894499" y="3933850"/>
            <a:ext cx="3292812" cy="292694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a:spLocks noChangeArrowheads="1"/>
          </p:cNvSpPr>
          <p:nvPr/>
        </p:nvSpPr>
        <p:spPr bwMode="auto">
          <a:xfrm>
            <a:off x="2457796" y="227766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Times New Roman" pitchFamily="18" charset="0"/>
                <a:ea typeface="微软雅黑" pitchFamily="34" charset="-122"/>
                <a:cs typeface="Times New Roman" pitchFamily="18" charset="0"/>
              </a:rPr>
              <a:t>第一章　</a:t>
            </a:r>
            <a:r>
              <a:rPr lang="en-US" altLang="zh-CN" sz="1600" i="1" dirty="0" smtClean="0">
                <a:solidFill>
                  <a:schemeClr val="accent6">
                    <a:lumMod val="75000"/>
                  </a:schemeClr>
                </a:solidFill>
                <a:latin typeface="Times New Roman" pitchFamily="18" charset="0"/>
                <a:ea typeface="微软雅黑" pitchFamily="34" charset="-122"/>
                <a:cs typeface="Times New Roman" pitchFamily="18" charset="0"/>
              </a:rPr>
              <a:t>1.1.3</a:t>
            </a:r>
            <a:r>
              <a:rPr lang="zh-CN" altLang="en-US" sz="1600" i="1" dirty="0">
                <a:solidFill>
                  <a:schemeClr val="accent6">
                    <a:lumMod val="75000"/>
                  </a:schemeClr>
                </a:solidFill>
                <a:latin typeface="Times New Roman" pitchFamily="18" charset="0"/>
                <a:ea typeface="微软雅黑" pitchFamily="34" charset="-122"/>
                <a:cs typeface="Times New Roman" pitchFamily="18" charset="0"/>
              </a:rPr>
              <a:t>　集合的基本运算</a:t>
            </a:r>
            <a:endParaRPr lang="zh-CN" altLang="en-US" sz="1600" i="1" dirty="0">
              <a:solidFill>
                <a:schemeClr val="accent6">
                  <a:lumMod val="75000"/>
                </a:schemeClr>
              </a:solidFill>
              <a:latin typeface="Times New Roman" pitchFamily="18" charset="0"/>
              <a:cs typeface="Times New Roman" pitchFamily="18" charset="0"/>
            </a:endParaRPr>
          </a:p>
        </p:txBody>
      </p:sp>
      <p:sp>
        <p:nvSpPr>
          <p:cNvPr id="5" name="TextBox 4"/>
          <p:cNvSpPr txBox="1"/>
          <p:nvPr/>
        </p:nvSpPr>
        <p:spPr>
          <a:xfrm>
            <a:off x="2457796" y="2711406"/>
            <a:ext cx="8305193" cy="1015663"/>
          </a:xfrm>
          <a:prstGeom prst="rect">
            <a:avLst/>
          </a:prstGeom>
          <a:noFill/>
        </p:spPr>
        <p:txBody>
          <a:bodyPr wrap="square" rtlCol="0">
            <a:spAutoFit/>
          </a:bodyPr>
          <a:lstStyle/>
          <a:p>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第</a:t>
            </a: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课时　并集与交集</a:t>
            </a:r>
          </a:p>
        </p:txBody>
      </p:sp>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圆角矩形 5">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82191" y="114972"/>
            <a:ext cx="11412000" cy="262761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已知集合</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4</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，那么</a:t>
            </a:r>
            <a:r>
              <a:rPr lang="en-US" altLang="zh-CN" sz="2800" i="1" kern="100" dirty="0" err="1">
                <a:latin typeface="Times New Roman"/>
                <a:ea typeface="华文细黑"/>
                <a:cs typeface="Courier New"/>
              </a:rPr>
              <a:t>P</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Q</a:t>
            </a:r>
            <a:r>
              <a:rPr lang="zh-CN" altLang="zh-CN" sz="2800" kern="100" dirty="0">
                <a:latin typeface="Times New Roman"/>
                <a:ea typeface="华文细黑"/>
                <a:cs typeface="Times New Roman"/>
              </a:rPr>
              <a:t>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  	B.{</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4</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4</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在数轴上表示两个集合，如图</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2" name="矩形 1"/>
          <p:cNvSpPr/>
          <p:nvPr/>
        </p:nvSpPr>
        <p:spPr>
          <a:xfrm>
            <a:off x="10103271" y="314400"/>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C</a:t>
            </a:r>
            <a:endParaRPr lang="zh-CN" altLang="en-US" dirty="0"/>
          </a:p>
        </p:txBody>
      </p:sp>
      <p:pic>
        <p:nvPicPr>
          <p:cNvPr id="9" name="图片 8" descr="F:\2016赵瑊\同步\数学创新 人A必修1\word\BX1-14.TIF"/>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13190" y="2916213"/>
            <a:ext cx="4968552" cy="1339161"/>
          </a:xfrm>
          <a:prstGeom prst="rect">
            <a:avLst/>
          </a:prstGeom>
          <a:noFill/>
          <a:ln>
            <a:noFill/>
          </a:ln>
        </p:spPr>
      </p:pic>
    </p:spTree>
    <p:extLst>
      <p:ext uri="{BB962C8B-B14F-4D97-AF65-F5344CB8AC3E}">
        <p14:creationId xmlns:p14="http://schemas.microsoft.com/office/powerpoint/2010/main" val="3524284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blinds(horizontal)">
                                      <p:cBhvr>
                                        <p:cTn id="7" dur="500"/>
                                        <p:tgtEl>
                                          <p:spTgt spid="7">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7">
                                            <p:txEl>
                                              <p:pRg st="3" end="3"/>
                                            </p:txEl>
                                          </p:spTgt>
                                        </p:tgtEl>
                                      </p:cBhvr>
                                    </p:animEffect>
                                    <p:set>
                                      <p:cBhvr>
                                        <p:cTn id="20" dur="1" fill="hold">
                                          <p:stCondLst>
                                            <p:cond delay="499"/>
                                          </p:stCondLst>
                                        </p:cTn>
                                        <p:tgtEl>
                                          <p:spTgt spid="7">
                                            <p:txEl>
                                              <p:pRg st="3" end="3"/>
                                            </p:txEl>
                                          </p:spTgt>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7" grpId="0" uiExpand="1" build="allAtOnce"/>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095" y="1773610"/>
            <a:ext cx="12190413" cy="306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425624" y="1897063"/>
            <a:ext cx="11305256"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解决此类问题首先应看清集合中元素的范围，简化集合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若是用列举法表示的数集，可以根据并集的定义直接观察或用</a:t>
            </a:r>
            <a:r>
              <a:rPr lang="en-US" altLang="zh-CN" sz="2800" kern="100" dirty="0">
                <a:latin typeface="Times New Roman"/>
                <a:ea typeface="华文细黑"/>
                <a:cs typeface="Courier New"/>
              </a:rPr>
              <a:t>Venn</a:t>
            </a:r>
            <a:r>
              <a:rPr lang="zh-CN" altLang="zh-CN" sz="2800" kern="100" dirty="0">
                <a:latin typeface="Times New Roman"/>
                <a:ea typeface="华文细黑"/>
                <a:cs typeface="Times New Roman"/>
              </a:rPr>
              <a:t>图表示出集合运算的结果；若是用描述法表示的数集，可借助数轴分析写出结果，此时要注意当端点不在集合中时，应用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空心点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矩形 11"/>
          <p:cNvSpPr/>
          <p:nvPr/>
        </p:nvSpPr>
        <p:spPr>
          <a:xfrm>
            <a:off x="382191" y="117426"/>
            <a:ext cx="11412000"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已知集合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，则集合</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1,2,3}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  	D.{1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a:t>
            </a:r>
            <a:endParaRPr lang="zh-CN" altLang="zh-CN" sz="2800" kern="100" dirty="0">
              <a:effectLst/>
              <a:latin typeface="宋体"/>
              <a:cs typeface="Courier New"/>
            </a:endParaRPr>
          </a:p>
        </p:txBody>
      </p:sp>
      <p:sp>
        <p:nvSpPr>
          <p:cNvPr id="2" name="矩形 1"/>
          <p:cNvSpPr/>
          <p:nvPr/>
        </p:nvSpPr>
        <p:spPr>
          <a:xfrm>
            <a:off x="2936379" y="962358"/>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C</a:t>
            </a:r>
            <a:endParaRPr lang="zh-CN" altLang="en-US" b="1" dirty="0">
              <a:solidFill>
                <a:srgbClr val="C00000"/>
              </a:solidFill>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3" end="3"/>
                                            </p:txEl>
                                          </p:spTgt>
                                        </p:tgtEl>
                                        <p:attrNameLst>
                                          <p:attrName>style.visibility</p:attrName>
                                        </p:attrNameLst>
                                      </p:cBhvr>
                                      <p:to>
                                        <p:strVal val="visible"/>
                                      </p:to>
                                    </p:set>
                                    <p:animEffect transition="in" filter="blinds(horizontal)">
                                      <p:cBhvr>
                                        <p:cTn id="7" dur="500"/>
                                        <p:tgtEl>
                                          <p:spTgt spid="1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4" end="4"/>
                                            </p:txEl>
                                          </p:spTgt>
                                        </p:tgtEl>
                                        <p:attrNameLst>
                                          <p:attrName>style.visibility</p:attrName>
                                        </p:attrNameLst>
                                      </p:cBhvr>
                                      <p:to>
                                        <p:strVal val="visible"/>
                                      </p:to>
                                    </p:set>
                                    <p:animEffect transition="in" filter="blinds(horizontal)">
                                      <p:cBhvr>
                                        <p:cTn id="12" dur="500"/>
                                        <p:tgtEl>
                                          <p:spTgt spid="1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xEl>
                                              <p:pRg st="3" end="3"/>
                                            </p:txEl>
                                          </p:spTgt>
                                        </p:tgtEl>
                                      </p:cBhvr>
                                    </p:animEffect>
                                    <p:set>
                                      <p:cBhvr>
                                        <p:cTn id="22" dur="1" fill="hold">
                                          <p:stCondLst>
                                            <p:cond delay="499"/>
                                          </p:stCondLst>
                                        </p:cTn>
                                        <p:tgtEl>
                                          <p:spTgt spid="12">
                                            <p:txEl>
                                              <p:pRg st="3" end="3"/>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2">
                                            <p:txEl>
                                              <p:pRg st="4" end="4"/>
                                            </p:txEl>
                                          </p:spTgt>
                                        </p:tgtEl>
                                      </p:cBhvr>
                                    </p:animEffect>
                                    <p:set>
                                      <p:cBhvr>
                                        <p:cTn id="25" dur="1" fill="hold">
                                          <p:stCondLst>
                                            <p:cond delay="499"/>
                                          </p:stCondLst>
                                        </p:cTn>
                                        <p:tgtEl>
                                          <p:spTgt spid="12">
                                            <p:txEl>
                                              <p:pRg st="4" end="4"/>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2" grpId="0" uiExpand="1" build="allAtOnce"/>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464740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交集及其运算</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设集合</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Z</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3&lt;</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&lt;2}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n</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Z</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a:t>
            </a:r>
            <a:r>
              <a:rPr lang="zh-CN" altLang="zh-CN" sz="2800" kern="100" dirty="0">
                <a:latin typeface="Times New Roman"/>
                <a:ea typeface="华文细黑"/>
                <a:cs typeface="Times New Roman"/>
              </a:rPr>
              <a:t>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A.{0,1}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1,0,1}</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C.{0,1,2}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1,0,1,2}</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由已知得</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1,0,1,2,3}</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所以</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1,0,1}.</a:t>
            </a:r>
            <a:r>
              <a:rPr lang="zh-CN" altLang="zh-CN" sz="2800" kern="100" dirty="0">
                <a:latin typeface="Times New Roman"/>
                <a:ea typeface="华文细黑"/>
                <a:cs typeface="Times New Roman"/>
              </a:rPr>
              <a:t>故选</a:t>
            </a:r>
            <a:r>
              <a:rPr lang="en-US" altLang="zh-CN" sz="2800" kern="100" dirty="0">
                <a:latin typeface="Times New Roman"/>
                <a:ea typeface="华文细黑"/>
                <a:cs typeface="Courier New"/>
              </a:rPr>
              <a:t>B</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2" name="矩形 1"/>
          <p:cNvSpPr/>
          <p:nvPr/>
        </p:nvSpPr>
        <p:spPr>
          <a:xfrm>
            <a:off x="1457128" y="1591380"/>
            <a:ext cx="423514"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B</a:t>
            </a:r>
            <a:endParaRPr lang="zh-CN" altLang="en-US" dirty="0"/>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blinds(horizontal)">
                                      <p:cBhvr>
                                        <p:cTn id="7" dur="500"/>
                                        <p:tgtEl>
                                          <p:spTgt spid="6">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blinds(horizontal)">
                                      <p:cBhvr>
                                        <p:cTn id="12" dur="500"/>
                                        <p:tgtEl>
                                          <p:spTgt spid="6">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
                                            <p:txEl>
                                              <p:pRg st="4" end="4"/>
                                            </p:txEl>
                                          </p:spTgt>
                                        </p:tgtEl>
                                      </p:cBhvr>
                                    </p:animEffect>
                                    <p:set>
                                      <p:cBhvr>
                                        <p:cTn id="22" dur="1" fill="hold">
                                          <p:stCondLst>
                                            <p:cond delay="499"/>
                                          </p:stCondLst>
                                        </p:cTn>
                                        <p:tgtEl>
                                          <p:spTgt spid="6">
                                            <p:txEl>
                                              <p:pRg st="4" end="4"/>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6">
                                            <p:txEl>
                                              <p:pRg st="5" end="5"/>
                                            </p:txEl>
                                          </p:spTgt>
                                        </p:tgtEl>
                                      </p:cBhvr>
                                    </p:animEffect>
                                    <p:set>
                                      <p:cBhvr>
                                        <p:cTn id="25" dur="1" fill="hold">
                                          <p:stCondLst>
                                            <p:cond delay="499"/>
                                          </p:stCondLst>
                                        </p:cTn>
                                        <p:tgtEl>
                                          <p:spTgt spid="6">
                                            <p:txEl>
                                              <p:pRg st="5" end="5"/>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uiExpand="1" build="allAtOnce"/>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a:latin typeface="Times New Roman"/>
                <a:ea typeface="华文细黑"/>
                <a:cs typeface="Courier New"/>
              </a:rPr>
              <a:t>&gt;2}</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|2</a:t>
            </a:r>
            <a:r>
              <a:rPr lang="en-US" altLang="zh-CN" sz="2800" kern="100" dirty="0">
                <a:latin typeface="Times New Roman"/>
                <a:ea typeface="华文细黑"/>
                <a:cs typeface="Courier New"/>
              </a:rPr>
              <a:t>&lt;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3</a:t>
            </a:r>
            <a:r>
              <a:rPr lang="en-US" altLang="zh-CN" sz="2800" kern="100" dirty="0">
                <a:latin typeface="Times New Roman"/>
                <a:ea typeface="华文细黑"/>
                <a:cs typeface="Courier New"/>
              </a:rPr>
              <a:t>}  	B.{</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|2</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a:latin typeface="Times New Roman"/>
                <a:ea typeface="华文细黑"/>
                <a:cs typeface="Courier New"/>
              </a:rPr>
              <a:t>&lt;3}  	D.{</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a:latin typeface="Times New Roman"/>
                <a:ea typeface="华文细黑"/>
                <a:cs typeface="Courier New"/>
              </a:rPr>
              <a:t>&gt;2}</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结合数轴分析</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可得</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|2</a:t>
            </a:r>
            <a:r>
              <a:rPr lang="en-US" altLang="zh-CN" sz="2800" kern="100" dirty="0">
                <a:latin typeface="Times New Roman"/>
                <a:ea typeface="华文细黑"/>
                <a:cs typeface="Courier New"/>
              </a:rPr>
              <a:t>&lt;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3</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2" name="矩形 1"/>
          <p:cNvSpPr/>
          <p:nvPr/>
        </p:nvSpPr>
        <p:spPr>
          <a:xfrm>
            <a:off x="8821985" y="295236"/>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A</a:t>
            </a:r>
            <a:endParaRPr lang="zh-CN" altLang="en-US" dirty="0"/>
          </a:p>
        </p:txBody>
      </p:sp>
      <p:pic>
        <p:nvPicPr>
          <p:cNvPr id="7" name="图片 6" descr="F:\2016赵瑊\同步\数学创新 人A必修1\word\BX1-15.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1070" y="2205658"/>
            <a:ext cx="4032448" cy="1671750"/>
          </a:xfrm>
          <a:prstGeom prst="rect">
            <a:avLst/>
          </a:prstGeom>
          <a:noFill/>
          <a:ln>
            <a:noFill/>
          </a:ln>
        </p:spPr>
      </p:pic>
    </p:spTree>
    <p:extLst>
      <p:ext uri="{BB962C8B-B14F-4D97-AF65-F5344CB8AC3E}">
        <p14:creationId xmlns:p14="http://schemas.microsoft.com/office/powerpoint/2010/main" val="3032337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blinds(horizontal)">
                                      <p:cBhvr>
                                        <p:cTn id="7" dur="500"/>
                                        <p:tgtEl>
                                          <p:spTgt spid="6">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Effect transition="in" filter="blinds(horizontal)">
                                      <p:cBhvr>
                                        <p:cTn id="15" dur="500"/>
                                        <p:tgtEl>
                                          <p:spTgt spid="6">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6">
                                            <p:txEl>
                                              <p:pRg st="3" end="3"/>
                                            </p:txEl>
                                          </p:spTgt>
                                        </p:tgtEl>
                                      </p:cBhvr>
                                    </p:animEffect>
                                    <p:set>
                                      <p:cBhvr>
                                        <p:cTn id="25" dur="1" fill="hold">
                                          <p:stCondLst>
                                            <p:cond delay="499"/>
                                          </p:stCondLst>
                                        </p:cTn>
                                        <p:tgtEl>
                                          <p:spTgt spid="6">
                                            <p:txEl>
                                              <p:pRg st="3" end="3"/>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6">
                                            <p:txEl>
                                              <p:pRg st="4" end="4"/>
                                            </p:txEl>
                                          </p:spTgt>
                                        </p:tgtEl>
                                      </p:cBhvr>
                                    </p:animEffect>
                                    <p:set>
                                      <p:cBhvr>
                                        <p:cTn id="28" dur="1" fill="hold">
                                          <p:stCondLst>
                                            <p:cond delay="499"/>
                                          </p:stCondLst>
                                        </p:cTn>
                                        <p:tgtEl>
                                          <p:spTgt spid="6">
                                            <p:txEl>
                                              <p:pRg st="4" end="4"/>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2"/>
                                        </p:tgtEl>
                                      </p:cBhvr>
                                    </p:animEffect>
                                    <p:set>
                                      <p:cBhvr>
                                        <p:cTn id="3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uiExpand="1" build="allAtOnce"/>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82191" y="112576"/>
            <a:ext cx="11412000" cy="464740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设集合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4</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&gt;1}</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2</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2&lt;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|0</a:t>
            </a:r>
            <a:r>
              <a:rPr lang="en-US" altLang="zh-CN" sz="2800" kern="100" dirty="0">
                <a:latin typeface="Times New Roman"/>
                <a:ea typeface="华文细黑"/>
                <a:cs typeface="Courier New"/>
              </a:rPr>
              <a:t>&lt;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2</a:t>
            </a:r>
            <a:r>
              <a:rPr lang="zh-CN" altLang="zh-CN" sz="2800" kern="100" dirty="0">
                <a:latin typeface="Times New Roman"/>
                <a:ea typeface="华文细黑"/>
                <a:cs typeface="Times New Roman"/>
              </a:rPr>
              <a:t>或</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5</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4</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{0,1,2,3,4}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&gt;1}</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所以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{2,3,4}.</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5</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effectLst/>
              <a:latin typeface="宋体"/>
              <a:cs typeface="Courier New"/>
            </a:endParaRPr>
          </a:p>
        </p:txBody>
      </p:sp>
      <p:sp>
        <p:nvSpPr>
          <p:cNvPr id="3" name="矩形 2"/>
          <p:cNvSpPr/>
          <p:nvPr/>
        </p:nvSpPr>
        <p:spPr>
          <a:xfrm>
            <a:off x="910630" y="866081"/>
            <a:ext cx="1249060"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{2,3,4}</a:t>
            </a:r>
            <a:endParaRPr lang="zh-CN" altLang="en-US" dirty="0"/>
          </a:p>
        </p:txBody>
      </p:sp>
      <p:sp>
        <p:nvSpPr>
          <p:cNvPr id="4" name="矩形 3"/>
          <p:cNvSpPr/>
          <p:nvPr/>
        </p:nvSpPr>
        <p:spPr>
          <a:xfrm>
            <a:off x="522015" y="2133650"/>
            <a:ext cx="251543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a:t>
            </a:r>
            <a:r>
              <a:rPr lang="en-US" altLang="zh-CN" sz="2800" i="1" kern="100" dirty="0" err="1">
                <a:solidFill>
                  <a:srgbClr val="C00000"/>
                </a:solidFill>
                <a:latin typeface="Times New Roman"/>
                <a:ea typeface="华文细黑"/>
                <a:cs typeface="Courier New"/>
              </a:rPr>
              <a:t>x</a:t>
            </a:r>
            <a:r>
              <a:rPr lang="en-US" altLang="zh-CN" sz="2800" kern="100" dirty="0" err="1">
                <a:solidFill>
                  <a:srgbClr val="C00000"/>
                </a:solidFill>
                <a:latin typeface="Times New Roman"/>
                <a:ea typeface="华文细黑"/>
                <a:cs typeface="Courier New"/>
              </a:rPr>
              <a:t>|</a:t>
            </a:r>
            <a:r>
              <a:rPr lang="en-US" altLang="zh-CN" sz="2800" i="1" kern="100" dirty="0" err="1">
                <a:solidFill>
                  <a:srgbClr val="C00000"/>
                </a:solidFill>
                <a:latin typeface="Times New Roman"/>
                <a:ea typeface="华文细黑"/>
                <a:cs typeface="Courier New"/>
              </a:rPr>
              <a:t>x</a:t>
            </a:r>
            <a:r>
              <a:rPr lang="en-US" altLang="zh-CN" sz="2800" kern="100" dirty="0" err="1">
                <a:solidFill>
                  <a:srgbClr val="C00000"/>
                </a:solidFill>
                <a:latin typeface="宋体"/>
                <a:ea typeface="华文细黑"/>
                <a:cs typeface="Times New Roman"/>
              </a:rPr>
              <a:t>≥</a:t>
            </a:r>
            <a:r>
              <a:rPr lang="en-US" altLang="zh-CN" sz="2800" kern="100" dirty="0" err="1">
                <a:solidFill>
                  <a:srgbClr val="C00000"/>
                </a:solidFill>
                <a:latin typeface="Times New Roman"/>
                <a:ea typeface="华文细黑"/>
                <a:cs typeface="Courier New"/>
              </a:rPr>
              <a:t>5</a:t>
            </a:r>
            <a:r>
              <a:rPr lang="zh-CN" altLang="zh-CN" sz="2800" kern="100" dirty="0">
                <a:solidFill>
                  <a:srgbClr val="C00000"/>
                </a:solidFill>
                <a:latin typeface="Times New Roman"/>
                <a:ea typeface="华文细黑"/>
                <a:cs typeface="Times New Roman"/>
              </a:rPr>
              <a:t>或</a:t>
            </a:r>
            <a:r>
              <a:rPr lang="en-US" altLang="zh-CN" sz="2800" i="1" kern="100" dirty="0">
                <a:solidFill>
                  <a:srgbClr val="C00000"/>
                </a:solidFill>
                <a:latin typeface="Times New Roman"/>
                <a:ea typeface="华文细黑"/>
                <a:cs typeface="Courier New"/>
              </a:rPr>
              <a:t>x</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a:t>
            </a:r>
            <a:endParaRPr lang="zh-CN" altLang="en-US" dirty="0"/>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blinds(horizontal)">
                                      <p:cBhvr>
                                        <p:cTn id="7" dur="500"/>
                                        <p:tgtEl>
                                          <p:spTgt spid="1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3" end="3"/>
                                            </p:txEl>
                                          </p:spTgt>
                                        </p:tgtEl>
                                        <p:attrNameLst>
                                          <p:attrName>style.visibility</p:attrName>
                                        </p:attrNameLst>
                                      </p:cBhvr>
                                      <p:to>
                                        <p:strVal val="visible"/>
                                      </p:to>
                                    </p:set>
                                    <p:animEffect transition="in" filter="blinds(horizontal)">
                                      <p:cBhvr>
                                        <p:cTn id="12" dur="500"/>
                                        <p:tgtEl>
                                          <p:spTgt spid="1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animEffect transition="in" filter="blinds(horizontal)">
                                      <p:cBhvr>
                                        <p:cTn id="22" dur="500"/>
                                        <p:tgtEl>
                                          <p:spTgt spid="1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0">
                                            <p:txEl>
                                              <p:pRg st="2" end="2"/>
                                            </p:txEl>
                                          </p:spTgt>
                                        </p:tgtEl>
                                      </p:cBhvr>
                                    </p:animEffect>
                                    <p:set>
                                      <p:cBhvr>
                                        <p:cTn id="32" dur="1" fill="hold">
                                          <p:stCondLst>
                                            <p:cond delay="499"/>
                                          </p:stCondLst>
                                        </p:cTn>
                                        <p:tgtEl>
                                          <p:spTgt spid="10">
                                            <p:txEl>
                                              <p:pRg st="2" end="2"/>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0">
                                            <p:txEl>
                                              <p:pRg st="3" end="3"/>
                                            </p:txEl>
                                          </p:spTgt>
                                        </p:tgtEl>
                                      </p:cBhvr>
                                    </p:animEffect>
                                    <p:set>
                                      <p:cBhvr>
                                        <p:cTn id="35" dur="1" fill="hold">
                                          <p:stCondLst>
                                            <p:cond delay="499"/>
                                          </p:stCondLst>
                                        </p:cTn>
                                        <p:tgtEl>
                                          <p:spTgt spid="10">
                                            <p:txEl>
                                              <p:pRg st="3" end="3"/>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0">
                                            <p:txEl>
                                              <p:pRg st="4" end="4"/>
                                            </p:txEl>
                                          </p:spTgt>
                                        </p:tgtEl>
                                      </p:cBhvr>
                                    </p:animEffect>
                                    <p:set>
                                      <p:cBhvr>
                                        <p:cTn id="38" dur="1" fill="hold">
                                          <p:stCondLst>
                                            <p:cond delay="499"/>
                                          </p:stCondLst>
                                        </p:cTn>
                                        <p:tgtEl>
                                          <p:spTgt spid="10">
                                            <p:txEl>
                                              <p:pRg st="4" end="4"/>
                                            </p:txEl>
                                          </p:spTgt>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0" grpId="0" uiExpand="1" build="allAtOnce"/>
      <p:bldP spid="3" grpId="0"/>
      <p:bldP spid="3" grpId="1"/>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7318"/>
            <a:ext cx="11412000"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已知集合的交集、并集求参数</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已知集合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，求实数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由</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，有</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如</a:t>
            </a:r>
            <a:r>
              <a:rPr lang="zh-CN" altLang="en-US" sz="2800" kern="100" dirty="0" smtClean="0">
                <a:latin typeface="Times New Roman"/>
                <a:ea typeface="华文细黑"/>
                <a:cs typeface="Times New Roman"/>
              </a:rPr>
              <a:t>右</a:t>
            </a:r>
            <a:r>
              <a:rPr lang="zh-CN" altLang="zh-CN" sz="2800" kern="100" dirty="0" smtClean="0">
                <a:latin typeface="Times New Roman"/>
                <a:ea typeface="华文细黑"/>
                <a:cs typeface="Times New Roman"/>
              </a:rPr>
              <a:t>图</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4253968586"/>
              </p:ext>
            </p:extLst>
          </p:nvPr>
        </p:nvGraphicFramePr>
        <p:xfrm>
          <a:off x="514350" y="3967733"/>
          <a:ext cx="11210925" cy="1809750"/>
        </p:xfrm>
        <a:graphic>
          <a:graphicData uri="http://schemas.openxmlformats.org/presentationml/2006/ole">
            <mc:AlternateContent xmlns:mc="http://schemas.openxmlformats.org/markup-compatibility/2006">
              <mc:Choice xmlns:v="urn:schemas-microsoft-com:vml" Requires="v">
                <p:oleObj spid="_x0000_s40378" name="文档" r:id="rId5" imgW="11212766" imgH="1812315" progId="Word.Document.12">
                  <p:embed/>
                </p:oleObj>
              </mc:Choice>
              <mc:Fallback>
                <p:oleObj name="文档" r:id="rId5" imgW="11212766" imgH="1812315" progId="Word.Document.12">
                  <p:embed/>
                  <p:pic>
                    <p:nvPicPr>
                      <p:cNvPr id="0" name=""/>
                      <p:cNvPicPr>
                        <a:picLocks noChangeAspect="1" noChangeArrowheads="1"/>
                      </p:cNvPicPr>
                      <p:nvPr/>
                    </p:nvPicPr>
                    <p:blipFill>
                      <a:blip r:embed="rId6"/>
                      <a:srcRect/>
                      <a:stretch>
                        <a:fillRect/>
                      </a:stretch>
                    </p:blipFill>
                    <p:spPr bwMode="auto">
                      <a:xfrm>
                        <a:off x="514350" y="3967733"/>
                        <a:ext cx="11210925"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252299078"/>
              </p:ext>
            </p:extLst>
          </p:nvPr>
        </p:nvGraphicFramePr>
        <p:xfrm>
          <a:off x="514350" y="5697463"/>
          <a:ext cx="11210925" cy="857250"/>
        </p:xfrm>
        <a:graphic>
          <a:graphicData uri="http://schemas.openxmlformats.org/presentationml/2006/ole">
            <mc:AlternateContent xmlns:mc="http://schemas.openxmlformats.org/markup-compatibility/2006">
              <mc:Choice xmlns:v="urn:schemas-microsoft-com:vml" Requires="v">
                <p:oleObj spid="_x0000_s40379" name="文档" r:id="rId8" imgW="11212766" imgH="860191" progId="Word.Document.12">
                  <p:embed/>
                </p:oleObj>
              </mc:Choice>
              <mc:Fallback>
                <p:oleObj name="文档" r:id="rId8" imgW="11212766" imgH="860191" progId="Word.Document.12">
                  <p:embed/>
                  <p:pic>
                    <p:nvPicPr>
                      <p:cNvPr id="0" name=""/>
                      <p:cNvPicPr>
                        <a:picLocks noChangeAspect="1" noChangeArrowheads="1"/>
                      </p:cNvPicPr>
                      <p:nvPr/>
                    </p:nvPicPr>
                    <p:blipFill>
                      <a:blip r:embed="rId9"/>
                      <a:srcRect/>
                      <a:stretch>
                        <a:fillRect/>
                      </a:stretch>
                    </p:blipFill>
                    <p:spPr bwMode="auto">
                      <a:xfrm>
                        <a:off x="514350" y="5697463"/>
                        <a:ext cx="11210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2" name="图片 11" descr="F:\2016赵瑊\同步\数学创新 人A必修1\word\BX1-16.TIF"/>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671270" y="3492277"/>
            <a:ext cx="4752528" cy="980138"/>
          </a:xfrm>
          <a:prstGeom prst="rect">
            <a:avLst/>
          </a:prstGeom>
          <a:noFill/>
          <a:ln>
            <a:noFill/>
          </a:ln>
        </p:spPr>
      </p:pic>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blinds(horizontal)">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blinds(horizontal)">
                                      <p:cBhvr>
                                        <p:cTn id="12" dur="500"/>
                                        <p:tgtEl>
                                          <p:spTgt spid="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blinds(horizontal)">
                                      <p:cBhvr>
                                        <p:cTn id="17" dur="500"/>
                                        <p:tgtEl>
                                          <p:spTgt spid="8">
                                            <p:txEl>
                                              <p:pRg st="4" end="4"/>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8">
                                            <p:txEl>
                                              <p:pRg st="2" end="2"/>
                                            </p:txEl>
                                          </p:spTgt>
                                        </p:tgtEl>
                                      </p:cBhvr>
                                    </p:animEffect>
                                    <p:set>
                                      <p:cBhvr>
                                        <p:cTn id="35" dur="1" fill="hold">
                                          <p:stCondLst>
                                            <p:cond delay="499"/>
                                          </p:stCondLst>
                                        </p:cTn>
                                        <p:tgtEl>
                                          <p:spTgt spid="8">
                                            <p:txEl>
                                              <p:pRg st="2" end="2"/>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8">
                                            <p:txEl>
                                              <p:pRg st="3" end="3"/>
                                            </p:txEl>
                                          </p:spTgt>
                                        </p:tgtEl>
                                      </p:cBhvr>
                                    </p:animEffect>
                                    <p:set>
                                      <p:cBhvr>
                                        <p:cTn id="38" dur="1" fill="hold">
                                          <p:stCondLst>
                                            <p:cond delay="499"/>
                                          </p:stCondLst>
                                        </p:cTn>
                                        <p:tgtEl>
                                          <p:spTgt spid="8">
                                            <p:txEl>
                                              <p:pRg st="3" end="3"/>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8">
                                            <p:txEl>
                                              <p:pRg st="4" end="4"/>
                                            </p:txEl>
                                          </p:spTgt>
                                        </p:tgtEl>
                                      </p:cBhvr>
                                    </p:animEffect>
                                    <p:set>
                                      <p:cBhvr>
                                        <p:cTn id="41" dur="1" fill="hold">
                                          <p:stCondLst>
                                            <p:cond delay="499"/>
                                          </p:stCondLst>
                                        </p:cTn>
                                        <p:tgtEl>
                                          <p:spTgt spid="8">
                                            <p:txEl>
                                              <p:pRg st="4" end="4"/>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11"/>
                                        </p:tgtEl>
                                      </p:cBhvr>
                                    </p:animEffect>
                                    <p:set>
                                      <p:cBhvr>
                                        <p:cTn id="50"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8"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1764429"/>
            <a:ext cx="12204000" cy="309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1897409"/>
            <a:ext cx="11305256"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与不等式有关的集合的运算，利用数轴分析法直观清晰，易于理解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若出现参数应注意分类讨论，最后要归纳总结</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建立不等式时，要特别注意端点值是否能取到，分类的标准取决于已知集合，最好是把端点值代入题目验证</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75605682"/>
              </p:ext>
            </p:extLst>
          </p:nvPr>
        </p:nvGraphicFramePr>
        <p:xfrm>
          <a:off x="504825" y="1610544"/>
          <a:ext cx="11210925" cy="885825"/>
        </p:xfrm>
        <a:graphic>
          <a:graphicData uri="http://schemas.openxmlformats.org/presentationml/2006/ole">
            <mc:AlternateContent xmlns:mc="http://schemas.openxmlformats.org/markup-compatibility/2006">
              <mc:Choice xmlns:v="urn:schemas-microsoft-com:vml" Requires="v">
                <p:oleObj spid="_x0000_s26049" name="文档" r:id="rId4" imgW="11212766" imgH="890114" progId="Word.Document.12">
                  <p:embed/>
                </p:oleObj>
              </mc:Choice>
              <mc:Fallback>
                <p:oleObj name="文档" r:id="rId4" imgW="11212766" imgH="890114" progId="Word.Document.12">
                  <p:embed/>
                  <p:pic>
                    <p:nvPicPr>
                      <p:cNvPr id="0" name=""/>
                      <p:cNvPicPr>
                        <a:picLocks noChangeAspect="1" noChangeArrowheads="1"/>
                      </p:cNvPicPr>
                      <p:nvPr/>
                    </p:nvPicPr>
                    <p:blipFill>
                      <a:blip r:embed="rId5"/>
                      <a:srcRect/>
                      <a:stretch>
                        <a:fillRect/>
                      </a:stretch>
                    </p:blipFill>
                    <p:spPr bwMode="auto">
                      <a:xfrm>
                        <a:off x="504825" y="1610544"/>
                        <a:ext cx="112109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2191" y="117426"/>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设集合</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k</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a:t>
            </a:r>
            <a:r>
              <a:rPr lang="en-US" altLang="zh-CN" sz="2800" kern="100" dirty="0">
                <a:latin typeface="宋体"/>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，则实数</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的取值范围为</a:t>
            </a:r>
            <a:r>
              <a:rPr lang="en-US" altLang="zh-CN" sz="2800" kern="100" dirty="0" smtClean="0">
                <a:latin typeface="Times New Roman"/>
                <a:ea typeface="华文细黑"/>
                <a:cs typeface="Courier New"/>
              </a:rPr>
              <a:t>______.</a:t>
            </a:r>
            <a:endParaRPr lang="zh-CN" altLang="zh-CN" sz="1050" kern="100" dirty="0">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992943650"/>
              </p:ext>
            </p:extLst>
          </p:nvPr>
        </p:nvGraphicFramePr>
        <p:xfrm>
          <a:off x="504825" y="2647231"/>
          <a:ext cx="11210925" cy="885825"/>
        </p:xfrm>
        <a:graphic>
          <a:graphicData uri="http://schemas.openxmlformats.org/presentationml/2006/ole">
            <mc:AlternateContent xmlns:mc="http://schemas.openxmlformats.org/markup-compatibility/2006">
              <mc:Choice xmlns:v="urn:schemas-microsoft-com:vml" Requires="v">
                <p:oleObj spid="_x0000_s26050" name="文档" r:id="rId7" imgW="11212766" imgH="891917" progId="Word.Document.12">
                  <p:embed/>
                </p:oleObj>
              </mc:Choice>
              <mc:Fallback>
                <p:oleObj name="文档" r:id="rId7" imgW="11212766" imgH="891917" progId="Word.Document.12">
                  <p:embed/>
                  <p:pic>
                    <p:nvPicPr>
                      <p:cNvPr id="0" name=""/>
                      <p:cNvPicPr>
                        <a:picLocks noChangeAspect="1" noChangeArrowheads="1"/>
                      </p:cNvPicPr>
                      <p:nvPr/>
                    </p:nvPicPr>
                    <p:blipFill>
                      <a:blip r:embed="rId8"/>
                      <a:srcRect/>
                      <a:stretch>
                        <a:fillRect/>
                      </a:stretch>
                    </p:blipFill>
                    <p:spPr bwMode="auto">
                      <a:xfrm>
                        <a:off x="504825" y="2647231"/>
                        <a:ext cx="112109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3910583" y="924258"/>
            <a:ext cx="881973" cy="523220"/>
          </a:xfrm>
          <a:prstGeom prst="rect">
            <a:avLst/>
          </a:prstGeom>
        </p:spPr>
        <p:txBody>
          <a:bodyPr wrap="none">
            <a:spAutoFit/>
          </a:bodyPr>
          <a:lstStyle/>
          <a:p>
            <a:r>
              <a:rPr lang="en-US" altLang="zh-CN" sz="2800" i="1" kern="100" dirty="0" err="1">
                <a:solidFill>
                  <a:srgbClr val="C00000"/>
                </a:solidFill>
                <a:latin typeface="Times New Roman"/>
                <a:ea typeface="华文细黑"/>
                <a:cs typeface="Courier New"/>
              </a:rPr>
              <a:t>k</a:t>
            </a:r>
            <a:r>
              <a:rPr lang="en-US" altLang="zh-CN" sz="2800" kern="100" dirty="0" err="1">
                <a:solidFill>
                  <a:srgbClr val="C00000"/>
                </a:solidFill>
                <a:latin typeface="宋体"/>
                <a:ea typeface="华文细黑"/>
                <a:cs typeface="Times New Roman"/>
              </a:rPr>
              <a:t>≤</a:t>
            </a:r>
            <a:r>
              <a:rPr lang="en-US" altLang="zh-CN" sz="2800" kern="100" dirty="0" err="1">
                <a:solidFill>
                  <a:srgbClr val="C00000"/>
                </a:solidFill>
                <a:latin typeface="Times New Roman"/>
                <a:ea typeface="华文细黑"/>
                <a:cs typeface="Courier New"/>
              </a:rPr>
              <a:t>6</a:t>
            </a:r>
            <a:endParaRPr lang="zh-CN" altLang="en-US" dirty="0">
              <a:solidFill>
                <a:srgbClr val="C00000"/>
              </a:solidFill>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p:bldP spid="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6713"/>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kern="100" dirty="0">
                <a:latin typeface="Times New Roman"/>
                <a:ea typeface="华文细黑"/>
                <a:cs typeface="Times New Roman"/>
              </a:rPr>
              <a:t>　设集合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，求实数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Tree>
    <p:extLst>
      <p:ext uri="{BB962C8B-B14F-4D97-AF65-F5344CB8AC3E}">
        <p14:creationId xmlns:p14="http://schemas.microsoft.com/office/powerpoint/2010/main" val="2912284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2055" y="1639119"/>
            <a:ext cx="10440000" cy="3242170"/>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理解两个集合的并集与交集的含义，会求两个简单集合的并集与交集</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能使用</a:t>
            </a:r>
            <a:r>
              <a:rPr lang="en-US" altLang="zh-CN" sz="2800" kern="100" dirty="0">
                <a:latin typeface="Times New Roman"/>
                <a:ea typeface="华文细黑"/>
                <a:cs typeface="Courier New"/>
              </a:rPr>
              <a:t>Venn</a:t>
            </a:r>
            <a:r>
              <a:rPr lang="zh-CN" altLang="zh-CN" sz="2800" kern="100" dirty="0">
                <a:latin typeface="Times New Roman"/>
                <a:ea typeface="华文细黑"/>
                <a:cs typeface="Times New Roman"/>
              </a:rPr>
              <a:t>图表达集合的关系及运算，体会直观图示对理解抽象概念的作用</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能够利用交集、并集的性质解决有关问题</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26368"/>
            <a:ext cx="11412000" cy="1826181"/>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是关于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的方程</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的解集</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37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Cambria Math"/>
                <a:ea typeface="华文细黑"/>
                <a:cs typeface="Cambria Math"/>
              </a:rPr>
              <a:t>⊆</a:t>
            </a:r>
            <a:r>
              <a:rPr lang="en-US" altLang="zh-CN" sz="2800" i="1" kern="100" dirty="0" err="1">
                <a:latin typeface="Times New Roman"/>
                <a:ea typeface="华文细黑"/>
                <a:cs typeface="Courier New"/>
              </a:rPr>
              <a:t>A</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37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en-US" altLang="zh-CN" sz="2800" kern="100" dirty="0">
                <a:latin typeface="宋体"/>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宋体"/>
                <a:ea typeface="MS Mincho"/>
                <a:cs typeface="MS Mincho"/>
              </a:rPr>
              <a:t>∅</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562643389"/>
              </p:ext>
            </p:extLst>
          </p:nvPr>
        </p:nvGraphicFramePr>
        <p:xfrm>
          <a:off x="514350" y="1807518"/>
          <a:ext cx="11210925" cy="885825"/>
        </p:xfrm>
        <a:graphic>
          <a:graphicData uri="http://schemas.openxmlformats.org/presentationml/2006/ole">
            <mc:AlternateContent xmlns:mc="http://schemas.openxmlformats.org/markup-compatibility/2006">
              <mc:Choice xmlns:v="urn:schemas-microsoft-com:vml" Requires="v">
                <p:oleObj spid="_x0000_s52419" name="文档" r:id="rId6" imgW="11212766" imgH="886870" progId="Word.Document.12">
                  <p:embed/>
                </p:oleObj>
              </mc:Choice>
              <mc:Fallback>
                <p:oleObj name="文档" r:id="rId6" imgW="11212766" imgH="886870" progId="Word.Document.12">
                  <p:embed/>
                  <p:pic>
                    <p:nvPicPr>
                      <p:cNvPr id="0" name=""/>
                      <p:cNvPicPr>
                        <a:picLocks noChangeAspect="1" noChangeArrowheads="1"/>
                      </p:cNvPicPr>
                      <p:nvPr/>
                    </p:nvPicPr>
                    <p:blipFill>
                      <a:blip r:embed="rId7"/>
                      <a:srcRect/>
                      <a:stretch>
                        <a:fillRect/>
                      </a:stretch>
                    </p:blipFill>
                    <p:spPr bwMode="auto">
                      <a:xfrm>
                        <a:off x="514350" y="1807518"/>
                        <a:ext cx="112109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382191" y="2671614"/>
            <a:ext cx="11412000" cy="553974"/>
          </a:xfrm>
          <a:prstGeom prst="rect">
            <a:avLst/>
          </a:prstGeom>
        </p:spPr>
        <p:txBody>
          <a:bodyPr wrap="square" lIns="121898" tIns="60948" rIns="121898" bIns="60948">
            <a:spAutoFit/>
          </a:bodyPr>
          <a:lstStyle/>
          <a:p>
            <a:pPr algn="just">
              <a:spcAft>
                <a:spcPts val="0"/>
              </a:spcAft>
              <a:tabLst>
                <a:tab pos="2070735" algn="l"/>
              </a:tabLs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时，关于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的方程</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有实数解</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3263376319"/>
              </p:ext>
            </p:extLst>
          </p:nvPr>
        </p:nvGraphicFramePr>
        <p:xfrm>
          <a:off x="514350" y="3295303"/>
          <a:ext cx="11210925" cy="885825"/>
        </p:xfrm>
        <a:graphic>
          <a:graphicData uri="http://schemas.openxmlformats.org/presentationml/2006/ole">
            <mc:AlternateContent xmlns:mc="http://schemas.openxmlformats.org/markup-compatibility/2006">
              <mc:Choice xmlns:v="urn:schemas-microsoft-com:vml" Requires="v">
                <p:oleObj spid="_x0000_s52420" name="文档" r:id="rId9" imgW="11212766" imgH="888672" progId="Word.Document.12">
                  <p:embed/>
                </p:oleObj>
              </mc:Choice>
              <mc:Fallback>
                <p:oleObj name="文档" r:id="rId9" imgW="11212766" imgH="888672" progId="Word.Document.12">
                  <p:embed/>
                  <p:pic>
                    <p:nvPicPr>
                      <p:cNvPr id="0" name=""/>
                      <p:cNvPicPr>
                        <a:picLocks noChangeAspect="1" noChangeArrowheads="1"/>
                      </p:cNvPicPr>
                      <p:nvPr/>
                    </p:nvPicPr>
                    <p:blipFill>
                      <a:blip r:embed="rId10"/>
                      <a:srcRect/>
                      <a:stretch>
                        <a:fillRect/>
                      </a:stretch>
                    </p:blipFill>
                    <p:spPr bwMode="auto">
                      <a:xfrm>
                        <a:off x="514350" y="3295303"/>
                        <a:ext cx="112109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500750288"/>
              </p:ext>
            </p:extLst>
          </p:nvPr>
        </p:nvGraphicFramePr>
        <p:xfrm>
          <a:off x="514350" y="4121299"/>
          <a:ext cx="11210925" cy="885825"/>
        </p:xfrm>
        <a:graphic>
          <a:graphicData uri="http://schemas.openxmlformats.org/presentationml/2006/ole">
            <mc:AlternateContent xmlns:mc="http://schemas.openxmlformats.org/markup-compatibility/2006">
              <mc:Choice xmlns:v="urn:schemas-microsoft-com:vml" Requires="v">
                <p:oleObj spid="_x0000_s52421" name="文档" r:id="rId12" imgW="11212766" imgH="890114" progId="Word.Document.12">
                  <p:embed/>
                </p:oleObj>
              </mc:Choice>
              <mc:Fallback>
                <p:oleObj name="文档" r:id="rId12" imgW="11212766" imgH="890114" progId="Word.Document.12">
                  <p:embed/>
                  <p:pic>
                    <p:nvPicPr>
                      <p:cNvPr id="0" name=""/>
                      <p:cNvPicPr>
                        <a:picLocks noChangeAspect="1" noChangeArrowheads="1"/>
                      </p:cNvPicPr>
                      <p:nvPr/>
                    </p:nvPicPr>
                    <p:blipFill>
                      <a:blip r:embed="rId13"/>
                      <a:srcRect/>
                      <a:stretch>
                        <a:fillRect/>
                      </a:stretch>
                    </p:blipFill>
                    <p:spPr bwMode="auto">
                      <a:xfrm>
                        <a:off x="514350" y="4121299"/>
                        <a:ext cx="112109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4091876896"/>
              </p:ext>
            </p:extLst>
          </p:nvPr>
        </p:nvGraphicFramePr>
        <p:xfrm>
          <a:off x="514350" y="4951487"/>
          <a:ext cx="11210925" cy="885825"/>
        </p:xfrm>
        <a:graphic>
          <a:graphicData uri="http://schemas.openxmlformats.org/presentationml/2006/ole">
            <mc:AlternateContent xmlns:mc="http://schemas.openxmlformats.org/markup-compatibility/2006">
              <mc:Choice xmlns:v="urn:schemas-microsoft-com:vml" Requires="v">
                <p:oleObj spid="_x0000_s52422" name="文档" r:id="rId15" imgW="11212766" imgH="890114" progId="Word.Document.12">
                  <p:embed/>
                </p:oleObj>
              </mc:Choice>
              <mc:Fallback>
                <p:oleObj name="文档" r:id="rId15" imgW="11212766" imgH="890114" progId="Word.Document.12">
                  <p:embed/>
                  <p:pic>
                    <p:nvPicPr>
                      <p:cNvPr id="0" name=""/>
                      <p:cNvPicPr>
                        <a:picLocks noChangeAspect="1" noChangeArrowheads="1"/>
                      </p:cNvPicPr>
                      <p:nvPr/>
                    </p:nvPicPr>
                    <p:blipFill>
                      <a:blip r:embed="rId16"/>
                      <a:srcRect/>
                      <a:stretch>
                        <a:fillRect/>
                      </a:stretch>
                    </p:blipFill>
                    <p:spPr bwMode="auto">
                      <a:xfrm>
                        <a:off x="514350" y="4951487"/>
                        <a:ext cx="112109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3350394471"/>
              </p:ext>
            </p:extLst>
          </p:nvPr>
        </p:nvGraphicFramePr>
        <p:xfrm>
          <a:off x="514350" y="5724525"/>
          <a:ext cx="11210925" cy="866775"/>
        </p:xfrm>
        <a:graphic>
          <a:graphicData uri="http://schemas.openxmlformats.org/presentationml/2006/ole">
            <mc:AlternateContent xmlns:mc="http://schemas.openxmlformats.org/markup-compatibility/2006">
              <mc:Choice xmlns:v="urn:schemas-microsoft-com:vml" Requires="v">
                <p:oleObj spid="_x0000_s52423" name="文档" r:id="rId18" imgW="11212766" imgH="867762" progId="Word.Document.12">
                  <p:embed/>
                </p:oleObj>
              </mc:Choice>
              <mc:Fallback>
                <p:oleObj name="文档" r:id="rId18" imgW="11212766" imgH="867762" progId="Word.Document.12">
                  <p:embed/>
                  <p:pic>
                    <p:nvPicPr>
                      <p:cNvPr id="0" name=""/>
                      <p:cNvPicPr>
                        <a:picLocks noChangeAspect="1" noChangeArrowheads="1"/>
                      </p:cNvPicPr>
                      <p:nvPr/>
                    </p:nvPicPr>
                    <p:blipFill>
                      <a:blip r:embed="rId19"/>
                      <a:srcRect/>
                      <a:stretch>
                        <a:fillRect/>
                      </a:stretch>
                    </p:blipFill>
                    <p:spPr bwMode="auto">
                      <a:xfrm>
                        <a:off x="514350" y="5724525"/>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671769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750"/>
                                        <p:tgtEl>
                                          <p:spTgt spid="9"/>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750"/>
                                        <p:tgtEl>
                                          <p:spTgt spid="11"/>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750"/>
                                        <p:tgtEl>
                                          <p:spTgt spid="12"/>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750"/>
                                        <p:tgtEl>
                                          <p:spTgt spid="13"/>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linds(horizontal)">
                                      <p:cBhvr>
                                        <p:cTn id="35" dur="750"/>
                                        <p:tgtEl>
                                          <p:spTgt spid="14"/>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linds(horizontal)">
                                      <p:cBhvr>
                                        <p:cTn id="39"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8" name="矩形 7"/>
          <p:cNvSpPr/>
          <p:nvPr/>
        </p:nvSpPr>
        <p:spPr>
          <a:xfrm>
            <a:off x="382191" y="116713"/>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中含有两个元素，则必有</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则</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是关于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的方程</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的解，</a:t>
            </a:r>
            <a:endParaRPr lang="zh-CN" altLang="zh-CN" sz="105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216994028"/>
              </p:ext>
            </p:extLst>
          </p:nvPr>
        </p:nvGraphicFramePr>
        <p:xfrm>
          <a:off x="514350" y="1576636"/>
          <a:ext cx="11210925" cy="1209675"/>
        </p:xfrm>
        <a:graphic>
          <a:graphicData uri="http://schemas.openxmlformats.org/presentationml/2006/ole">
            <mc:AlternateContent xmlns:mc="http://schemas.openxmlformats.org/markup-compatibility/2006">
              <mc:Choice xmlns:v="urn:schemas-microsoft-com:vml" Requires="v">
                <p:oleObj spid="_x0000_s53359" name="文档" r:id="rId5" imgW="11212766" imgH="1211334" progId="Word.Document.12">
                  <p:embed/>
                </p:oleObj>
              </mc:Choice>
              <mc:Fallback>
                <p:oleObj name="文档" r:id="rId5" imgW="11212766" imgH="1211334" progId="Word.Document.12">
                  <p:embed/>
                  <p:pic>
                    <p:nvPicPr>
                      <p:cNvPr id="0" name=""/>
                      <p:cNvPicPr>
                        <a:picLocks noChangeAspect="1" noChangeArrowheads="1"/>
                      </p:cNvPicPr>
                      <p:nvPr/>
                    </p:nvPicPr>
                    <p:blipFill>
                      <a:blip r:embed="rId6"/>
                      <a:srcRect/>
                      <a:stretch>
                        <a:fillRect/>
                      </a:stretch>
                    </p:blipFill>
                    <p:spPr bwMode="auto">
                      <a:xfrm>
                        <a:off x="514350" y="1576636"/>
                        <a:ext cx="11210925"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000654297"/>
              </p:ext>
            </p:extLst>
          </p:nvPr>
        </p:nvGraphicFramePr>
        <p:xfrm>
          <a:off x="514350" y="2921149"/>
          <a:ext cx="11210925" cy="1209675"/>
        </p:xfrm>
        <a:graphic>
          <a:graphicData uri="http://schemas.openxmlformats.org/presentationml/2006/ole">
            <mc:AlternateContent xmlns:mc="http://schemas.openxmlformats.org/markup-compatibility/2006">
              <mc:Choice xmlns:v="urn:schemas-microsoft-com:vml" Requires="v">
                <p:oleObj spid="_x0000_s53360" name="文档" r:id="rId8" imgW="11212766" imgH="1213137" progId="Word.Document.12">
                  <p:embed/>
                </p:oleObj>
              </mc:Choice>
              <mc:Fallback>
                <p:oleObj name="文档" r:id="rId8" imgW="11212766" imgH="1213137" progId="Word.Document.12">
                  <p:embed/>
                  <p:pic>
                    <p:nvPicPr>
                      <p:cNvPr id="0" name=""/>
                      <p:cNvPicPr>
                        <a:picLocks noChangeAspect="1" noChangeArrowheads="1"/>
                      </p:cNvPicPr>
                      <p:nvPr/>
                    </p:nvPicPr>
                    <p:blipFill>
                      <a:blip r:embed="rId9"/>
                      <a:srcRect/>
                      <a:stretch>
                        <a:fillRect/>
                      </a:stretch>
                    </p:blipFill>
                    <p:spPr bwMode="auto">
                      <a:xfrm>
                        <a:off x="514350" y="2921149"/>
                        <a:ext cx="11210925"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382191" y="4068341"/>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此种情况不合题意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4082892459"/>
              </p:ext>
            </p:extLst>
          </p:nvPr>
        </p:nvGraphicFramePr>
        <p:xfrm>
          <a:off x="514350" y="4948808"/>
          <a:ext cx="11210925" cy="876300"/>
        </p:xfrm>
        <a:graphic>
          <a:graphicData uri="http://schemas.openxmlformats.org/presentationml/2006/ole">
            <mc:AlternateContent xmlns:mc="http://schemas.openxmlformats.org/markup-compatibility/2006">
              <mc:Choice xmlns:v="urn:schemas-microsoft-com:vml" Requires="v">
                <p:oleObj spid="_x0000_s53361" name="文档" r:id="rId11" imgW="11212766" imgH="877496" progId="Word.Document.12">
                  <p:embed/>
                </p:oleObj>
              </mc:Choice>
              <mc:Fallback>
                <p:oleObj name="文档" r:id="rId11" imgW="11212766" imgH="877496" progId="Word.Document.12">
                  <p:embed/>
                  <p:pic>
                    <p:nvPicPr>
                      <p:cNvPr id="0" name=""/>
                      <p:cNvPicPr>
                        <a:picLocks noChangeAspect="1" noChangeArrowheads="1"/>
                      </p:cNvPicPr>
                      <p:nvPr/>
                    </p:nvPicPr>
                    <p:blipFill>
                      <a:blip r:embed="rId12"/>
                      <a:srcRect/>
                      <a:stretch>
                        <a:fillRect/>
                      </a:stretch>
                    </p:blipFill>
                    <p:spPr bwMode="auto">
                      <a:xfrm>
                        <a:off x="514350" y="4948808"/>
                        <a:ext cx="1121092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95234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750"/>
                                        <p:tgtEl>
                                          <p:spTgt spid="9"/>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750"/>
                                        <p:tgtEl>
                                          <p:spTgt spid="10"/>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750"/>
                                        <p:tgtEl>
                                          <p:spTgt spid="11"/>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1197546"/>
            <a:ext cx="12204000" cy="435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334566" y="1342911"/>
            <a:ext cx="11517425"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通过深刻理解集合的表示方法，把</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转化为集合之间的关系</a:t>
            </a:r>
            <a:r>
              <a:rPr lang="en-US" altLang="zh-CN" sz="2800" i="1" kern="100" dirty="0" err="1">
                <a:latin typeface="Times New Roman"/>
                <a:ea typeface="华文细黑"/>
                <a:cs typeface="Courier New"/>
              </a:rPr>
              <a:t>A</a:t>
            </a:r>
            <a:r>
              <a:rPr lang="en-US" altLang="zh-CN" sz="2800" kern="100" dirty="0" err="1">
                <a:latin typeface="Cambria Math"/>
                <a:ea typeface="华文细黑"/>
                <a:cs typeface="Cambria Math"/>
              </a:rPr>
              <a:t>⊆</a:t>
            </a:r>
            <a:r>
              <a:rPr lang="en-US" altLang="zh-CN" sz="2800" i="1" kern="100" dirty="0" err="1">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a:t>
            </a:r>
            <a:r>
              <a:rPr lang="en-US" altLang="zh-CN" sz="2800" i="1" kern="100" dirty="0" err="1">
                <a:latin typeface="Times New Roman"/>
                <a:ea typeface="华文细黑"/>
                <a:cs typeface="Courier New"/>
              </a:rPr>
              <a:t>B</a:t>
            </a:r>
            <a:r>
              <a:rPr lang="en-US" altLang="zh-CN" sz="2800" kern="100" dirty="0" err="1">
                <a:latin typeface="Cambria Math"/>
                <a:ea typeface="华文细黑"/>
                <a:cs typeface="Cambria Math"/>
              </a:rPr>
              <a:t>⊆</a:t>
            </a:r>
            <a:r>
              <a:rPr lang="en-US" altLang="zh-CN" sz="2800" i="1" kern="100" dirty="0" err="1">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，从而把相关问题化归为其他常见的方程、不等式等数学问题，这种思想称为化归思想，是数学中常用的思想方法之一</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解本题时，特别容易出现的错误是遗漏了</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的情形，其原因是对</a:t>
            </a:r>
            <a:r>
              <a:rPr lang="en-US" altLang="zh-CN" sz="2800" i="1" kern="100" dirty="0" err="1">
                <a:latin typeface="Times New Roman"/>
                <a:ea typeface="华文细黑"/>
                <a:cs typeface="Courier New"/>
              </a:rPr>
              <a:t>B</a:t>
            </a:r>
            <a:r>
              <a:rPr lang="en-US" altLang="zh-CN" sz="2800" kern="100" dirty="0" err="1">
                <a:latin typeface="Cambria Math"/>
                <a:ea typeface="华文细黑"/>
                <a:cs typeface="Cambria Math"/>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的理解不够充分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对于</a:t>
            </a:r>
            <a:r>
              <a:rPr lang="en-US" altLang="zh-CN" sz="2800" i="1" kern="100" dirty="0" err="1">
                <a:latin typeface="Times New Roman"/>
                <a:ea typeface="华文细黑"/>
                <a:cs typeface="Courier New"/>
              </a:rPr>
              <a:t>B</a:t>
            </a:r>
            <a:r>
              <a:rPr lang="en-US" altLang="zh-CN" sz="2800" kern="100" dirty="0" err="1">
                <a:latin typeface="Cambria Math"/>
                <a:ea typeface="华文细黑"/>
                <a:cs typeface="Cambria Math"/>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时，则有</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宋体"/>
                <a:ea typeface="MS Mincho"/>
                <a:cs typeface="MS Mincho"/>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避免出错的方法是培养利用分类讨论的数学思想方法的习惯和注意经验的积累</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137542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82191" y="16843"/>
            <a:ext cx="11412000"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4</a:t>
            </a:r>
            <a:r>
              <a:rPr lang="zh-CN" altLang="zh-CN" sz="2800" kern="100" dirty="0">
                <a:latin typeface="Times New Roman"/>
                <a:ea typeface="华文细黑"/>
                <a:cs typeface="Times New Roman"/>
              </a:rPr>
              <a:t>　设集合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，集合</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，求实数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Cambria Math"/>
                <a:ea typeface="华文细黑"/>
                <a:cs typeface="Cambria Math"/>
              </a:rPr>
              <a:t>⊆</a:t>
            </a:r>
            <a:r>
              <a:rPr lang="en-US" altLang="zh-CN" sz="2800" i="1" kern="100" dirty="0" err="1">
                <a:latin typeface="Times New Roman"/>
                <a:ea typeface="华文细黑"/>
                <a:cs typeface="Courier New"/>
              </a:rPr>
              <a:t>A</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若</a:t>
            </a:r>
            <a:r>
              <a:rPr lang="en-US" altLang="zh-CN" sz="2800" kern="1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，得</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，此时</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符合题意</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若</a:t>
            </a:r>
            <a:r>
              <a:rPr lang="en-US" altLang="zh-CN" sz="2800" kern="100" dirty="0" err="1">
                <a:latin typeface="Times New Roman"/>
                <a:ea typeface="华文细黑"/>
                <a:cs typeface="Courier New"/>
              </a:rPr>
              <a:t>2</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得</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，此时</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不合题意，故</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舍去</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a</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16&lt;0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得－</a:t>
            </a:r>
            <a:r>
              <a:rPr lang="en-US" altLang="zh-CN" sz="2800" kern="100" dirty="0">
                <a:latin typeface="Times New Roman"/>
                <a:ea typeface="华文细黑"/>
                <a:cs typeface="Courier New"/>
              </a:rPr>
              <a:t>4&lt;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&lt;4</a:t>
            </a:r>
            <a:r>
              <a:rPr lang="zh-CN" altLang="zh-CN" sz="2800" kern="100" dirty="0">
                <a:latin typeface="Times New Roman"/>
                <a:ea typeface="华文细黑"/>
                <a:cs typeface="Times New Roman"/>
              </a:rPr>
              <a:t>，此时</a:t>
            </a:r>
            <a:r>
              <a:rPr lang="en-US" altLang="zh-CN" sz="2800" i="1" kern="100" dirty="0" err="1">
                <a:latin typeface="Times New Roman"/>
                <a:ea typeface="华文细黑"/>
                <a:cs typeface="Courier New"/>
              </a:rPr>
              <a:t>B</a:t>
            </a:r>
            <a:r>
              <a:rPr lang="en-US" altLang="zh-CN" sz="2800" kern="100" dirty="0" err="1">
                <a:latin typeface="Cambria Math"/>
                <a:ea typeface="华文细黑"/>
                <a:cs typeface="Cambria Math"/>
              </a:rPr>
              <a:t>⊆</a:t>
            </a:r>
            <a:r>
              <a:rPr lang="en-US" altLang="zh-CN" sz="2800" i="1" kern="100" dirty="0" err="1">
                <a:latin typeface="Times New Roman"/>
                <a:ea typeface="华文细黑"/>
                <a:cs typeface="Courier New"/>
              </a:rPr>
              <a:t>A</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综上所述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的取值范围为－</a:t>
            </a:r>
            <a:r>
              <a:rPr lang="en-US" altLang="zh-CN" sz="2800" kern="100" dirty="0">
                <a:latin typeface="Times New Roman"/>
                <a:ea typeface="华文细黑"/>
                <a:cs typeface="Courier New"/>
              </a:rPr>
              <a:t>4&lt;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4</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574378406"/>
              </p:ext>
            </p:extLst>
          </p:nvPr>
        </p:nvGraphicFramePr>
        <p:xfrm>
          <a:off x="3829050" y="3861842"/>
          <a:ext cx="495300" cy="876300"/>
        </p:xfrm>
        <a:graphic>
          <a:graphicData uri="http://schemas.openxmlformats.org/presentationml/2006/ole">
            <mc:AlternateContent xmlns:mc="http://schemas.openxmlformats.org/markup-compatibility/2006">
              <mc:Choice xmlns:v="urn:schemas-microsoft-com:vml" Requires="v">
                <p:oleObj spid="_x0000_s61445" name="文档" r:id="rId4" imgW="502237" imgH="990756" progId="Word.Document.12">
                  <p:embed/>
                </p:oleObj>
              </mc:Choice>
              <mc:Fallback>
                <p:oleObj name="文档" r:id="rId4" imgW="502237" imgH="990756" progId="Word.Document.12">
                  <p:embed/>
                  <p:pic>
                    <p:nvPicPr>
                      <p:cNvPr id="0" name=""/>
                      <p:cNvPicPr/>
                      <p:nvPr/>
                    </p:nvPicPr>
                    <p:blipFill>
                      <a:blip r:embed="rId5"/>
                      <a:stretch>
                        <a:fillRect/>
                      </a:stretch>
                    </p:blipFill>
                    <p:spPr>
                      <a:xfrm>
                        <a:off x="3829050" y="3861842"/>
                        <a:ext cx="495300" cy="876300"/>
                      </a:xfrm>
                      <a:prstGeom prst="rect">
                        <a:avLst/>
                      </a:prstGeom>
                    </p:spPr>
                  </p:pic>
                </p:oleObj>
              </mc:Fallback>
            </mc:AlternateContent>
          </a:graphicData>
        </a:graphic>
      </p:graphicFrame>
    </p:spTree>
    <p:extLst>
      <p:ext uri="{BB962C8B-B14F-4D97-AF65-F5344CB8AC3E}">
        <p14:creationId xmlns:p14="http://schemas.microsoft.com/office/powerpoint/2010/main" val="7004422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blinds(horizontal)">
                                      <p:cBhvr>
                                        <p:cTn id="17" dur="500"/>
                                        <p:tgtEl>
                                          <p:spTgt spid="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animEffect transition="in" filter="blinds(horizontal)">
                                      <p:cBhvr>
                                        <p:cTn id="22" dur="500"/>
                                        <p:tgtEl>
                                          <p:spTgt spid="1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animEffect transition="in" filter="blinds(horizontal)">
                                      <p:cBhvr>
                                        <p:cTn id="27" dur="500"/>
                                        <p:tgtEl>
                                          <p:spTgt spid="10">
                                            <p:txEl>
                                              <p:pRg st="5" end="5"/>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linds(horizontal)">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0">
                                            <p:txEl>
                                              <p:pRg st="6" end="6"/>
                                            </p:txEl>
                                          </p:spTgt>
                                        </p:tgtEl>
                                        <p:attrNameLst>
                                          <p:attrName>style.visibility</p:attrName>
                                        </p:attrNameLst>
                                      </p:cBhvr>
                                      <p:to>
                                        <p:strVal val="visible"/>
                                      </p:to>
                                    </p:set>
                                    <p:animEffect transition="in" filter="blinds(horizontal)">
                                      <p:cBhvr>
                                        <p:cTn id="35" dur="500"/>
                                        <p:tgtEl>
                                          <p:spTgt spid="10">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0">
                                            <p:txEl>
                                              <p:pRg st="7" end="7"/>
                                            </p:txEl>
                                          </p:spTgt>
                                        </p:tgtEl>
                                        <p:attrNameLst>
                                          <p:attrName>style.visibility</p:attrName>
                                        </p:attrNameLst>
                                      </p:cBhvr>
                                      <p:to>
                                        <p:strVal val="visible"/>
                                      </p:to>
                                    </p:set>
                                    <p:animEffect transition="in" filter="blinds(horizontal)">
                                      <p:cBhvr>
                                        <p:cTn id="40" dur="500"/>
                                        <p:tgtEl>
                                          <p:spTgt spid="10">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10">
                                            <p:txEl>
                                              <p:pRg st="8" end="8"/>
                                            </p:txEl>
                                          </p:spTgt>
                                        </p:tgtEl>
                                        <p:attrNameLst>
                                          <p:attrName>style.visibility</p:attrName>
                                        </p:attrNameLst>
                                      </p:cBhvr>
                                      <p:to>
                                        <p:strVal val="visible"/>
                                      </p:to>
                                    </p:set>
                                    <p:animEffect transition="in" filter="blinds(horizontal)">
                                      <p:cBhvr>
                                        <p:cTn id="45" dur="500"/>
                                        <p:tgtEl>
                                          <p:spTgt spid="10">
                                            <p:txEl>
                                              <p:pRg st="8" end="8"/>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10">
                                            <p:txEl>
                                              <p:pRg st="1" end="1"/>
                                            </p:txEl>
                                          </p:spTgt>
                                        </p:tgtEl>
                                      </p:cBhvr>
                                    </p:animEffect>
                                    <p:set>
                                      <p:cBhvr>
                                        <p:cTn id="50" dur="1" fill="hold">
                                          <p:stCondLst>
                                            <p:cond delay="499"/>
                                          </p:stCondLst>
                                        </p:cTn>
                                        <p:tgtEl>
                                          <p:spTgt spid="10">
                                            <p:txEl>
                                              <p:pRg st="1" end="1"/>
                                            </p:txEl>
                                          </p:spTgt>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10">
                                            <p:txEl>
                                              <p:pRg st="2" end="2"/>
                                            </p:txEl>
                                          </p:spTgt>
                                        </p:tgtEl>
                                      </p:cBhvr>
                                    </p:animEffect>
                                    <p:set>
                                      <p:cBhvr>
                                        <p:cTn id="53" dur="1" fill="hold">
                                          <p:stCondLst>
                                            <p:cond delay="499"/>
                                          </p:stCondLst>
                                        </p:cTn>
                                        <p:tgtEl>
                                          <p:spTgt spid="10">
                                            <p:txEl>
                                              <p:pRg st="2" end="2"/>
                                            </p:txEl>
                                          </p:spTgt>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10">
                                            <p:txEl>
                                              <p:pRg st="3" end="3"/>
                                            </p:txEl>
                                          </p:spTgt>
                                        </p:tgtEl>
                                      </p:cBhvr>
                                    </p:animEffect>
                                    <p:set>
                                      <p:cBhvr>
                                        <p:cTn id="56" dur="1" fill="hold">
                                          <p:stCondLst>
                                            <p:cond delay="499"/>
                                          </p:stCondLst>
                                        </p:cTn>
                                        <p:tgtEl>
                                          <p:spTgt spid="10">
                                            <p:txEl>
                                              <p:pRg st="3" end="3"/>
                                            </p:txEl>
                                          </p:spTgt>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10">
                                            <p:txEl>
                                              <p:pRg st="4" end="4"/>
                                            </p:txEl>
                                          </p:spTgt>
                                        </p:tgtEl>
                                      </p:cBhvr>
                                    </p:animEffect>
                                    <p:set>
                                      <p:cBhvr>
                                        <p:cTn id="59" dur="1" fill="hold">
                                          <p:stCondLst>
                                            <p:cond delay="499"/>
                                          </p:stCondLst>
                                        </p:cTn>
                                        <p:tgtEl>
                                          <p:spTgt spid="10">
                                            <p:txEl>
                                              <p:pRg st="4" end="4"/>
                                            </p:txEl>
                                          </p:spTgt>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10">
                                            <p:txEl>
                                              <p:pRg st="5" end="5"/>
                                            </p:txEl>
                                          </p:spTgt>
                                        </p:tgtEl>
                                      </p:cBhvr>
                                    </p:animEffect>
                                    <p:set>
                                      <p:cBhvr>
                                        <p:cTn id="62" dur="1" fill="hold">
                                          <p:stCondLst>
                                            <p:cond delay="499"/>
                                          </p:stCondLst>
                                        </p:cTn>
                                        <p:tgtEl>
                                          <p:spTgt spid="10">
                                            <p:txEl>
                                              <p:pRg st="5" end="5"/>
                                            </p:txEl>
                                          </p:spTgt>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2"/>
                                        </p:tgtEl>
                                      </p:cBhvr>
                                    </p:animEffect>
                                    <p:set>
                                      <p:cBhvr>
                                        <p:cTn id="65" dur="1" fill="hold">
                                          <p:stCondLst>
                                            <p:cond delay="499"/>
                                          </p:stCondLst>
                                        </p:cTn>
                                        <p:tgtEl>
                                          <p:spTgt spid="2"/>
                                        </p:tgtEl>
                                        <p:attrNameLst>
                                          <p:attrName>style.visibility</p:attrName>
                                        </p:attrNameLst>
                                      </p:cBhvr>
                                      <p:to>
                                        <p:strVal val="hidden"/>
                                      </p:to>
                                    </p:set>
                                  </p:childTnLst>
                                </p:cTn>
                              </p:par>
                              <p:par>
                                <p:cTn id="66" presetID="10" presetClass="exit" presetSubtype="0" fill="hold" grpId="0" nodeType="withEffect">
                                  <p:stCondLst>
                                    <p:cond delay="0"/>
                                  </p:stCondLst>
                                  <p:childTnLst>
                                    <p:animEffect transition="out" filter="fade">
                                      <p:cBhvr>
                                        <p:cTn id="67" dur="500"/>
                                        <p:tgtEl>
                                          <p:spTgt spid="10">
                                            <p:txEl>
                                              <p:pRg st="6" end="6"/>
                                            </p:txEl>
                                          </p:spTgt>
                                        </p:tgtEl>
                                      </p:cBhvr>
                                    </p:animEffect>
                                    <p:set>
                                      <p:cBhvr>
                                        <p:cTn id="68" dur="1" fill="hold">
                                          <p:stCondLst>
                                            <p:cond delay="499"/>
                                          </p:stCondLst>
                                        </p:cTn>
                                        <p:tgtEl>
                                          <p:spTgt spid="10">
                                            <p:txEl>
                                              <p:pRg st="6" end="6"/>
                                            </p:txEl>
                                          </p:spTgt>
                                        </p:tgtEl>
                                        <p:attrNameLst>
                                          <p:attrName>style.visibility</p:attrName>
                                        </p:attrNameLst>
                                      </p:cBhvr>
                                      <p:to>
                                        <p:strVal val="hidden"/>
                                      </p:to>
                                    </p:set>
                                  </p:childTnLst>
                                </p:cTn>
                              </p:par>
                              <p:par>
                                <p:cTn id="69" presetID="10" presetClass="exit" presetSubtype="0" fill="hold" grpId="0" nodeType="withEffect">
                                  <p:stCondLst>
                                    <p:cond delay="0"/>
                                  </p:stCondLst>
                                  <p:childTnLst>
                                    <p:animEffect transition="out" filter="fade">
                                      <p:cBhvr>
                                        <p:cTn id="70" dur="500"/>
                                        <p:tgtEl>
                                          <p:spTgt spid="10">
                                            <p:txEl>
                                              <p:pRg st="7" end="7"/>
                                            </p:txEl>
                                          </p:spTgt>
                                        </p:tgtEl>
                                      </p:cBhvr>
                                    </p:animEffect>
                                    <p:set>
                                      <p:cBhvr>
                                        <p:cTn id="71" dur="1" fill="hold">
                                          <p:stCondLst>
                                            <p:cond delay="499"/>
                                          </p:stCondLst>
                                        </p:cTn>
                                        <p:tgtEl>
                                          <p:spTgt spid="10">
                                            <p:txEl>
                                              <p:pRg st="7" end="7"/>
                                            </p:txEl>
                                          </p:spTgt>
                                        </p:tgtEl>
                                        <p:attrNameLst>
                                          <p:attrName>style.visibility</p:attrName>
                                        </p:attrNameLst>
                                      </p:cBhvr>
                                      <p:to>
                                        <p:strVal val="hidden"/>
                                      </p:to>
                                    </p:set>
                                  </p:childTnLst>
                                </p:cTn>
                              </p:par>
                              <p:par>
                                <p:cTn id="72" presetID="10" presetClass="exit" presetSubtype="0" fill="hold" grpId="0" nodeType="withEffect">
                                  <p:stCondLst>
                                    <p:cond delay="0"/>
                                  </p:stCondLst>
                                  <p:childTnLst>
                                    <p:animEffect transition="out" filter="fade">
                                      <p:cBhvr>
                                        <p:cTn id="73" dur="500"/>
                                        <p:tgtEl>
                                          <p:spTgt spid="10">
                                            <p:txEl>
                                              <p:pRg st="8" end="8"/>
                                            </p:txEl>
                                          </p:spTgt>
                                        </p:tgtEl>
                                      </p:cBhvr>
                                    </p:animEffect>
                                    <p:set>
                                      <p:cBhvr>
                                        <p:cTn id="74" dur="1" fill="hold">
                                          <p:stCondLst>
                                            <p:cond delay="499"/>
                                          </p:stCondLst>
                                        </p:cTn>
                                        <p:tgtEl>
                                          <p:spTgt spid="10">
                                            <p:txEl>
                                              <p:pRg st="8" end="8"/>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10"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549177" y="157160"/>
            <a:ext cx="10645756"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对集合中代表元素含义理解错误致误</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3" name="矩形 2"/>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易错点</a:t>
            </a:r>
            <a:endParaRPr lang="zh-CN" altLang="en-US" sz="2400"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484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82190" y="866081"/>
            <a:ext cx="11473655" cy="72325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600" b="1" kern="100" dirty="0">
                <a:solidFill>
                  <a:srgbClr val="C00000"/>
                </a:solidFill>
                <a:latin typeface="Times New Roman"/>
                <a:ea typeface="微软雅黑"/>
                <a:cs typeface="Times New Roman"/>
              </a:rPr>
              <a:t>例</a:t>
            </a:r>
            <a:r>
              <a:rPr lang="en-US" altLang="zh-CN" sz="2600" b="1" kern="100" dirty="0">
                <a:solidFill>
                  <a:srgbClr val="C00000"/>
                </a:solidFill>
                <a:latin typeface="Times New Roman"/>
                <a:ea typeface="微软雅黑"/>
                <a:cs typeface="Courier New"/>
              </a:rPr>
              <a:t>5</a:t>
            </a:r>
            <a:r>
              <a:rPr lang="zh-CN" altLang="zh-CN" sz="2600" kern="100" dirty="0">
                <a:latin typeface="Times New Roman"/>
                <a:ea typeface="华文细黑"/>
                <a:cs typeface="Times New Roman"/>
              </a:rPr>
              <a:t>　</a:t>
            </a:r>
            <a:r>
              <a:rPr lang="en-US" altLang="zh-CN" sz="2600" kern="100" spc="-130" dirty="0">
                <a:latin typeface="Times New Roman"/>
                <a:ea typeface="华文细黑"/>
                <a:cs typeface="Courier New"/>
              </a:rPr>
              <a:t>(1)</a:t>
            </a:r>
            <a:r>
              <a:rPr lang="zh-CN" altLang="zh-CN" sz="2600" kern="100" spc="-130" dirty="0">
                <a:latin typeface="Times New Roman"/>
                <a:ea typeface="华文细黑"/>
                <a:cs typeface="Times New Roman"/>
              </a:rPr>
              <a:t>设集合</a:t>
            </a:r>
            <a:r>
              <a:rPr lang="en-US" altLang="zh-CN" sz="2600" i="1" kern="100" spc="-130" dirty="0">
                <a:latin typeface="Times New Roman"/>
                <a:ea typeface="华文细黑"/>
                <a:cs typeface="Courier New"/>
              </a:rPr>
              <a:t>A</a:t>
            </a:r>
            <a:r>
              <a:rPr lang="zh-CN" altLang="zh-CN" sz="2600" kern="100" spc="-130" dirty="0">
                <a:latin typeface="Times New Roman"/>
                <a:ea typeface="华文细黑"/>
                <a:cs typeface="Times New Roman"/>
              </a:rPr>
              <a:t>＝</a:t>
            </a:r>
            <a:r>
              <a:rPr lang="en-US" altLang="zh-CN" sz="2600" kern="100" spc="-130" dirty="0">
                <a:latin typeface="Times New Roman"/>
                <a:ea typeface="华文细黑"/>
                <a:cs typeface="Courier New"/>
              </a:rPr>
              <a:t>{(</a:t>
            </a:r>
            <a:r>
              <a:rPr lang="en-US" altLang="zh-CN" sz="2600" i="1" kern="100" spc="-130" dirty="0">
                <a:latin typeface="Times New Roman"/>
                <a:ea typeface="华文细黑"/>
                <a:cs typeface="Courier New"/>
              </a:rPr>
              <a:t>x</a:t>
            </a:r>
            <a:r>
              <a:rPr lang="zh-CN" altLang="zh-CN" sz="2600" kern="100" spc="-500" dirty="0">
                <a:latin typeface="Times New Roman"/>
                <a:ea typeface="华文细黑"/>
                <a:cs typeface="Times New Roman"/>
              </a:rPr>
              <a:t>，</a:t>
            </a:r>
            <a:r>
              <a:rPr lang="en-US" altLang="zh-CN" sz="2600" i="1" kern="100" spc="-130" dirty="0">
                <a:latin typeface="Times New Roman"/>
                <a:ea typeface="华文细黑"/>
                <a:cs typeface="Courier New"/>
              </a:rPr>
              <a:t>y</a:t>
            </a:r>
            <a:r>
              <a:rPr lang="en-US" altLang="zh-CN" sz="2600" kern="100" spc="-130" dirty="0">
                <a:latin typeface="Times New Roman"/>
                <a:ea typeface="华文细黑"/>
                <a:cs typeface="Courier New"/>
              </a:rPr>
              <a:t>)|</a:t>
            </a:r>
            <a:r>
              <a:rPr lang="en-US" altLang="zh-CN" sz="2600" i="1" kern="100" spc="-130" dirty="0">
                <a:latin typeface="Times New Roman"/>
                <a:ea typeface="华文细黑"/>
                <a:cs typeface="Courier New"/>
              </a:rPr>
              <a:t>x</a:t>
            </a:r>
            <a:r>
              <a:rPr lang="zh-CN" altLang="zh-CN" sz="2600" kern="100" spc="-130" dirty="0">
                <a:latin typeface="Times New Roman"/>
                <a:ea typeface="华文细黑"/>
                <a:cs typeface="Times New Roman"/>
              </a:rPr>
              <a:t>－</a:t>
            </a:r>
            <a:r>
              <a:rPr lang="en-US" altLang="zh-CN" sz="2600" kern="100" spc="-130" dirty="0" err="1">
                <a:latin typeface="Times New Roman"/>
                <a:ea typeface="华文细黑"/>
                <a:cs typeface="Courier New"/>
              </a:rPr>
              <a:t>2</a:t>
            </a:r>
            <a:r>
              <a:rPr lang="en-US" altLang="zh-CN" sz="2600" i="1" kern="100" spc="-130" dirty="0" err="1">
                <a:latin typeface="Times New Roman"/>
                <a:ea typeface="华文细黑"/>
                <a:cs typeface="Courier New"/>
              </a:rPr>
              <a:t>y</a:t>
            </a:r>
            <a:r>
              <a:rPr lang="zh-CN" altLang="zh-CN" sz="2600" kern="100" spc="-130" dirty="0">
                <a:latin typeface="Times New Roman"/>
                <a:ea typeface="华文细黑"/>
                <a:cs typeface="Times New Roman"/>
              </a:rPr>
              <a:t>＝</a:t>
            </a:r>
            <a:r>
              <a:rPr lang="en-US" altLang="zh-CN" sz="2600" kern="100" spc="-130" dirty="0">
                <a:latin typeface="Times New Roman"/>
                <a:ea typeface="华文细黑"/>
                <a:cs typeface="Courier New"/>
              </a:rPr>
              <a:t>1}</a:t>
            </a:r>
            <a:r>
              <a:rPr lang="zh-CN" altLang="zh-CN" sz="2600" kern="100" spc="-500" dirty="0">
                <a:latin typeface="Times New Roman"/>
                <a:ea typeface="华文细黑"/>
                <a:cs typeface="Times New Roman"/>
              </a:rPr>
              <a:t>，</a:t>
            </a:r>
            <a:r>
              <a:rPr lang="zh-CN" altLang="zh-CN" sz="2600" kern="100" spc="-130" dirty="0">
                <a:latin typeface="Times New Roman"/>
                <a:ea typeface="华文细黑"/>
                <a:cs typeface="Times New Roman"/>
              </a:rPr>
              <a:t>集合</a:t>
            </a:r>
            <a:r>
              <a:rPr lang="en-US" altLang="zh-CN" sz="2600" i="1" kern="100" spc="-130" dirty="0">
                <a:latin typeface="Times New Roman"/>
                <a:ea typeface="华文细黑"/>
                <a:cs typeface="Courier New"/>
              </a:rPr>
              <a:t>B</a:t>
            </a:r>
            <a:r>
              <a:rPr lang="zh-CN" altLang="zh-CN" sz="2600" kern="100" spc="-130" dirty="0">
                <a:latin typeface="Times New Roman"/>
                <a:ea typeface="华文细黑"/>
                <a:cs typeface="Times New Roman"/>
              </a:rPr>
              <a:t>＝</a:t>
            </a:r>
            <a:r>
              <a:rPr lang="en-US" altLang="zh-CN" sz="2600" kern="100" spc="-130" dirty="0">
                <a:latin typeface="Times New Roman"/>
                <a:ea typeface="华文细黑"/>
                <a:cs typeface="Courier New"/>
              </a:rPr>
              <a:t>{(</a:t>
            </a:r>
            <a:r>
              <a:rPr lang="en-US" altLang="zh-CN" sz="2600" i="1" kern="100" spc="-130" dirty="0">
                <a:latin typeface="Times New Roman"/>
                <a:ea typeface="华文细黑"/>
                <a:cs typeface="Courier New"/>
              </a:rPr>
              <a:t>x</a:t>
            </a:r>
            <a:r>
              <a:rPr lang="zh-CN" altLang="zh-CN" sz="2600" kern="100" spc="-500" dirty="0">
                <a:latin typeface="Times New Roman"/>
                <a:ea typeface="华文细黑"/>
                <a:cs typeface="Times New Roman"/>
              </a:rPr>
              <a:t>，</a:t>
            </a:r>
            <a:r>
              <a:rPr lang="en-US" altLang="zh-CN" sz="2600" i="1" kern="100" spc="-130" dirty="0">
                <a:latin typeface="Times New Roman"/>
                <a:ea typeface="华文细黑"/>
                <a:cs typeface="Courier New"/>
              </a:rPr>
              <a:t>y</a:t>
            </a:r>
            <a:r>
              <a:rPr lang="en-US" altLang="zh-CN" sz="2600" kern="100" spc="-130" dirty="0">
                <a:latin typeface="Times New Roman"/>
                <a:ea typeface="华文细黑"/>
                <a:cs typeface="Courier New"/>
              </a:rPr>
              <a:t>)|</a:t>
            </a:r>
            <a:r>
              <a:rPr lang="en-US" altLang="zh-CN" sz="2600" i="1" kern="100" spc="-130" dirty="0">
                <a:latin typeface="Times New Roman"/>
                <a:ea typeface="华文细黑"/>
                <a:cs typeface="Courier New"/>
              </a:rPr>
              <a:t>x</a:t>
            </a:r>
            <a:r>
              <a:rPr lang="zh-CN" altLang="zh-CN" sz="2600" kern="100" spc="-130" dirty="0">
                <a:latin typeface="Times New Roman"/>
                <a:ea typeface="华文细黑"/>
                <a:cs typeface="Times New Roman"/>
              </a:rPr>
              <a:t>＋</a:t>
            </a:r>
            <a:r>
              <a:rPr lang="en-US" altLang="zh-CN" sz="2600" i="1" kern="100" spc="-130" dirty="0">
                <a:latin typeface="Times New Roman"/>
                <a:ea typeface="华文细黑"/>
                <a:cs typeface="Courier New"/>
              </a:rPr>
              <a:t>y</a:t>
            </a:r>
            <a:r>
              <a:rPr lang="zh-CN" altLang="zh-CN" sz="2600" kern="100" spc="-130" dirty="0">
                <a:latin typeface="Times New Roman"/>
                <a:ea typeface="华文细黑"/>
                <a:cs typeface="Times New Roman"/>
              </a:rPr>
              <a:t>＝</a:t>
            </a:r>
            <a:r>
              <a:rPr lang="en-US" altLang="zh-CN" sz="2600" kern="100" spc="-130" dirty="0">
                <a:latin typeface="Times New Roman"/>
                <a:ea typeface="华文细黑"/>
                <a:cs typeface="Courier New"/>
              </a:rPr>
              <a:t>2}</a:t>
            </a:r>
            <a:r>
              <a:rPr lang="zh-CN" altLang="zh-CN" sz="2600" kern="100" spc="-500" dirty="0">
                <a:latin typeface="Times New Roman"/>
                <a:ea typeface="华文细黑"/>
                <a:cs typeface="Times New Roman"/>
              </a:rPr>
              <a:t>，</a:t>
            </a:r>
            <a:r>
              <a:rPr lang="zh-CN" altLang="zh-CN" sz="2600" kern="100" spc="-130" dirty="0">
                <a:latin typeface="Times New Roman"/>
                <a:ea typeface="华文细黑"/>
                <a:cs typeface="Times New Roman"/>
              </a:rPr>
              <a:t>则</a:t>
            </a:r>
            <a:r>
              <a:rPr lang="en-US" altLang="zh-CN" sz="2600" i="1" kern="100" spc="-130" dirty="0" err="1">
                <a:latin typeface="Times New Roman"/>
                <a:ea typeface="华文细黑"/>
                <a:cs typeface="Courier New"/>
              </a:rPr>
              <a:t>A</a:t>
            </a:r>
            <a:r>
              <a:rPr lang="en-US" altLang="zh-CN" sz="2600" kern="100" spc="-130" dirty="0" err="1">
                <a:latin typeface="宋体"/>
                <a:ea typeface="华文细黑"/>
                <a:cs typeface="Times New Roman"/>
              </a:rPr>
              <a:t>∩</a:t>
            </a:r>
            <a:r>
              <a:rPr lang="en-US" altLang="zh-CN" sz="2600" i="1" kern="100" spc="-130" dirty="0" err="1">
                <a:latin typeface="Times New Roman"/>
                <a:ea typeface="华文细黑"/>
                <a:cs typeface="Courier New"/>
              </a:rPr>
              <a:t>B</a:t>
            </a:r>
            <a:r>
              <a:rPr lang="zh-CN" altLang="zh-CN" sz="2600" kern="100" spc="-130" dirty="0">
                <a:latin typeface="Times New Roman"/>
                <a:ea typeface="华文细黑"/>
                <a:cs typeface="Times New Roman"/>
              </a:rPr>
              <a:t>等于</a:t>
            </a:r>
            <a:r>
              <a:rPr lang="en-US" altLang="zh-CN" sz="2600" kern="100" spc="-130" dirty="0">
                <a:latin typeface="Times New Roman"/>
                <a:ea typeface="华文细黑"/>
                <a:cs typeface="Courier New"/>
              </a:rPr>
              <a:t>(</a:t>
            </a:r>
            <a:r>
              <a:rPr lang="zh-CN" altLang="zh-CN" sz="2600" kern="100" spc="-130" dirty="0">
                <a:latin typeface="Times New Roman"/>
                <a:ea typeface="华文细黑"/>
                <a:cs typeface="Times New Roman"/>
              </a:rPr>
              <a:t>　　</a:t>
            </a:r>
            <a:r>
              <a:rPr lang="en-US" altLang="zh-CN" sz="2600" kern="100" spc="-130" dirty="0">
                <a:latin typeface="Times New Roman"/>
                <a:ea typeface="华文细黑"/>
                <a:cs typeface="Courier New"/>
              </a:rPr>
              <a:t>)</a:t>
            </a:r>
            <a:endParaRPr lang="zh-CN" altLang="zh-CN" sz="2600" kern="100" spc="-13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657027200"/>
              </p:ext>
            </p:extLst>
          </p:nvPr>
        </p:nvGraphicFramePr>
        <p:xfrm>
          <a:off x="495300" y="1620069"/>
          <a:ext cx="11210925" cy="819150"/>
        </p:xfrm>
        <a:graphic>
          <a:graphicData uri="http://schemas.openxmlformats.org/presentationml/2006/ole">
            <mc:AlternateContent xmlns:mc="http://schemas.openxmlformats.org/markup-compatibility/2006">
              <mc:Choice xmlns:v="urn:schemas-microsoft-com:vml" Requires="v">
                <p:oleObj spid="_x0000_s54383" name="文档" r:id="rId4" imgW="11212766" imgH="820174" progId="Word.Document.12">
                  <p:embed/>
                </p:oleObj>
              </mc:Choice>
              <mc:Fallback>
                <p:oleObj name="文档" r:id="rId4" imgW="11212766" imgH="820174" progId="Word.Document.12">
                  <p:embed/>
                  <p:pic>
                    <p:nvPicPr>
                      <p:cNvPr id="0" name="对象 14"/>
                      <p:cNvPicPr>
                        <a:picLocks noChangeAspect="1" noChangeArrowheads="1"/>
                      </p:cNvPicPr>
                      <p:nvPr/>
                    </p:nvPicPr>
                    <p:blipFill>
                      <a:blip r:embed="rId5"/>
                      <a:srcRect/>
                      <a:stretch>
                        <a:fillRect/>
                      </a:stretch>
                    </p:blipFill>
                    <p:spPr bwMode="auto">
                      <a:xfrm>
                        <a:off x="495300" y="1620069"/>
                        <a:ext cx="112109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175388318"/>
              </p:ext>
            </p:extLst>
          </p:nvPr>
        </p:nvGraphicFramePr>
        <p:xfrm>
          <a:off x="495300" y="2364532"/>
          <a:ext cx="11210925" cy="1762125"/>
        </p:xfrm>
        <a:graphic>
          <a:graphicData uri="http://schemas.openxmlformats.org/presentationml/2006/ole">
            <mc:AlternateContent xmlns:mc="http://schemas.openxmlformats.org/markup-compatibility/2006">
              <mc:Choice xmlns:v="urn:schemas-microsoft-com:vml" Requires="v">
                <p:oleObj spid="_x0000_s54384" name="文档" r:id="rId7" imgW="11212766" imgH="1767611" progId="Word.Document.12">
                  <p:embed/>
                </p:oleObj>
              </mc:Choice>
              <mc:Fallback>
                <p:oleObj name="文档" r:id="rId7" imgW="11212766" imgH="1767611" progId="Word.Document.12">
                  <p:embed/>
                  <p:pic>
                    <p:nvPicPr>
                      <p:cNvPr id="0" name=""/>
                      <p:cNvPicPr>
                        <a:picLocks noChangeAspect="1" noChangeArrowheads="1"/>
                      </p:cNvPicPr>
                      <p:nvPr/>
                    </p:nvPicPr>
                    <p:blipFill>
                      <a:blip r:embed="rId8"/>
                      <a:srcRect/>
                      <a:stretch>
                        <a:fillRect/>
                      </a:stretch>
                    </p:blipFill>
                    <p:spPr bwMode="auto">
                      <a:xfrm>
                        <a:off x="495300" y="2364532"/>
                        <a:ext cx="112109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43863406"/>
              </p:ext>
            </p:extLst>
          </p:nvPr>
        </p:nvGraphicFramePr>
        <p:xfrm>
          <a:off x="495300" y="4087391"/>
          <a:ext cx="11210925" cy="1819275"/>
        </p:xfrm>
        <a:graphic>
          <a:graphicData uri="http://schemas.openxmlformats.org/presentationml/2006/ole">
            <mc:AlternateContent xmlns:mc="http://schemas.openxmlformats.org/markup-compatibility/2006">
              <mc:Choice xmlns:v="urn:schemas-microsoft-com:vml" Requires="v">
                <p:oleObj spid="_x0000_s54385" name="文档" r:id="rId10" imgW="11212766" imgH="1821688" progId="Word.Document.12">
                  <p:embed/>
                </p:oleObj>
              </mc:Choice>
              <mc:Fallback>
                <p:oleObj name="文档" r:id="rId10" imgW="11212766" imgH="1821688" progId="Word.Document.12">
                  <p:embed/>
                  <p:pic>
                    <p:nvPicPr>
                      <p:cNvPr id="0" name=""/>
                      <p:cNvPicPr>
                        <a:picLocks noChangeAspect="1" noChangeArrowheads="1"/>
                      </p:cNvPicPr>
                      <p:nvPr/>
                    </p:nvPicPr>
                    <p:blipFill>
                      <a:blip r:embed="rId11"/>
                      <a:srcRect/>
                      <a:stretch>
                        <a:fillRect/>
                      </a:stretch>
                    </p:blipFill>
                    <p:spPr bwMode="auto">
                      <a:xfrm>
                        <a:off x="495300" y="4087391"/>
                        <a:ext cx="11210925"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97415494"/>
              </p:ext>
            </p:extLst>
          </p:nvPr>
        </p:nvGraphicFramePr>
        <p:xfrm>
          <a:off x="495300" y="5769471"/>
          <a:ext cx="11210925" cy="819150"/>
        </p:xfrm>
        <a:graphic>
          <a:graphicData uri="http://schemas.openxmlformats.org/presentationml/2006/ole">
            <mc:AlternateContent xmlns:mc="http://schemas.openxmlformats.org/markup-compatibility/2006">
              <mc:Choice xmlns:v="urn:schemas-microsoft-com:vml" Requires="v">
                <p:oleObj spid="_x0000_s54386" name="文档" r:id="rId13" imgW="11212766" imgH="820174" progId="Word.Document.12">
                  <p:embed/>
                </p:oleObj>
              </mc:Choice>
              <mc:Fallback>
                <p:oleObj name="文档" r:id="rId13" imgW="11212766" imgH="820174" progId="Word.Document.12">
                  <p:embed/>
                  <p:pic>
                    <p:nvPicPr>
                      <p:cNvPr id="0" name=""/>
                      <p:cNvPicPr>
                        <a:picLocks noChangeAspect="1" noChangeArrowheads="1"/>
                      </p:cNvPicPr>
                      <p:nvPr/>
                    </p:nvPicPr>
                    <p:blipFill>
                      <a:blip r:embed="rId14"/>
                      <a:srcRect/>
                      <a:stretch>
                        <a:fillRect/>
                      </a:stretch>
                    </p:blipFill>
                    <p:spPr bwMode="auto">
                      <a:xfrm>
                        <a:off x="495300" y="5769471"/>
                        <a:ext cx="112109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484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3" action="ppaction://hlinksldjump"/>
          </p:cNvPr>
          <p:cNvSpPr/>
          <p:nvPr/>
        </p:nvSpPr>
        <p:spPr>
          <a:xfrm>
            <a:off x="971574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易错警示</a:t>
            </a:r>
          </a:p>
        </p:txBody>
      </p:sp>
      <p:graphicFrame>
        <p:nvGraphicFramePr>
          <p:cNvPr id="5" name="对象 4"/>
          <p:cNvGraphicFramePr>
            <a:graphicFrameLocks noChangeAspect="1"/>
          </p:cNvGraphicFramePr>
          <p:nvPr>
            <p:extLst>
              <p:ext uri="{D42A27DB-BD31-4B8C-83A1-F6EECF244321}">
                <p14:modId xmlns:p14="http://schemas.microsoft.com/office/powerpoint/2010/main" val="2388290565"/>
              </p:ext>
            </p:extLst>
          </p:nvPr>
        </p:nvGraphicFramePr>
        <p:xfrm>
          <a:off x="495300" y="1490911"/>
          <a:ext cx="11210925" cy="1152525"/>
        </p:xfrm>
        <a:graphic>
          <a:graphicData uri="http://schemas.openxmlformats.org/presentationml/2006/ole">
            <mc:AlternateContent xmlns:mc="http://schemas.openxmlformats.org/markup-compatibility/2006">
              <mc:Choice xmlns:v="urn:schemas-microsoft-com:vml" Requires="v">
                <p:oleObj spid="_x0000_s55328" name="文档" r:id="rId5" imgW="11212766" imgH="1161943" progId="Word.Document.12">
                  <p:embed/>
                </p:oleObj>
              </mc:Choice>
              <mc:Fallback>
                <p:oleObj name="文档" r:id="rId5" imgW="11212766" imgH="1161943" progId="Word.Document.12">
                  <p:embed/>
                  <p:pic>
                    <p:nvPicPr>
                      <p:cNvPr id="0" name=""/>
                      <p:cNvPicPr>
                        <a:picLocks noChangeAspect="1" noChangeArrowheads="1"/>
                      </p:cNvPicPr>
                      <p:nvPr/>
                    </p:nvPicPr>
                    <p:blipFill>
                      <a:blip r:embed="rId6"/>
                      <a:srcRect/>
                      <a:stretch>
                        <a:fillRect/>
                      </a:stretch>
                    </p:blipFill>
                    <p:spPr bwMode="auto">
                      <a:xfrm>
                        <a:off x="495300" y="1490911"/>
                        <a:ext cx="112109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已知集合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矩形 14"/>
          <p:cNvSpPr/>
          <p:nvPr/>
        </p:nvSpPr>
        <p:spPr>
          <a:xfrm>
            <a:off x="382191" y="2546648"/>
            <a:ext cx="11412000"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正解</a:t>
            </a:r>
            <a:r>
              <a:rPr lang="zh-CN" altLang="zh-CN" sz="2800" kern="100" dirty="0">
                <a:latin typeface="Times New Roman"/>
                <a:ea typeface="华文细黑"/>
                <a:cs typeface="Times New Roman"/>
              </a:rPr>
              <a:t>　由题意可知集合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分别是二次函数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的</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的取值集合</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14</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因此，</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14</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8939097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blinds(horizontal)">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blinds(horizontal)">
                                      <p:cBhvr>
                                        <p:cTn id="17" dur="500"/>
                                        <p:tgtEl>
                                          <p:spTgt spid="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xEl>
                                              <p:pRg st="2" end="2"/>
                                            </p:txEl>
                                          </p:spTgt>
                                        </p:tgtEl>
                                        <p:attrNameLst>
                                          <p:attrName>style.visibility</p:attrName>
                                        </p:attrNameLst>
                                      </p:cBhvr>
                                      <p:to>
                                        <p:strVal val="visible"/>
                                      </p:to>
                                    </p:set>
                                    <p:animEffect transition="in" filter="blinds(horizontal)">
                                      <p:cBhvr>
                                        <p:cTn id="22" dur="500"/>
                                        <p:tgtEl>
                                          <p:spTgt spid="1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blinds(horizontal)">
                                      <p:cBhvr>
                                        <p:cTn id="27" dur="500"/>
                                        <p:tgtEl>
                                          <p:spTgt spid="1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5">
                                            <p:txEl>
                                              <p:pRg st="4" end="4"/>
                                            </p:txEl>
                                          </p:spTgt>
                                        </p:tgtEl>
                                        <p:attrNameLst>
                                          <p:attrName>style.visibility</p:attrName>
                                        </p:attrNameLst>
                                      </p:cBhvr>
                                      <p:to>
                                        <p:strVal val="visible"/>
                                      </p:to>
                                    </p:set>
                                    <p:animEffect transition="in" filter="blinds(horizontal)">
                                      <p:cBhvr>
                                        <p:cTn id="32" dur="500"/>
                                        <p:tgtEl>
                                          <p:spTgt spid="1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15">
                                            <p:txEl>
                                              <p:pRg st="0" end="0"/>
                                            </p:txEl>
                                          </p:spTgt>
                                        </p:tgtEl>
                                      </p:cBhvr>
                                    </p:animEffect>
                                    <p:set>
                                      <p:cBhvr>
                                        <p:cTn id="40" dur="1" fill="hold">
                                          <p:stCondLst>
                                            <p:cond delay="499"/>
                                          </p:stCondLst>
                                        </p:cTn>
                                        <p:tgtEl>
                                          <p:spTgt spid="15">
                                            <p:txEl>
                                              <p:pRg st="0" end="0"/>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5">
                                            <p:txEl>
                                              <p:pRg st="1" end="1"/>
                                            </p:txEl>
                                          </p:spTgt>
                                        </p:tgtEl>
                                      </p:cBhvr>
                                    </p:animEffect>
                                    <p:set>
                                      <p:cBhvr>
                                        <p:cTn id="43" dur="1" fill="hold">
                                          <p:stCondLst>
                                            <p:cond delay="499"/>
                                          </p:stCondLst>
                                        </p:cTn>
                                        <p:tgtEl>
                                          <p:spTgt spid="15">
                                            <p:txEl>
                                              <p:pRg st="1" end="1"/>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15">
                                            <p:txEl>
                                              <p:pRg st="2" end="2"/>
                                            </p:txEl>
                                          </p:spTgt>
                                        </p:tgtEl>
                                      </p:cBhvr>
                                    </p:animEffect>
                                    <p:set>
                                      <p:cBhvr>
                                        <p:cTn id="46" dur="1" fill="hold">
                                          <p:stCondLst>
                                            <p:cond delay="499"/>
                                          </p:stCondLst>
                                        </p:cTn>
                                        <p:tgtEl>
                                          <p:spTgt spid="15">
                                            <p:txEl>
                                              <p:pRg st="2" end="2"/>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15">
                                            <p:txEl>
                                              <p:pRg st="3" end="3"/>
                                            </p:txEl>
                                          </p:spTgt>
                                        </p:tgtEl>
                                      </p:cBhvr>
                                    </p:animEffect>
                                    <p:set>
                                      <p:cBhvr>
                                        <p:cTn id="49" dur="1" fill="hold">
                                          <p:stCondLst>
                                            <p:cond delay="499"/>
                                          </p:stCondLst>
                                        </p:cTn>
                                        <p:tgtEl>
                                          <p:spTgt spid="15">
                                            <p:txEl>
                                              <p:pRg st="3" end="3"/>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15">
                                            <p:txEl>
                                              <p:pRg st="4" end="4"/>
                                            </p:txEl>
                                          </p:spTgt>
                                        </p:tgtEl>
                                      </p:cBhvr>
                                    </p:animEffect>
                                    <p:set>
                                      <p:cBhvr>
                                        <p:cTn id="52" dur="1" fill="hold">
                                          <p:stCondLst>
                                            <p:cond delay="499"/>
                                          </p:stCondLst>
                                        </p:cTn>
                                        <p:tgtEl>
                                          <p:spTgt spid="15">
                                            <p:txEl>
                                              <p:pRg st="4" end="4"/>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5" grpId="0" uiExpand="1" build="allAtOnce"/>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易错警示</a:t>
              </a:r>
            </a:p>
          </p:txBody>
        </p:sp>
      </p:grpSp>
      <p:sp>
        <p:nvSpPr>
          <p:cNvPr id="9" name="矩形 8"/>
          <p:cNvSpPr/>
          <p:nvPr/>
        </p:nvSpPr>
        <p:spPr>
          <a:xfrm>
            <a:off x="2095" y="1063055"/>
            <a:ext cx="12190413" cy="468052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2173938595"/>
              </p:ext>
            </p:extLst>
          </p:nvPr>
        </p:nvGraphicFramePr>
        <p:xfrm>
          <a:off x="397049" y="1451670"/>
          <a:ext cx="11377264" cy="3840480"/>
        </p:xfrm>
        <a:graphic>
          <a:graphicData uri="http://schemas.openxmlformats.org/drawingml/2006/table">
            <a:tbl>
              <a:tblPr/>
              <a:tblGrid>
                <a:gridCol w="4536504"/>
                <a:gridCol w="6840760"/>
              </a:tblGrid>
              <a:tr h="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错误原因</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纠错心得</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238">
                <a:tc>
                  <a:txBody>
                    <a:bodyPr/>
                    <a:lstStyle/>
                    <a:p>
                      <a:pPr algn="just">
                        <a:lnSpc>
                          <a:spcPct val="150000"/>
                        </a:lnSpc>
                        <a:spcAft>
                          <a:spcPts val="0"/>
                        </a:spcAft>
                        <a:tabLst>
                          <a:tab pos="2070735" algn="l"/>
                        </a:tabLst>
                      </a:pPr>
                      <a:r>
                        <a:rPr lang="zh-CN" sz="2800" kern="100" spc="-130" baseline="0" dirty="0">
                          <a:effectLst/>
                          <a:latin typeface="Times New Roman"/>
                          <a:ea typeface="华文细黑"/>
                          <a:cs typeface="Times New Roman"/>
                        </a:rPr>
                        <a:t>对集合的代表元素理解错误</a:t>
                      </a:r>
                      <a:r>
                        <a:rPr lang="zh-CN" sz="2800" kern="100" spc="-700" baseline="0" dirty="0">
                          <a:effectLst/>
                          <a:latin typeface="Times New Roman"/>
                          <a:ea typeface="华文细黑"/>
                          <a:cs typeface="Times New Roman"/>
                        </a:rPr>
                        <a:t>，</a:t>
                      </a:r>
                      <a:r>
                        <a:rPr lang="zh-CN" sz="2800" kern="100" spc="-110" baseline="0" dirty="0">
                          <a:effectLst/>
                          <a:latin typeface="Times New Roman"/>
                          <a:ea typeface="华文细黑"/>
                          <a:cs typeface="Times New Roman"/>
                        </a:rPr>
                        <a:t>第</a:t>
                      </a:r>
                      <a:r>
                        <a:rPr lang="en-US" sz="2800" kern="100" spc="-110" baseline="0" dirty="0">
                          <a:effectLst/>
                          <a:latin typeface="Times New Roman"/>
                          <a:ea typeface="华文细黑"/>
                          <a:cs typeface="Courier New"/>
                        </a:rPr>
                        <a:t>(1)</a:t>
                      </a:r>
                      <a:r>
                        <a:rPr lang="zh-CN" sz="2800" kern="100" spc="-110" baseline="0" dirty="0">
                          <a:effectLst/>
                          <a:latin typeface="Times New Roman"/>
                          <a:ea typeface="华文细黑"/>
                          <a:cs typeface="Times New Roman"/>
                        </a:rPr>
                        <a:t>题中代表元素为</a:t>
                      </a:r>
                      <a:r>
                        <a:rPr lang="en-US" sz="2800" kern="100" spc="-110" baseline="0" dirty="0">
                          <a:effectLst/>
                          <a:latin typeface="Times New Roman"/>
                          <a:ea typeface="华文细黑"/>
                          <a:cs typeface="Courier New"/>
                        </a:rPr>
                        <a:t>(</a:t>
                      </a:r>
                      <a:r>
                        <a:rPr lang="en-US" sz="2800" i="1" kern="100" spc="-110" baseline="0" dirty="0">
                          <a:effectLst/>
                          <a:latin typeface="Times New Roman"/>
                          <a:ea typeface="华文细黑"/>
                          <a:cs typeface="Courier New"/>
                        </a:rPr>
                        <a:t>x</a:t>
                      </a:r>
                      <a:r>
                        <a:rPr lang="zh-CN" sz="2800" kern="100" spc="-110" baseline="0" dirty="0">
                          <a:effectLst/>
                          <a:latin typeface="Times New Roman"/>
                          <a:ea typeface="华文细黑"/>
                          <a:cs typeface="Times New Roman"/>
                        </a:rPr>
                        <a:t>，</a:t>
                      </a:r>
                      <a:r>
                        <a:rPr lang="en-US" sz="2800" i="1" kern="100" spc="-110" baseline="0" dirty="0">
                          <a:effectLst/>
                          <a:latin typeface="Times New Roman"/>
                          <a:ea typeface="华文细黑"/>
                          <a:cs typeface="Courier New"/>
                        </a:rPr>
                        <a:t>y</a:t>
                      </a:r>
                      <a:r>
                        <a:rPr lang="en-US" sz="2800" kern="100" spc="-110" baseline="0" dirty="0">
                          <a:effectLst/>
                          <a:latin typeface="Times New Roman"/>
                          <a:ea typeface="华文细黑"/>
                          <a:cs typeface="Courier New"/>
                        </a:rPr>
                        <a:t>)</a:t>
                      </a:r>
                      <a:r>
                        <a:rPr lang="zh-CN" sz="2800" kern="100" spc="-110" baseline="0" dirty="0">
                          <a:effectLst/>
                          <a:latin typeface="Times New Roman"/>
                          <a:ea typeface="华文细黑"/>
                          <a:cs typeface="Times New Roman"/>
                        </a:rPr>
                        <a:t>，</a:t>
                      </a:r>
                      <a:r>
                        <a:rPr lang="zh-CN" sz="2800" kern="100" spc="-70" baseline="0" dirty="0">
                          <a:effectLst/>
                          <a:latin typeface="Times New Roman"/>
                          <a:ea typeface="华文细黑"/>
                          <a:cs typeface="Times New Roman"/>
                        </a:rPr>
                        <a:t>对应集合为点集；第</a:t>
                      </a:r>
                      <a:r>
                        <a:rPr lang="en-US" sz="2800" kern="100" spc="-70" baseline="0" dirty="0">
                          <a:effectLst/>
                          <a:latin typeface="Times New Roman"/>
                          <a:ea typeface="华文细黑"/>
                          <a:cs typeface="Courier New"/>
                        </a:rPr>
                        <a:t>(2)</a:t>
                      </a:r>
                      <a:r>
                        <a:rPr lang="zh-CN" sz="2800" kern="100" spc="-70" baseline="0" dirty="0">
                          <a:effectLst/>
                          <a:latin typeface="Times New Roman"/>
                          <a:ea typeface="华文细黑"/>
                          <a:cs typeface="Times New Roman"/>
                        </a:rPr>
                        <a:t>题中代表元素为</a:t>
                      </a:r>
                      <a:r>
                        <a:rPr lang="en-US" sz="2800" i="1" kern="100" spc="-70" baseline="0" dirty="0">
                          <a:effectLst/>
                          <a:latin typeface="Times New Roman"/>
                          <a:ea typeface="华文细黑"/>
                          <a:cs typeface="Courier New"/>
                        </a:rPr>
                        <a:t>y</a:t>
                      </a:r>
                      <a:r>
                        <a:rPr lang="zh-CN" sz="2800" kern="100" spc="-70" baseline="0" dirty="0">
                          <a:effectLst/>
                          <a:latin typeface="Times New Roman"/>
                          <a:ea typeface="华文细黑"/>
                          <a:cs typeface="Times New Roman"/>
                        </a:rPr>
                        <a:t>，表示的是</a:t>
                      </a:r>
                      <a:r>
                        <a:rPr lang="en-US" sz="2800" i="1" kern="100" spc="-70" baseline="0" dirty="0">
                          <a:effectLst/>
                          <a:latin typeface="Times New Roman"/>
                          <a:ea typeface="华文细黑"/>
                          <a:cs typeface="Courier New"/>
                        </a:rPr>
                        <a:t>y</a:t>
                      </a:r>
                      <a:r>
                        <a:rPr lang="zh-CN" sz="2800" kern="100" spc="-70" baseline="0" dirty="0">
                          <a:effectLst/>
                          <a:latin typeface="Times New Roman"/>
                          <a:ea typeface="华文细黑"/>
                          <a:cs typeface="Times New Roman"/>
                        </a:rPr>
                        <a:t>的取值范围，对应集合为数集</a:t>
                      </a:r>
                      <a:r>
                        <a:rPr lang="en-US" sz="2800" kern="100" spc="-70" baseline="0" dirty="0">
                          <a:effectLst/>
                          <a:latin typeface="Times New Roman"/>
                          <a:ea typeface="华文细黑"/>
                          <a:cs typeface="Courier New"/>
                        </a:rPr>
                        <a:t>.</a:t>
                      </a:r>
                      <a:endParaRPr lang="zh-CN" sz="2800" kern="100" spc="-7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spc="-70" baseline="0" dirty="0">
                          <a:effectLst/>
                          <a:latin typeface="Times New Roman"/>
                          <a:ea typeface="华文细黑"/>
                          <a:cs typeface="Times New Roman"/>
                        </a:rPr>
                        <a:t>在有关集合运算，特别是描述法表示的集合运算中，要正确理解式子的意义，解题时应注意区分是数集还是点集，对于数集还应弄清代表元素是自变量</a:t>
                      </a:r>
                      <a:r>
                        <a:rPr lang="en-US" sz="2800" i="1" kern="100" spc="-70" baseline="0" dirty="0">
                          <a:effectLst/>
                          <a:latin typeface="Times New Roman"/>
                          <a:ea typeface="华文细黑"/>
                          <a:cs typeface="Courier New"/>
                        </a:rPr>
                        <a:t>x</a:t>
                      </a:r>
                      <a:r>
                        <a:rPr lang="zh-CN" sz="2800" kern="100" spc="-70" baseline="0" dirty="0">
                          <a:effectLst/>
                          <a:latin typeface="Times New Roman"/>
                          <a:ea typeface="华文细黑"/>
                          <a:cs typeface="Times New Roman"/>
                        </a:rPr>
                        <a:t>，还是因变量</a:t>
                      </a:r>
                      <a:r>
                        <a:rPr lang="en-US" sz="2800" i="1" kern="100" spc="-70" baseline="0" dirty="0">
                          <a:effectLst/>
                          <a:latin typeface="Times New Roman"/>
                          <a:ea typeface="华文细黑"/>
                          <a:cs typeface="Courier New"/>
                        </a:rPr>
                        <a:t>y</a:t>
                      </a:r>
                      <a:r>
                        <a:rPr lang="zh-CN" sz="2800" kern="100" spc="-70" baseline="0" dirty="0">
                          <a:effectLst/>
                          <a:latin typeface="Times New Roman"/>
                          <a:ea typeface="华文细黑"/>
                          <a:cs typeface="Times New Roman"/>
                        </a:rPr>
                        <a:t>，从而确定是自变量的范围还是因变量的范围</a:t>
                      </a:r>
                      <a:r>
                        <a:rPr lang="en-US" sz="2800" kern="100" spc="-70" baseline="0" dirty="0">
                          <a:effectLst/>
                          <a:latin typeface="Times New Roman"/>
                          <a:ea typeface="华文细黑"/>
                          <a:cs typeface="Courier New"/>
                        </a:rPr>
                        <a:t>.</a:t>
                      </a:r>
                      <a:endParaRPr lang="zh-CN" sz="2800" kern="100" spc="-7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8302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005564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圆角矩形 8">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矩形 7"/>
          <p:cNvSpPr/>
          <p:nvPr/>
        </p:nvSpPr>
        <p:spPr>
          <a:xfrm>
            <a:off x="382191" y="45418"/>
            <a:ext cx="11412000" cy="36481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600" b="1" kern="100" dirty="0">
                <a:solidFill>
                  <a:srgbClr val="00B050"/>
                </a:solidFill>
                <a:latin typeface="Times New Roman"/>
                <a:ea typeface="微软雅黑"/>
                <a:cs typeface="Times New Roman"/>
              </a:rPr>
              <a:t>跟踪训练</a:t>
            </a:r>
            <a:r>
              <a:rPr lang="en-US" altLang="zh-CN" sz="2600" b="1" kern="100" dirty="0">
                <a:solidFill>
                  <a:srgbClr val="00B050"/>
                </a:solidFill>
                <a:latin typeface="Times New Roman"/>
                <a:ea typeface="微软雅黑"/>
                <a:cs typeface="Courier New"/>
              </a:rPr>
              <a:t>5</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设集合</a:t>
            </a:r>
            <a:r>
              <a:rPr lang="en-US" altLang="zh-CN" sz="2600" i="1" kern="100" dirty="0">
                <a:latin typeface="Times New Roman"/>
                <a:ea typeface="华文细黑"/>
                <a:cs typeface="Courier New"/>
              </a:rPr>
              <a:t>A</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y</a:t>
            </a:r>
            <a:r>
              <a:rPr lang="en-US" altLang="zh-CN" sz="2600" kern="100" dirty="0" err="1">
                <a:latin typeface="Times New Roman"/>
                <a:ea typeface="华文细黑"/>
                <a:cs typeface="Courier New"/>
              </a:rPr>
              <a:t>|</a:t>
            </a:r>
            <a:r>
              <a:rPr lang="en-US" altLang="zh-CN" sz="2600" i="1" kern="100" dirty="0" err="1">
                <a:latin typeface="Times New Roman"/>
                <a:ea typeface="华文细黑"/>
                <a:cs typeface="Courier New"/>
              </a:rPr>
              <a:t>y</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baseline="30000" dirty="0" err="1">
                <a:latin typeface="Times New Roman"/>
                <a:ea typeface="华文细黑"/>
                <a:cs typeface="Courier New"/>
              </a:rPr>
              <a:t>2</a:t>
            </a:r>
            <a:r>
              <a:rPr lang="zh-CN" altLang="zh-CN" sz="2600" kern="100" dirty="0">
                <a:latin typeface="Times New Roman"/>
                <a:ea typeface="华文细黑"/>
                <a:cs typeface="Times New Roman"/>
              </a:rPr>
              <a:t>－</a:t>
            </a:r>
            <a:r>
              <a:rPr lang="en-US" altLang="zh-CN" sz="2600" kern="100" dirty="0" err="1">
                <a:latin typeface="Times New Roman"/>
                <a:ea typeface="华文细黑"/>
                <a:cs typeface="Courier New"/>
              </a:rPr>
              <a:t>2</a:t>
            </a:r>
            <a:r>
              <a:rPr lang="en-US" altLang="zh-CN" sz="2600" i="1" kern="100" dirty="0" err="1">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dirty="0" err="1">
                <a:latin typeface="宋体"/>
                <a:ea typeface="华文细黑"/>
                <a:cs typeface="Times New Roman"/>
              </a:rPr>
              <a:t>∈</a:t>
            </a:r>
            <a:r>
              <a:rPr lang="en-US" altLang="zh-CN" sz="2600" b="1" kern="100" dirty="0" err="1">
                <a:latin typeface="Times New Roman"/>
                <a:ea typeface="华文细黑"/>
                <a:cs typeface="Courier New"/>
              </a:rPr>
              <a:t>R</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y</a:t>
            </a:r>
            <a:r>
              <a:rPr lang="en-US" altLang="zh-CN" sz="2600" kern="100" dirty="0" err="1">
                <a:latin typeface="Times New Roman"/>
                <a:ea typeface="华文细黑"/>
                <a:cs typeface="Courier New"/>
              </a:rPr>
              <a:t>|</a:t>
            </a:r>
            <a:r>
              <a:rPr lang="en-US" altLang="zh-CN" sz="2600" i="1" kern="100" dirty="0" err="1">
                <a:latin typeface="Times New Roman"/>
                <a:ea typeface="华文细黑"/>
                <a:cs typeface="Courier New"/>
              </a:rPr>
              <a:t>y</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baseline="30000" dirty="0" err="1">
                <a:latin typeface="Times New Roman"/>
                <a:ea typeface="华文细黑"/>
                <a:cs typeface="Courier New"/>
              </a:rPr>
              <a:t>2</a:t>
            </a:r>
            <a:r>
              <a:rPr lang="zh-CN" altLang="zh-CN" sz="2600" kern="100" dirty="0">
                <a:latin typeface="Times New Roman"/>
                <a:ea typeface="华文细黑"/>
                <a:cs typeface="Times New Roman"/>
              </a:rPr>
              <a:t>＋</a:t>
            </a:r>
            <a:r>
              <a:rPr lang="en-US" altLang="zh-CN" sz="2600" kern="100" dirty="0" err="1">
                <a:latin typeface="Times New Roman"/>
                <a:ea typeface="华文细黑"/>
                <a:cs typeface="Courier New"/>
              </a:rPr>
              <a:t>2</a:t>
            </a:r>
            <a:r>
              <a:rPr lang="en-US" altLang="zh-CN" sz="2600" i="1" kern="100" dirty="0" err="1">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10</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dirty="0" err="1">
                <a:latin typeface="宋体"/>
                <a:ea typeface="华文细黑"/>
                <a:cs typeface="Times New Roman"/>
              </a:rPr>
              <a:t>∈</a:t>
            </a:r>
            <a:r>
              <a:rPr lang="en-US" altLang="zh-CN" sz="2600" b="1" kern="100" dirty="0" err="1">
                <a:latin typeface="Times New Roman"/>
                <a:ea typeface="华文细黑"/>
                <a:cs typeface="Courier New"/>
              </a:rPr>
              <a:t>R</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，求</a:t>
            </a:r>
            <a:r>
              <a:rPr lang="en-US" altLang="zh-CN" sz="2600" i="1" kern="100" dirty="0" err="1">
                <a:latin typeface="Times New Roman"/>
                <a:ea typeface="华文细黑"/>
                <a:cs typeface="Courier New"/>
              </a:rPr>
              <a:t>A</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B</a:t>
            </a:r>
            <a:r>
              <a:rPr lang="zh-CN" altLang="zh-CN" sz="2600" kern="100" dirty="0">
                <a:latin typeface="Times New Roman"/>
                <a:ea typeface="华文细黑"/>
                <a:cs typeface="Times New Roman"/>
              </a:rPr>
              <a:t>；</a:t>
            </a:r>
            <a:endParaRPr lang="zh-CN" altLang="zh-CN" sz="2600" kern="100" dirty="0">
              <a:latin typeface="宋体"/>
              <a:cs typeface="Courier New"/>
            </a:endParaRPr>
          </a:p>
          <a:p>
            <a:pPr algn="just">
              <a:lnSpc>
                <a:spcPct val="150000"/>
              </a:lnSpc>
              <a:spcAft>
                <a:spcPts val="0"/>
              </a:spcAft>
              <a:tabLst>
                <a:tab pos="2070735" algn="l"/>
              </a:tabLst>
            </a:pPr>
            <a:r>
              <a:rPr lang="zh-CN" altLang="zh-CN" sz="2600" b="1" kern="100" dirty="0">
                <a:solidFill>
                  <a:srgbClr val="0000FF"/>
                </a:solidFill>
                <a:latin typeface="Times New Roman"/>
                <a:ea typeface="微软雅黑"/>
                <a:cs typeface="Times New Roman"/>
              </a:rPr>
              <a:t>解</a:t>
            </a:r>
            <a:r>
              <a:rPr lang="zh-CN" altLang="zh-CN" sz="2600" kern="100" dirty="0">
                <a:latin typeface="Times New Roman"/>
                <a:ea typeface="华文细黑"/>
                <a:cs typeface="Times New Roman"/>
              </a:rPr>
              <a:t>　两个集合表示的都是</a:t>
            </a:r>
            <a:r>
              <a:rPr lang="en-US" altLang="zh-CN" sz="2600" i="1" kern="100" dirty="0">
                <a:latin typeface="Times New Roman"/>
                <a:ea typeface="华文细黑"/>
                <a:cs typeface="Courier New"/>
              </a:rPr>
              <a:t>y</a:t>
            </a:r>
            <a:r>
              <a:rPr lang="zh-CN" altLang="zh-CN" sz="2600" kern="100" dirty="0">
                <a:latin typeface="Times New Roman"/>
                <a:ea typeface="华文细黑"/>
                <a:cs typeface="Times New Roman"/>
              </a:rPr>
              <a:t>的取值范围，</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宋体"/>
                <a:ea typeface="华文细黑"/>
                <a:cs typeface="Times New Roman"/>
              </a:rPr>
              <a:t>∵</a:t>
            </a:r>
            <a:r>
              <a:rPr lang="en-US" altLang="zh-CN" sz="2600" i="1" kern="100" dirty="0">
                <a:latin typeface="Times New Roman"/>
                <a:ea typeface="华文细黑"/>
                <a:cs typeface="Courier New"/>
              </a:rPr>
              <a:t>A</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y</a:t>
            </a:r>
            <a:r>
              <a:rPr lang="en-US" altLang="zh-CN" sz="2600" kern="100" dirty="0" err="1">
                <a:latin typeface="Times New Roman"/>
                <a:ea typeface="华文细黑"/>
                <a:cs typeface="Courier New"/>
              </a:rPr>
              <a:t>|</a:t>
            </a:r>
            <a:r>
              <a:rPr lang="en-US" altLang="zh-CN" sz="2600" i="1" kern="100" dirty="0" err="1">
                <a:latin typeface="Times New Roman"/>
                <a:ea typeface="华文细黑"/>
                <a:cs typeface="Courier New"/>
              </a:rPr>
              <a:t>y</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baseline="30000" dirty="0" err="1">
                <a:latin typeface="Times New Roman"/>
                <a:ea typeface="华文细黑"/>
                <a:cs typeface="Courier New"/>
              </a:rPr>
              <a:t>2</a:t>
            </a:r>
            <a:r>
              <a:rPr lang="zh-CN" altLang="zh-CN" sz="2600" kern="100" dirty="0">
                <a:latin typeface="Times New Roman"/>
                <a:ea typeface="华文细黑"/>
                <a:cs typeface="Times New Roman"/>
              </a:rPr>
              <a:t>－</a:t>
            </a:r>
            <a:r>
              <a:rPr lang="en-US" altLang="zh-CN" sz="2600" kern="100" dirty="0" err="1">
                <a:latin typeface="Times New Roman"/>
                <a:ea typeface="华文细黑"/>
                <a:cs typeface="Courier New"/>
              </a:rPr>
              <a:t>2</a:t>
            </a:r>
            <a:r>
              <a:rPr lang="en-US" altLang="zh-CN" sz="2600" i="1" kern="100" dirty="0" err="1">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dirty="0" err="1">
                <a:latin typeface="宋体"/>
                <a:ea typeface="华文细黑"/>
                <a:cs typeface="Times New Roman"/>
              </a:rPr>
              <a:t>∈</a:t>
            </a:r>
            <a:r>
              <a:rPr lang="en-US" altLang="zh-CN" sz="2600" b="1" kern="100" dirty="0" err="1">
                <a:latin typeface="Times New Roman"/>
                <a:ea typeface="华文细黑"/>
                <a:cs typeface="Courier New"/>
              </a:rPr>
              <a:t>R</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y</a:t>
            </a:r>
            <a:r>
              <a:rPr lang="en-US" altLang="zh-CN" sz="2600" kern="100" dirty="0" err="1">
                <a:latin typeface="Times New Roman"/>
                <a:ea typeface="华文细黑"/>
                <a:cs typeface="Courier New"/>
              </a:rPr>
              <a:t>|</a:t>
            </a:r>
            <a:r>
              <a:rPr lang="en-US" altLang="zh-CN" sz="2600" i="1" kern="100" dirty="0" err="1">
                <a:latin typeface="Times New Roman"/>
                <a:ea typeface="华文细黑"/>
                <a:cs typeface="Courier New"/>
              </a:rPr>
              <a:t>y</a:t>
            </a:r>
            <a:r>
              <a:rPr lang="en-US" altLang="zh-CN" sz="2600" kern="100" dirty="0" err="1">
                <a:latin typeface="宋体"/>
                <a:ea typeface="华文细黑"/>
                <a:cs typeface="Times New Roman"/>
              </a:rPr>
              <a:t>≥</a:t>
            </a:r>
            <a:r>
              <a:rPr lang="en-US" altLang="zh-CN" sz="2600" kern="100" dirty="0" err="1">
                <a:latin typeface="Times New Roman"/>
                <a:ea typeface="华文细黑"/>
                <a:cs typeface="Courier New"/>
              </a:rPr>
              <a:t>2</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y</a:t>
            </a:r>
            <a:r>
              <a:rPr lang="en-US" altLang="zh-CN" sz="2600" kern="100" dirty="0" err="1">
                <a:latin typeface="Times New Roman"/>
                <a:ea typeface="华文细黑"/>
                <a:cs typeface="Courier New"/>
              </a:rPr>
              <a:t>|</a:t>
            </a:r>
            <a:r>
              <a:rPr lang="en-US" altLang="zh-CN" sz="2600" i="1" kern="100" dirty="0" err="1">
                <a:latin typeface="Times New Roman"/>
                <a:ea typeface="华文细黑"/>
                <a:cs typeface="Courier New"/>
              </a:rPr>
              <a:t>y</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baseline="30000" dirty="0" err="1">
                <a:latin typeface="Times New Roman"/>
                <a:ea typeface="华文细黑"/>
                <a:cs typeface="Courier New"/>
              </a:rPr>
              <a:t>2</a:t>
            </a:r>
            <a:r>
              <a:rPr lang="zh-CN" altLang="zh-CN" sz="2600" kern="100" dirty="0">
                <a:latin typeface="Times New Roman"/>
                <a:ea typeface="华文细黑"/>
                <a:cs typeface="Times New Roman"/>
              </a:rPr>
              <a:t>＋</a:t>
            </a:r>
            <a:r>
              <a:rPr lang="en-US" altLang="zh-CN" sz="2600" kern="100" dirty="0" err="1">
                <a:latin typeface="Times New Roman"/>
                <a:ea typeface="华文细黑"/>
                <a:cs typeface="Courier New"/>
              </a:rPr>
              <a:t>2</a:t>
            </a:r>
            <a:r>
              <a:rPr lang="en-US" altLang="zh-CN" sz="2600" i="1" kern="100" dirty="0" err="1">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10</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dirty="0" err="1">
                <a:latin typeface="宋体"/>
                <a:ea typeface="华文细黑"/>
                <a:cs typeface="Times New Roman"/>
              </a:rPr>
              <a:t>∈</a:t>
            </a:r>
            <a:r>
              <a:rPr lang="en-US" altLang="zh-CN" sz="2600" b="1" kern="100" dirty="0" err="1">
                <a:latin typeface="Times New Roman"/>
                <a:ea typeface="华文细黑"/>
                <a:cs typeface="Courier New"/>
              </a:rPr>
              <a:t>R</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y</a:t>
            </a:r>
            <a:r>
              <a:rPr lang="en-US" altLang="zh-CN" sz="2600" kern="100" dirty="0" err="1">
                <a:latin typeface="Times New Roman"/>
                <a:ea typeface="华文细黑"/>
                <a:cs typeface="Courier New"/>
              </a:rPr>
              <a:t>|</a:t>
            </a:r>
            <a:r>
              <a:rPr lang="en-US" altLang="zh-CN" sz="2600" i="1" kern="100" dirty="0" err="1">
                <a:latin typeface="Times New Roman"/>
                <a:ea typeface="华文细黑"/>
                <a:cs typeface="Courier New"/>
              </a:rPr>
              <a:t>y</a:t>
            </a:r>
            <a:r>
              <a:rPr lang="en-US" altLang="zh-CN" sz="2600" kern="100" dirty="0" err="1">
                <a:latin typeface="宋体"/>
                <a:ea typeface="华文细黑"/>
                <a:cs typeface="Times New Roman"/>
              </a:rPr>
              <a:t>≤</a:t>
            </a:r>
            <a:r>
              <a:rPr lang="en-US" altLang="zh-CN" sz="2600" kern="100" dirty="0" err="1">
                <a:latin typeface="Times New Roman"/>
                <a:ea typeface="华文细黑"/>
                <a:cs typeface="Courier New"/>
              </a:rPr>
              <a:t>11</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宋体"/>
                <a:ea typeface="华文细黑"/>
                <a:cs typeface="Times New Roman"/>
              </a:rPr>
              <a:t>∴</a:t>
            </a:r>
            <a:r>
              <a:rPr lang="en-US" altLang="zh-CN" sz="2600" i="1" kern="100" dirty="0" err="1">
                <a:latin typeface="Times New Roman"/>
                <a:ea typeface="华文细黑"/>
                <a:cs typeface="Courier New"/>
              </a:rPr>
              <a:t>A</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B</a:t>
            </a:r>
            <a:r>
              <a:rPr lang="zh-CN" altLang="zh-CN" sz="2600" kern="100" dirty="0">
                <a:latin typeface="Times New Roman"/>
                <a:ea typeface="华文细黑"/>
                <a:cs typeface="Times New Roman"/>
              </a:rPr>
              <a:t>＝</a:t>
            </a:r>
            <a:r>
              <a:rPr lang="en-US" altLang="zh-CN" sz="2600" b="1" kern="100" dirty="0">
                <a:latin typeface="Times New Roman"/>
                <a:ea typeface="华文细黑"/>
                <a:cs typeface="Courier New"/>
              </a:rPr>
              <a:t>R</a:t>
            </a:r>
            <a:r>
              <a:rPr lang="en-US" altLang="zh-CN" sz="2600" kern="100" dirty="0">
                <a:latin typeface="Times New Roman"/>
                <a:ea typeface="华文细黑"/>
                <a:cs typeface="Courier New"/>
              </a:rPr>
              <a:t>.</a:t>
            </a:r>
            <a:endParaRPr lang="zh-CN" altLang="zh-CN" sz="26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506800646"/>
              </p:ext>
            </p:extLst>
          </p:nvPr>
        </p:nvGraphicFramePr>
        <p:xfrm>
          <a:off x="495300" y="3645818"/>
          <a:ext cx="11277600" cy="819150"/>
        </p:xfrm>
        <a:graphic>
          <a:graphicData uri="http://schemas.openxmlformats.org/presentationml/2006/ole">
            <mc:AlternateContent xmlns:mc="http://schemas.openxmlformats.org/markup-compatibility/2006">
              <mc:Choice xmlns:v="urn:schemas-microsoft-com:vml" Requires="v">
                <p:oleObj spid="_x0000_s58411" name="文档" r:id="rId5" imgW="11279336" imgH="820174" progId="Word.Document.12">
                  <p:embed/>
                </p:oleObj>
              </mc:Choice>
              <mc:Fallback>
                <p:oleObj name="文档" r:id="rId5" imgW="11279336" imgH="820174" progId="Word.Document.12">
                  <p:embed/>
                  <p:pic>
                    <p:nvPicPr>
                      <p:cNvPr id="0" name="对象 1"/>
                      <p:cNvPicPr>
                        <a:picLocks noChangeAspect="1" noChangeArrowheads="1"/>
                      </p:cNvPicPr>
                      <p:nvPr/>
                    </p:nvPicPr>
                    <p:blipFill>
                      <a:blip r:embed="rId6"/>
                      <a:srcRect/>
                      <a:stretch>
                        <a:fillRect/>
                      </a:stretch>
                    </p:blipFill>
                    <p:spPr bwMode="auto">
                      <a:xfrm>
                        <a:off x="495300" y="3645818"/>
                        <a:ext cx="1127760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2191" y="4365898"/>
            <a:ext cx="11412000" cy="64823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600" b="1" kern="100" dirty="0">
                <a:solidFill>
                  <a:srgbClr val="0000FF"/>
                </a:solidFill>
                <a:latin typeface="Times New Roman"/>
                <a:ea typeface="微软雅黑"/>
                <a:cs typeface="Times New Roman"/>
              </a:rPr>
              <a:t>解</a:t>
            </a:r>
            <a:r>
              <a:rPr lang="zh-CN" altLang="zh-CN" sz="2600" kern="100" dirty="0">
                <a:latin typeface="Times New Roman"/>
                <a:ea typeface="华文细黑"/>
                <a:cs typeface="Times New Roman"/>
              </a:rPr>
              <a:t>　</a:t>
            </a:r>
            <a:r>
              <a:rPr lang="en-US" altLang="zh-CN" sz="2600" i="1" kern="100" dirty="0" err="1">
                <a:latin typeface="Times New Roman"/>
                <a:ea typeface="华文细黑"/>
                <a:cs typeface="Courier New"/>
              </a:rPr>
              <a:t>A</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B</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y</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y</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dirty="0" err="1">
                <a:latin typeface="宋体"/>
                <a:ea typeface="华文细黑"/>
                <a:cs typeface="Times New Roman"/>
              </a:rPr>
              <a:t>∈</a:t>
            </a:r>
            <a:r>
              <a:rPr lang="en-US" altLang="zh-CN" sz="2600" b="1" kern="100" dirty="0" err="1">
                <a:latin typeface="Times New Roman"/>
                <a:ea typeface="华文细黑"/>
                <a:cs typeface="Courier New"/>
              </a:rPr>
              <a:t>R</a:t>
            </a:r>
            <a:r>
              <a:rPr lang="en-US" altLang="zh-CN" sz="2600" kern="100" dirty="0">
                <a:latin typeface="Times New Roman"/>
                <a:ea typeface="华文细黑"/>
                <a:cs typeface="Courier New"/>
              </a:rPr>
              <a:t>}</a:t>
            </a:r>
            <a:r>
              <a:rPr lang="en-US" altLang="zh-CN" sz="2600" kern="100" dirty="0">
                <a:latin typeface="宋体"/>
                <a:ea typeface="华文细黑"/>
                <a:cs typeface="Times New Roman"/>
              </a:rPr>
              <a:t>∩</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y</a:t>
            </a:r>
            <a:r>
              <a:rPr lang="en-US" altLang="zh-CN" sz="26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1940212045"/>
              </p:ext>
            </p:extLst>
          </p:nvPr>
        </p:nvGraphicFramePr>
        <p:xfrm>
          <a:off x="495300" y="5125963"/>
          <a:ext cx="11210925" cy="1419225"/>
        </p:xfrm>
        <a:graphic>
          <a:graphicData uri="http://schemas.openxmlformats.org/presentationml/2006/ole">
            <mc:AlternateContent xmlns:mc="http://schemas.openxmlformats.org/markup-compatibility/2006">
              <mc:Choice xmlns:v="urn:schemas-microsoft-com:vml" Requires="v">
                <p:oleObj spid="_x0000_s58412" name="文档" r:id="rId8" imgW="11212766" imgH="1430889" progId="Word.Document.12">
                  <p:embed/>
                </p:oleObj>
              </mc:Choice>
              <mc:Fallback>
                <p:oleObj name="文档" r:id="rId8" imgW="11212766" imgH="1430889" progId="Word.Document.12">
                  <p:embed/>
                  <p:pic>
                    <p:nvPicPr>
                      <p:cNvPr id="0" name=""/>
                      <p:cNvPicPr>
                        <a:picLocks noChangeAspect="1" noChangeArrowheads="1"/>
                      </p:cNvPicPr>
                      <p:nvPr/>
                    </p:nvPicPr>
                    <p:blipFill>
                      <a:blip r:embed="rId9"/>
                      <a:srcRect/>
                      <a:stretch>
                        <a:fillRect/>
                      </a:stretch>
                    </p:blipFill>
                    <p:spPr bwMode="auto">
                      <a:xfrm>
                        <a:off x="495300" y="5125963"/>
                        <a:ext cx="11210925"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99816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linds(horizontal)">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blinds(horizontal)">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blinds(horizontal)">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1"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8">
                                            <p:txEl>
                                              <p:pRg st="1" end="1"/>
                                            </p:txEl>
                                          </p:spTgt>
                                        </p:tgtEl>
                                      </p:cBhvr>
                                    </p:animEffect>
                                    <p:set>
                                      <p:cBhvr>
                                        <p:cTn id="32" dur="1" fill="hold">
                                          <p:stCondLst>
                                            <p:cond delay="499"/>
                                          </p:stCondLst>
                                        </p:cTn>
                                        <p:tgtEl>
                                          <p:spTgt spid="8">
                                            <p:txEl>
                                              <p:pRg st="1" end="1"/>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8">
                                            <p:txEl>
                                              <p:pRg st="2" end="2"/>
                                            </p:txEl>
                                          </p:spTgt>
                                        </p:tgtEl>
                                      </p:cBhvr>
                                    </p:animEffect>
                                    <p:set>
                                      <p:cBhvr>
                                        <p:cTn id="35" dur="1" fill="hold">
                                          <p:stCondLst>
                                            <p:cond delay="499"/>
                                          </p:stCondLst>
                                        </p:cTn>
                                        <p:tgtEl>
                                          <p:spTgt spid="8">
                                            <p:txEl>
                                              <p:pRg st="2" end="2"/>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8">
                                            <p:txEl>
                                              <p:pRg st="3" end="3"/>
                                            </p:txEl>
                                          </p:spTgt>
                                        </p:tgtEl>
                                      </p:cBhvr>
                                    </p:animEffect>
                                    <p:set>
                                      <p:cBhvr>
                                        <p:cTn id="38" dur="1" fill="hold">
                                          <p:stCondLst>
                                            <p:cond delay="499"/>
                                          </p:stCondLst>
                                        </p:cTn>
                                        <p:tgtEl>
                                          <p:spTgt spid="8">
                                            <p:txEl>
                                              <p:pRg st="3" end="3"/>
                                            </p:txEl>
                                          </p:spTgt>
                                        </p:tgtEl>
                                        <p:attrNameLst>
                                          <p:attrName>style.visibility</p:attrName>
                                        </p:attrNameLst>
                                      </p:cBhvr>
                                      <p:to>
                                        <p:strVal val="hidden"/>
                                      </p:to>
                                    </p:set>
                                  </p:childTnLst>
                                </p:cTn>
                              </p:par>
                              <p:par>
                                <p:cTn id="39" presetID="10" presetClass="exit" presetSubtype="0" fill="hold" grpId="2"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uiExpand="1" build="allAtOnce"/>
      <p:bldP spid="10" grpId="1"/>
      <p:bldP spid="10" grpId="2"/>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734676"/>
            <a:ext cx="1141200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若集合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{0,1,2,3}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{1,2,4}</a:t>
            </a:r>
            <a:r>
              <a:rPr lang="zh-CN" altLang="zh-CN" sz="2800" kern="100" dirty="0">
                <a:latin typeface="Times New Roman"/>
                <a:ea typeface="华文细黑"/>
                <a:cs typeface="Times New Roman"/>
              </a:rPr>
              <a:t>，则集合</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A.{0,1,2,3,4}  	B.{1,2,3,4}</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C.{1,2}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个元素，集合</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个元素，它们都含有元素</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，因此，</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共含有</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个元素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故选</a:t>
            </a:r>
            <a:r>
              <a:rPr lang="en-US" altLang="zh-CN" sz="2800" kern="100" dirty="0">
                <a:latin typeface="Times New Roman"/>
                <a:ea typeface="华文细黑"/>
                <a:cs typeface="Courier New"/>
              </a:rPr>
              <a:t>A.</a:t>
            </a:r>
            <a:endParaRPr lang="zh-CN" altLang="zh-CN" sz="2800" kern="100" dirty="0">
              <a:effectLst/>
              <a:latin typeface="宋体"/>
              <a:cs typeface="Courier New"/>
            </a:endParaRPr>
          </a:p>
        </p:txBody>
      </p:sp>
      <p:sp>
        <p:nvSpPr>
          <p:cNvPr id="2" name="矩形 1"/>
          <p:cNvSpPr/>
          <p:nvPr/>
        </p:nvSpPr>
        <p:spPr>
          <a:xfrm>
            <a:off x="8963222" y="919039"/>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A</a:t>
            </a:r>
            <a:endParaRPr lang="zh-CN" altLang="en-US" b="1" dirty="0">
              <a:solidFill>
                <a:srgbClr val="C00000"/>
              </a:solidFill>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animEffect transition="in" filter="blinds(horizontal)">
                                      <p:cBhvr>
                                        <p:cTn id="7" dur="500"/>
                                        <p:tgtEl>
                                          <p:spTgt spid="1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4">
                                            <p:txEl>
                                              <p:pRg st="3" end="3"/>
                                            </p:txEl>
                                          </p:spTgt>
                                        </p:tgtEl>
                                      </p:cBhvr>
                                    </p:animEffect>
                                    <p:set>
                                      <p:cBhvr>
                                        <p:cTn id="17" dur="1" fill="hold">
                                          <p:stCondLst>
                                            <p:cond delay="499"/>
                                          </p:stCondLst>
                                        </p:cTn>
                                        <p:tgtEl>
                                          <p:spTgt spid="14">
                                            <p:txEl>
                                              <p:pRg st="3" end="3"/>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4" grpId="0" uiExpand="1" build="allAtOnce"/>
      <p:bldP spid="2" grpId="0"/>
      <p:bldP spid="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592907"/>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已知集合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{0,2,4,6}</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{2,4,8,16}</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A.{2}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.{4}</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C.{0,2,4,6,8,16}  	D.{2,4}</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观察集合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，可得集合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的全部公共元素是</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a:t>
            </a:r>
            <a:endParaRPr lang="zh-CN" altLang="zh-CN" sz="2800" kern="100" dirty="0">
              <a:effectLst/>
              <a:latin typeface="宋体"/>
              <a:cs typeface="Courier New"/>
            </a:endParaRPr>
          </a:p>
        </p:txBody>
      </p:sp>
      <p:sp>
        <p:nvSpPr>
          <p:cNvPr id="2" name="矩形 1"/>
          <p:cNvSpPr/>
          <p:nvPr/>
        </p:nvSpPr>
        <p:spPr>
          <a:xfrm>
            <a:off x="8953697" y="780356"/>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D</a:t>
            </a:r>
            <a:endParaRPr lang="zh-CN" altLang="en-US" b="1" dirty="0">
              <a:solidFill>
                <a:srgbClr val="C00000"/>
              </a:solidFill>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2"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3" end="3"/>
                                            </p:txEl>
                                          </p:spTgt>
                                        </p:tgtEl>
                                      </p:cBhvr>
                                    </p:animEffect>
                                    <p:set>
                                      <p:cBhvr>
                                        <p:cTn id="17" dur="1" fill="hold">
                                          <p:stCondLst>
                                            <p:cond delay="499"/>
                                          </p:stCondLst>
                                        </p:cTn>
                                        <p:tgtEl>
                                          <p:spTgt spid="20">
                                            <p:txEl>
                                              <p:pRg st="3" end="3"/>
                                            </p:txEl>
                                          </p:spTgt>
                                        </p:tgtEl>
                                        <p:attrNameLst>
                                          <p:attrName>style.visibility</p:attrName>
                                        </p:attrNameLst>
                                      </p:cBhvr>
                                      <p:to>
                                        <p:strVal val="hidden"/>
                                      </p:to>
                                    </p:set>
                                  </p:childTnLst>
                                </p:cTn>
                              </p:par>
                              <p:par>
                                <p:cTn id="18" presetID="10" presetClass="exit" presetSubtype="0" fill="hold" grpId="3"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0" grpId="0" uiExpand="1" build="allAtOnce"/>
      <p:bldP spid="2" grpId="2"/>
      <p:bldP spid="2" grpId="3"/>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382191" y="592907"/>
            <a:ext cx="11412000"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设集合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|0</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4</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|0</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2</a:t>
            </a:r>
            <a:r>
              <a:rPr lang="en-US" altLang="zh-CN" sz="2800" kern="100" dirty="0">
                <a:latin typeface="Times New Roman"/>
                <a:ea typeface="华文细黑"/>
                <a:cs typeface="Courier New"/>
              </a:rPr>
              <a:t>}  	B.{</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2</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|0</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4</a:t>
            </a:r>
            <a:r>
              <a:rPr lang="en-US" altLang="zh-CN" sz="2800" kern="100" dirty="0">
                <a:latin typeface="Times New Roman"/>
                <a:ea typeface="华文细黑"/>
                <a:cs typeface="Courier New"/>
              </a:rPr>
              <a:t>}  	D.{</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4</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在数轴上表示出集合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，如图</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endParaRPr lang="en-US" altLang="zh-CN" sz="2800" kern="100" dirty="0">
              <a:latin typeface="Times New Roman"/>
              <a:ea typeface="华文细黑"/>
              <a:cs typeface="Courier New"/>
            </a:endParaRPr>
          </a:p>
          <a:p>
            <a:pPr algn="just">
              <a:lnSpc>
                <a:spcPct val="150000"/>
              </a:lnSpc>
              <a:spcAft>
                <a:spcPts val="0"/>
              </a:spcAft>
              <a:tabLst>
                <a:tab pos="2070735" algn="l"/>
              </a:tabLst>
            </a:pPr>
            <a:endParaRPr lang="en-US" altLang="zh-CN" sz="2800" kern="100" dirty="0" smtClean="0">
              <a:latin typeface="Times New Roman"/>
              <a:ea typeface="华文细黑"/>
              <a:cs typeface="Courier New"/>
            </a:endParaRPr>
          </a:p>
          <a:p>
            <a:pPr algn="just">
              <a:lnSpc>
                <a:spcPct val="150000"/>
              </a:lnSpc>
              <a:spcAft>
                <a:spcPts val="0"/>
              </a:spcAft>
              <a:tabLst>
                <a:tab pos="2070735" algn="l"/>
              </a:tabLst>
            </a:pP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则由交集的定义可得</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|0</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2</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9736260" y="775023"/>
            <a:ext cx="444352"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A</a:t>
            </a:r>
            <a:endParaRPr lang="zh-CN" altLang="en-US" b="1" dirty="0">
              <a:solidFill>
                <a:srgbClr val="C00000"/>
              </a:solidFill>
            </a:endParaRPr>
          </a:p>
        </p:txBody>
      </p:sp>
      <p:pic>
        <p:nvPicPr>
          <p:cNvPr id="17" name="图片 16" descr="F:\2016赵瑊\同步\数学创新 人A必修1\word\BX1-17.TIF"/>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60715" y="3330437"/>
            <a:ext cx="7673502" cy="1640100"/>
          </a:xfrm>
          <a:prstGeom prst="rect">
            <a:avLst/>
          </a:prstGeom>
          <a:noFill/>
          <a:ln>
            <a:noFill/>
          </a:ln>
        </p:spPr>
      </p:pic>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0">
                                            <p:txEl>
                                              <p:pRg st="7" end="7"/>
                                            </p:txEl>
                                          </p:spTgt>
                                        </p:tgtEl>
                                        <p:attrNameLst>
                                          <p:attrName>style.visibility</p:attrName>
                                        </p:attrNameLst>
                                      </p:cBhvr>
                                      <p:to>
                                        <p:strVal val="visible"/>
                                      </p:to>
                                    </p:set>
                                    <p:animEffect transition="in" filter="blinds(horizontal)">
                                      <p:cBhvr>
                                        <p:cTn id="15" dur="500"/>
                                        <p:tgtEl>
                                          <p:spTgt spid="20">
                                            <p:txEl>
                                              <p:pRg st="7" end="7"/>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20">
                                            <p:txEl>
                                              <p:pRg st="3" end="3"/>
                                            </p:txEl>
                                          </p:spTgt>
                                        </p:tgtEl>
                                      </p:cBhvr>
                                    </p:animEffect>
                                    <p:set>
                                      <p:cBhvr>
                                        <p:cTn id="25" dur="1" fill="hold">
                                          <p:stCondLst>
                                            <p:cond delay="499"/>
                                          </p:stCondLst>
                                        </p:cTn>
                                        <p:tgtEl>
                                          <p:spTgt spid="20">
                                            <p:txEl>
                                              <p:pRg st="3" end="3"/>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20">
                                            <p:txEl>
                                              <p:pRg st="7" end="7"/>
                                            </p:txEl>
                                          </p:spTgt>
                                        </p:tgtEl>
                                      </p:cBhvr>
                                    </p:animEffect>
                                    <p:set>
                                      <p:cBhvr>
                                        <p:cTn id="28" dur="1" fill="hold">
                                          <p:stCondLst>
                                            <p:cond delay="499"/>
                                          </p:stCondLst>
                                        </p:cTn>
                                        <p:tgtEl>
                                          <p:spTgt spid="20">
                                            <p:txEl>
                                              <p:pRg st="7" end="7"/>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17"/>
                                        </p:tgtEl>
                                      </p:cBhvr>
                                    </p:animEffect>
                                    <p:set>
                                      <p:cBhvr>
                                        <p:cTn id="31" dur="1" fill="hold">
                                          <p:stCondLst>
                                            <p:cond delay="499"/>
                                          </p:stCondLst>
                                        </p:cTn>
                                        <p:tgtEl>
                                          <p:spTgt spid="17"/>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2"/>
                                        </p:tgtEl>
                                      </p:cBhvr>
                                    </p:animEffect>
                                    <p:set>
                                      <p:cBhvr>
                                        <p:cTn id="3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0" grpId="0" uiExpand="1" build="allAtOnce"/>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4"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382191" y="592907"/>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已知集合</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P</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Q</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5</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P</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Q</a:t>
            </a:r>
            <a:r>
              <a:rPr lang="zh-CN" altLang="zh-CN" sz="2800" kern="100" dirty="0">
                <a:latin typeface="Times New Roman"/>
                <a:ea typeface="华文细黑"/>
                <a:cs typeface="Times New Roman"/>
              </a:rPr>
              <a:t>＝</a:t>
            </a:r>
            <a:r>
              <a:rPr lang="en-US" altLang="zh-CN" sz="2800" b="1" kern="100" dirty="0">
                <a:latin typeface="Times New Roman"/>
                <a:ea typeface="华文细黑"/>
                <a:cs typeface="Courier New"/>
              </a:rPr>
              <a:t>R</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704131" y="1413570"/>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R</a:t>
            </a:r>
            <a:endParaRPr lang="zh-CN" altLang="en-US" b="1" dirty="0">
              <a:solidFill>
                <a:srgbClr val="C00000"/>
              </a:solidFill>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animEffect transition="in" filter="blinds(horizontal)">
                                      <p:cBhvr>
                                        <p:cTn id="7" dur="500"/>
                                        <p:tgtEl>
                                          <p:spTgt spid="1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8">
                                            <p:txEl>
                                              <p:pRg st="1" end="1"/>
                                            </p:txEl>
                                          </p:spTgt>
                                        </p:tgtEl>
                                      </p:cBhvr>
                                    </p:animEffect>
                                    <p:set>
                                      <p:cBhvr>
                                        <p:cTn id="17" dur="1" fill="hold">
                                          <p:stCondLst>
                                            <p:cond delay="499"/>
                                          </p:stCondLst>
                                        </p:cTn>
                                        <p:tgtEl>
                                          <p:spTgt spid="18">
                                            <p:txEl>
                                              <p:pRg st="1" end="1"/>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8" grpId="0" uiExpand="1" build="allAtOnce"/>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7" name="矩形 16"/>
          <p:cNvSpPr/>
          <p:nvPr/>
        </p:nvSpPr>
        <p:spPr>
          <a:xfrm>
            <a:off x="382191" y="107901"/>
            <a:ext cx="8881367" cy="404416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600" kern="100" dirty="0">
                <a:latin typeface="Times New Roman"/>
                <a:ea typeface="华文细黑"/>
                <a:cs typeface="Courier New"/>
              </a:rPr>
              <a:t>5.</a:t>
            </a:r>
            <a:r>
              <a:rPr lang="zh-CN" altLang="zh-CN" sz="2600" kern="100" dirty="0">
                <a:latin typeface="Times New Roman"/>
                <a:ea typeface="华文细黑"/>
                <a:cs typeface="Times New Roman"/>
              </a:rPr>
              <a:t>若集合</a:t>
            </a:r>
            <a:r>
              <a:rPr lang="en-US" altLang="zh-CN" sz="2600" i="1" kern="100" dirty="0">
                <a:latin typeface="Times New Roman"/>
                <a:ea typeface="华文细黑"/>
                <a:cs typeface="Courier New"/>
              </a:rPr>
              <a:t>A</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dirty="0" err="1">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baseline="30000" dirty="0" err="1">
                <a:latin typeface="Times New Roman"/>
                <a:ea typeface="华文细黑"/>
                <a:cs typeface="Courier New"/>
              </a:rPr>
              <a:t>2</a:t>
            </a:r>
            <a:r>
              <a:rPr lang="zh-CN" altLang="zh-CN" sz="2600" kern="100" dirty="0">
                <a:latin typeface="Times New Roman"/>
                <a:ea typeface="华文细黑"/>
                <a:cs typeface="Times New Roman"/>
              </a:rPr>
              <a:t>－</a:t>
            </a:r>
            <a:r>
              <a:rPr lang="en-US" altLang="zh-CN" sz="2600" kern="100" dirty="0" err="1">
                <a:latin typeface="Times New Roman"/>
                <a:ea typeface="华文细黑"/>
                <a:cs typeface="Courier New"/>
              </a:rPr>
              <a:t>2</a:t>
            </a:r>
            <a:r>
              <a:rPr lang="en-US" altLang="zh-CN" sz="2600" i="1" kern="100" dirty="0" err="1">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，集合</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dirty="0" err="1">
                <a:latin typeface="Times New Roman"/>
                <a:ea typeface="华文细黑"/>
                <a:cs typeface="Courier New"/>
              </a:rPr>
              <a:t>|</a:t>
            </a:r>
            <a:r>
              <a:rPr lang="en-US" altLang="zh-CN" sz="2600" i="1" kern="100" dirty="0" err="1">
                <a:latin typeface="Times New Roman"/>
                <a:ea typeface="华文细黑"/>
                <a:cs typeface="Courier New"/>
              </a:rPr>
              <a:t>ax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0}</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80000"/>
              </a:lnSpc>
              <a:spcAft>
                <a:spcPts val="0"/>
              </a:spcAft>
              <a:tabLst>
                <a:tab pos="2070735" algn="l"/>
              </a:tabLst>
            </a:pPr>
            <a:endParaRPr lang="en-US" altLang="zh-CN" sz="26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600" kern="100" dirty="0" smtClean="0">
                <a:latin typeface="Times New Roman"/>
                <a:ea typeface="华文细黑"/>
                <a:cs typeface="Times New Roman"/>
              </a:rPr>
              <a:t>且</a:t>
            </a:r>
            <a:r>
              <a:rPr lang="en-US" altLang="zh-CN" sz="2600" i="1" kern="100" dirty="0" err="1">
                <a:latin typeface="Times New Roman"/>
                <a:ea typeface="华文细黑"/>
                <a:cs typeface="Courier New"/>
              </a:rPr>
              <a:t>A</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B</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，则由实数</a:t>
            </a:r>
            <a:r>
              <a:rPr lang="en-US" altLang="zh-CN" sz="2600" i="1" kern="100" dirty="0">
                <a:latin typeface="Times New Roman"/>
                <a:ea typeface="华文细黑"/>
                <a:cs typeface="Courier New"/>
              </a:rPr>
              <a:t>a</a:t>
            </a:r>
            <a:r>
              <a:rPr lang="zh-CN" altLang="zh-CN" sz="2600" kern="100" dirty="0">
                <a:latin typeface="Times New Roman"/>
                <a:ea typeface="华文细黑"/>
                <a:cs typeface="Times New Roman"/>
              </a:rPr>
              <a:t>组成的集合</a:t>
            </a:r>
            <a:r>
              <a:rPr lang="en-US" altLang="zh-CN" sz="2600" i="1" kern="100" dirty="0">
                <a:latin typeface="Times New Roman"/>
                <a:ea typeface="华文细黑"/>
                <a:cs typeface="Courier New"/>
              </a:rPr>
              <a:t>C</a:t>
            </a:r>
            <a:r>
              <a:rPr lang="zh-CN" altLang="zh-CN" sz="2600" kern="100" dirty="0">
                <a:latin typeface="Times New Roman"/>
                <a:ea typeface="华文细黑"/>
                <a:cs typeface="Times New Roman"/>
              </a:rPr>
              <a:t>＝</a:t>
            </a:r>
            <a:r>
              <a:rPr lang="en-US" altLang="zh-CN" sz="2600" kern="100" dirty="0" smtClean="0">
                <a:latin typeface="Times New Roman"/>
                <a:ea typeface="华文细黑"/>
                <a:cs typeface="Courier New"/>
              </a:rPr>
              <a:t>__________.</a:t>
            </a:r>
            <a:endParaRPr lang="zh-CN" altLang="zh-CN" sz="2600" kern="100" dirty="0">
              <a:latin typeface="宋体"/>
              <a:cs typeface="Courier New"/>
            </a:endParaRPr>
          </a:p>
          <a:p>
            <a:pPr algn="just">
              <a:lnSpc>
                <a:spcPct val="150000"/>
              </a:lnSpc>
              <a:spcAft>
                <a:spcPts val="0"/>
              </a:spcAft>
              <a:tabLst>
                <a:tab pos="2070735" algn="l"/>
              </a:tabLst>
            </a:pPr>
            <a:r>
              <a:rPr lang="zh-CN" altLang="zh-CN" sz="2600" b="1" kern="100" dirty="0">
                <a:solidFill>
                  <a:srgbClr val="0000FF"/>
                </a:solidFill>
                <a:latin typeface="Times New Roman"/>
                <a:ea typeface="微软雅黑"/>
                <a:cs typeface="Times New Roman"/>
              </a:rPr>
              <a:t>解析　</a:t>
            </a:r>
            <a:r>
              <a:rPr lang="zh-CN" altLang="zh-CN" sz="2600" kern="100" dirty="0">
                <a:latin typeface="Times New Roman"/>
                <a:ea typeface="华文细黑"/>
                <a:cs typeface="Times New Roman"/>
              </a:rPr>
              <a:t>由</a:t>
            </a:r>
            <a:r>
              <a:rPr lang="en-US" altLang="zh-CN" sz="2600" i="1" kern="100" dirty="0">
                <a:latin typeface="Times New Roman"/>
                <a:ea typeface="华文细黑"/>
                <a:cs typeface="Courier New"/>
              </a:rPr>
              <a:t>A</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dirty="0" err="1">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baseline="30000" dirty="0" err="1">
                <a:latin typeface="Times New Roman"/>
                <a:ea typeface="华文细黑"/>
                <a:cs typeface="Courier New"/>
              </a:rPr>
              <a:t>2</a:t>
            </a:r>
            <a:r>
              <a:rPr lang="zh-CN" altLang="zh-CN" sz="2600" kern="100" dirty="0">
                <a:latin typeface="Times New Roman"/>
                <a:ea typeface="华文细黑"/>
                <a:cs typeface="Times New Roman"/>
              </a:rPr>
              <a:t>－</a:t>
            </a:r>
            <a:r>
              <a:rPr lang="en-US" altLang="zh-CN" sz="2600" kern="100" dirty="0" err="1">
                <a:latin typeface="Times New Roman"/>
                <a:ea typeface="华文细黑"/>
                <a:cs typeface="Courier New"/>
              </a:rPr>
              <a:t>2</a:t>
            </a:r>
            <a:r>
              <a:rPr lang="en-US" altLang="zh-CN" sz="2600" i="1" kern="100" dirty="0" err="1">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，得</a:t>
            </a:r>
            <a:r>
              <a:rPr lang="en-US" altLang="zh-CN" sz="2600" i="1" kern="100" dirty="0">
                <a:latin typeface="Times New Roman"/>
                <a:ea typeface="华文细黑"/>
                <a:cs typeface="Courier New"/>
              </a:rPr>
              <a:t>A</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1,3}.</a:t>
            </a:r>
            <a:endParaRPr lang="zh-CN" altLang="zh-CN" sz="2600" kern="100" dirty="0">
              <a:latin typeface="宋体"/>
              <a:cs typeface="Courier New"/>
            </a:endParaRPr>
          </a:p>
          <a:p>
            <a:pPr algn="just">
              <a:lnSpc>
                <a:spcPct val="150000"/>
              </a:lnSpc>
              <a:spcAft>
                <a:spcPts val="0"/>
              </a:spcAft>
              <a:tabLst>
                <a:tab pos="2070735" algn="l"/>
              </a:tabLst>
            </a:pPr>
            <a:r>
              <a:rPr lang="zh-CN" altLang="zh-CN" sz="2600" kern="100" dirty="0">
                <a:latin typeface="Times New Roman"/>
                <a:ea typeface="华文细黑"/>
                <a:cs typeface="Times New Roman"/>
              </a:rPr>
              <a:t>因为</a:t>
            </a:r>
            <a:r>
              <a:rPr lang="en-US" altLang="zh-CN" sz="2600" i="1" kern="100" dirty="0" err="1">
                <a:latin typeface="Times New Roman"/>
                <a:ea typeface="华文细黑"/>
                <a:cs typeface="Courier New"/>
              </a:rPr>
              <a:t>A</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B</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，所以</a:t>
            </a:r>
            <a:r>
              <a:rPr lang="en-US" altLang="zh-CN" sz="2600" i="1" kern="100" dirty="0" err="1">
                <a:latin typeface="Times New Roman"/>
                <a:ea typeface="华文细黑"/>
                <a:cs typeface="Courier New"/>
              </a:rPr>
              <a:t>B</a:t>
            </a:r>
            <a:r>
              <a:rPr lang="en-US" altLang="zh-CN" sz="2600" kern="100" dirty="0" err="1">
                <a:latin typeface="Cambria Math"/>
                <a:ea typeface="华文细黑"/>
                <a:cs typeface="Cambria Math"/>
              </a:rPr>
              <a:t>⊆</a:t>
            </a:r>
            <a:r>
              <a:rPr lang="en-US" altLang="zh-CN" sz="2600" i="1" kern="100" dirty="0" err="1">
                <a:latin typeface="Times New Roman"/>
                <a:ea typeface="华文细黑"/>
                <a:cs typeface="Courier New"/>
              </a:rPr>
              <a:t>A</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50000"/>
              </a:lnSpc>
              <a:spcAft>
                <a:spcPts val="0"/>
              </a:spcAft>
              <a:tabLst>
                <a:tab pos="2070735" algn="l"/>
              </a:tabLst>
            </a:pPr>
            <a:r>
              <a:rPr lang="zh-CN" altLang="zh-CN" sz="2600" kern="100" dirty="0">
                <a:latin typeface="Times New Roman"/>
                <a:ea typeface="华文细黑"/>
                <a:cs typeface="Times New Roman"/>
              </a:rPr>
              <a:t>当</a:t>
            </a:r>
            <a:r>
              <a:rPr lang="en-US" altLang="zh-CN" sz="2600" i="1" kern="100" dirty="0">
                <a:latin typeface="Times New Roman"/>
                <a:ea typeface="华文细黑"/>
                <a:cs typeface="Courier New"/>
              </a:rPr>
              <a:t>B</a:t>
            </a:r>
            <a:r>
              <a:rPr lang="en-US" altLang="zh-CN" sz="2600" kern="100" dirty="0">
                <a:latin typeface="宋体"/>
                <a:ea typeface="华文细黑"/>
                <a:cs typeface="Times New Roman"/>
              </a:rPr>
              <a:t>≠</a:t>
            </a:r>
            <a:r>
              <a:rPr lang="zh-CN" altLang="zh-CN" sz="2600" kern="100" dirty="0">
                <a:latin typeface="宋体"/>
                <a:ea typeface="MS Mincho"/>
                <a:cs typeface="MS Mincho"/>
              </a:rPr>
              <a:t>∅</a:t>
            </a:r>
            <a:r>
              <a:rPr lang="zh-CN" altLang="zh-CN" sz="2600" kern="100" dirty="0">
                <a:latin typeface="Times New Roman"/>
                <a:ea typeface="华文细黑"/>
                <a:cs typeface="Times New Roman"/>
              </a:rPr>
              <a:t>时，有</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或</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{3}.</a:t>
            </a:r>
            <a:endParaRPr lang="zh-CN" altLang="zh-CN" sz="2600" kern="100" dirty="0">
              <a:latin typeface="宋体"/>
              <a:cs typeface="Courier New"/>
            </a:endParaRPr>
          </a:p>
          <a:p>
            <a:pPr algn="just">
              <a:lnSpc>
                <a:spcPct val="150000"/>
              </a:lnSpc>
              <a:spcAft>
                <a:spcPts val="0"/>
              </a:spcAft>
              <a:tabLst>
                <a:tab pos="2070735" algn="l"/>
              </a:tabLst>
            </a:pPr>
            <a:r>
              <a:rPr lang="zh-CN" altLang="zh-CN" sz="2600" kern="100" dirty="0">
                <a:latin typeface="Times New Roman"/>
                <a:ea typeface="华文细黑"/>
                <a:cs typeface="Times New Roman"/>
              </a:rPr>
              <a:t>当</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时，由</a:t>
            </a:r>
            <a:r>
              <a:rPr lang="en-US" altLang="zh-CN" sz="2600" i="1" kern="100" dirty="0">
                <a:latin typeface="Times New Roman"/>
                <a:ea typeface="华文细黑"/>
                <a:cs typeface="Courier New"/>
              </a:rPr>
              <a:t>a</a:t>
            </a:r>
            <a:r>
              <a:rPr lang="en-US" altLang="zh-CN" sz="2600" kern="100" dirty="0">
                <a:latin typeface="宋体"/>
                <a:ea typeface="华文细黑"/>
                <a:cs typeface="Times New Roman"/>
              </a:rPr>
              <a:t>×</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，得</a:t>
            </a:r>
            <a:r>
              <a:rPr lang="en-US" altLang="zh-CN" sz="2600" i="1" kern="100" dirty="0">
                <a:latin typeface="Times New Roman"/>
                <a:ea typeface="华文细黑"/>
                <a:cs typeface="Courier New"/>
              </a:rPr>
              <a:t>a</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a:t>
            </a:r>
            <a:endParaRPr lang="zh-CN" altLang="zh-CN" sz="26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19573087"/>
              </p:ext>
            </p:extLst>
          </p:nvPr>
        </p:nvGraphicFramePr>
        <p:xfrm>
          <a:off x="495300" y="4178449"/>
          <a:ext cx="11210925" cy="819150"/>
        </p:xfrm>
        <a:graphic>
          <a:graphicData uri="http://schemas.openxmlformats.org/presentationml/2006/ole">
            <mc:AlternateContent xmlns:mc="http://schemas.openxmlformats.org/markup-compatibility/2006">
              <mc:Choice xmlns:v="urn:schemas-microsoft-com:vml" Requires="v">
                <p:oleObj spid="_x0000_s60458" name="文档" r:id="rId9" imgW="11212766" imgH="820174" progId="Word.Document.12">
                  <p:embed/>
                </p:oleObj>
              </mc:Choice>
              <mc:Fallback>
                <p:oleObj name="文档" r:id="rId9" imgW="11212766" imgH="820174" progId="Word.Document.12">
                  <p:embed/>
                  <p:pic>
                    <p:nvPicPr>
                      <p:cNvPr id="0" name="对象 10"/>
                      <p:cNvPicPr>
                        <a:picLocks noChangeAspect="1" noChangeArrowheads="1"/>
                      </p:cNvPicPr>
                      <p:nvPr/>
                    </p:nvPicPr>
                    <p:blipFill>
                      <a:blip r:embed="rId10"/>
                      <a:srcRect/>
                      <a:stretch>
                        <a:fillRect/>
                      </a:stretch>
                    </p:blipFill>
                    <p:spPr bwMode="auto">
                      <a:xfrm>
                        <a:off x="495300" y="4178449"/>
                        <a:ext cx="112109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82191" y="4892423"/>
            <a:ext cx="11412000" cy="64733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600" kern="100" dirty="0">
                <a:latin typeface="Times New Roman"/>
                <a:ea typeface="华文细黑"/>
                <a:cs typeface="Times New Roman"/>
              </a:rPr>
              <a:t>当</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a:t>
            </a:r>
            <a:r>
              <a:rPr lang="zh-CN" altLang="zh-CN" sz="2600" kern="100" dirty="0">
                <a:latin typeface="宋体"/>
                <a:ea typeface="MS Mincho"/>
                <a:cs typeface="MS Mincho"/>
              </a:rPr>
              <a:t>∅</a:t>
            </a:r>
            <a:r>
              <a:rPr lang="zh-CN" altLang="zh-CN" sz="2600" kern="100" dirty="0">
                <a:latin typeface="Times New Roman"/>
                <a:ea typeface="华文细黑"/>
                <a:cs typeface="Times New Roman"/>
              </a:rPr>
              <a:t>时，方程</a:t>
            </a:r>
            <a:r>
              <a:rPr lang="en-US" altLang="zh-CN" sz="2600" i="1" kern="100" dirty="0">
                <a:latin typeface="Times New Roman"/>
                <a:ea typeface="华文细黑"/>
                <a:cs typeface="Courier New"/>
              </a:rPr>
              <a:t>ax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无解，得</a:t>
            </a:r>
            <a:r>
              <a:rPr lang="en-US" altLang="zh-CN" sz="2600" i="1" kern="100" dirty="0">
                <a:latin typeface="Times New Roman"/>
                <a:ea typeface="华文细黑"/>
                <a:cs typeface="Courier New"/>
              </a:rPr>
              <a:t>a</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0.</a:t>
            </a:r>
            <a:endParaRPr lang="zh-CN" altLang="zh-CN" sz="1050" kern="100" dirty="0">
              <a:effectLst/>
              <a:latin typeface="宋体"/>
              <a:cs typeface="Courier New"/>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3630373330"/>
              </p:ext>
            </p:extLst>
          </p:nvPr>
        </p:nvGraphicFramePr>
        <p:xfrm>
          <a:off x="495300" y="5671567"/>
          <a:ext cx="11210925" cy="819150"/>
        </p:xfrm>
        <a:graphic>
          <a:graphicData uri="http://schemas.openxmlformats.org/presentationml/2006/ole">
            <mc:AlternateContent xmlns:mc="http://schemas.openxmlformats.org/markup-compatibility/2006">
              <mc:Choice xmlns:v="urn:schemas-microsoft-com:vml" Requires="v">
                <p:oleObj spid="_x0000_s60459" name="文档" r:id="rId12" imgW="11212766" imgH="821977" progId="Word.Document.12">
                  <p:embed/>
                </p:oleObj>
              </mc:Choice>
              <mc:Fallback>
                <p:oleObj name="文档" r:id="rId12" imgW="11212766" imgH="821977" progId="Word.Document.12">
                  <p:embed/>
                  <p:pic>
                    <p:nvPicPr>
                      <p:cNvPr id="0" name=""/>
                      <p:cNvPicPr>
                        <a:picLocks noChangeAspect="1" noChangeArrowheads="1"/>
                      </p:cNvPicPr>
                      <p:nvPr/>
                    </p:nvPicPr>
                    <p:blipFill>
                      <a:blip r:embed="rId13"/>
                      <a:srcRect/>
                      <a:stretch>
                        <a:fillRect/>
                      </a:stretch>
                    </p:blipFill>
                    <p:spPr bwMode="auto">
                      <a:xfrm>
                        <a:off x="495300" y="5671567"/>
                        <a:ext cx="112109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3785244312"/>
              </p:ext>
            </p:extLst>
          </p:nvPr>
        </p:nvGraphicFramePr>
        <p:xfrm>
          <a:off x="6162997" y="860748"/>
          <a:ext cx="1828800" cy="819150"/>
        </p:xfrm>
        <a:graphic>
          <a:graphicData uri="http://schemas.openxmlformats.org/presentationml/2006/ole">
            <mc:AlternateContent xmlns:mc="http://schemas.openxmlformats.org/markup-compatibility/2006">
              <mc:Choice xmlns:v="urn:schemas-microsoft-com:vml" Requires="v">
                <p:oleObj spid="_x0000_s60460" name="文档" r:id="rId15" imgW="1835777" imgH="819029" progId="Word.Document.12">
                  <p:embed/>
                </p:oleObj>
              </mc:Choice>
              <mc:Fallback>
                <p:oleObj name="文档" r:id="rId15" imgW="1835777" imgH="819029" progId="Word.Document.12">
                  <p:embed/>
                  <p:pic>
                    <p:nvPicPr>
                      <p:cNvPr id="0" name=""/>
                      <p:cNvPicPr>
                        <a:picLocks noChangeAspect="1" noChangeArrowheads="1"/>
                      </p:cNvPicPr>
                      <p:nvPr/>
                    </p:nvPicPr>
                    <p:blipFill>
                      <a:blip r:embed="rId16"/>
                      <a:srcRect/>
                      <a:stretch>
                        <a:fillRect/>
                      </a:stretch>
                    </p:blipFill>
                    <p:spPr bwMode="auto">
                      <a:xfrm>
                        <a:off x="6162997" y="860748"/>
                        <a:ext cx="182880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3" end="3"/>
                                            </p:txEl>
                                          </p:spTgt>
                                        </p:tgtEl>
                                        <p:attrNameLst>
                                          <p:attrName>style.visibility</p:attrName>
                                        </p:attrNameLst>
                                      </p:cBhvr>
                                      <p:to>
                                        <p:strVal val="visible"/>
                                      </p:to>
                                    </p:set>
                                    <p:animEffect transition="in" filter="blinds(horizontal)">
                                      <p:cBhvr>
                                        <p:cTn id="7" dur="500"/>
                                        <p:tgtEl>
                                          <p:spTgt spid="17">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xEl>
                                              <p:pRg st="4" end="4"/>
                                            </p:txEl>
                                          </p:spTgt>
                                        </p:tgtEl>
                                        <p:attrNameLst>
                                          <p:attrName>style.visibility</p:attrName>
                                        </p:attrNameLst>
                                      </p:cBhvr>
                                      <p:to>
                                        <p:strVal val="visible"/>
                                      </p:to>
                                    </p:set>
                                    <p:animEffect transition="in" filter="blinds(horizontal)">
                                      <p:cBhvr>
                                        <p:cTn id="12" dur="500"/>
                                        <p:tgtEl>
                                          <p:spTgt spid="1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xEl>
                                              <p:pRg st="5" end="5"/>
                                            </p:txEl>
                                          </p:spTgt>
                                        </p:tgtEl>
                                        <p:attrNameLst>
                                          <p:attrName>style.visibility</p:attrName>
                                        </p:attrNameLst>
                                      </p:cBhvr>
                                      <p:to>
                                        <p:strVal val="visible"/>
                                      </p:to>
                                    </p:set>
                                    <p:animEffect transition="in" filter="blinds(horizontal)">
                                      <p:cBhvr>
                                        <p:cTn id="17" dur="500"/>
                                        <p:tgtEl>
                                          <p:spTgt spid="17">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7">
                                            <p:txEl>
                                              <p:pRg st="6" end="6"/>
                                            </p:txEl>
                                          </p:spTgt>
                                        </p:tgtEl>
                                        <p:attrNameLst>
                                          <p:attrName>style.visibility</p:attrName>
                                        </p:attrNameLst>
                                      </p:cBhvr>
                                      <p:to>
                                        <p:strVal val="visible"/>
                                      </p:to>
                                    </p:set>
                                    <p:animEffect transition="in" filter="blinds(horizontal)">
                                      <p:cBhvr>
                                        <p:cTn id="22" dur="500"/>
                                        <p:tgtEl>
                                          <p:spTgt spid="17">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7">
                                            <p:txEl>
                                              <p:pRg st="3" end="3"/>
                                            </p:txEl>
                                          </p:spTgt>
                                        </p:tgtEl>
                                      </p:cBhvr>
                                    </p:animEffect>
                                    <p:set>
                                      <p:cBhvr>
                                        <p:cTn id="47" dur="1" fill="hold">
                                          <p:stCondLst>
                                            <p:cond delay="499"/>
                                          </p:stCondLst>
                                        </p:cTn>
                                        <p:tgtEl>
                                          <p:spTgt spid="17">
                                            <p:txEl>
                                              <p:pRg st="3" end="3"/>
                                            </p:txEl>
                                          </p:spTgt>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17">
                                            <p:txEl>
                                              <p:pRg st="4" end="4"/>
                                            </p:txEl>
                                          </p:spTgt>
                                        </p:tgtEl>
                                      </p:cBhvr>
                                    </p:animEffect>
                                    <p:set>
                                      <p:cBhvr>
                                        <p:cTn id="50" dur="1" fill="hold">
                                          <p:stCondLst>
                                            <p:cond delay="499"/>
                                          </p:stCondLst>
                                        </p:cTn>
                                        <p:tgtEl>
                                          <p:spTgt spid="17">
                                            <p:txEl>
                                              <p:pRg st="4" end="4"/>
                                            </p:txEl>
                                          </p:spTgt>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17">
                                            <p:txEl>
                                              <p:pRg st="5" end="5"/>
                                            </p:txEl>
                                          </p:spTgt>
                                        </p:tgtEl>
                                      </p:cBhvr>
                                    </p:animEffect>
                                    <p:set>
                                      <p:cBhvr>
                                        <p:cTn id="53" dur="1" fill="hold">
                                          <p:stCondLst>
                                            <p:cond delay="499"/>
                                          </p:stCondLst>
                                        </p:cTn>
                                        <p:tgtEl>
                                          <p:spTgt spid="17">
                                            <p:txEl>
                                              <p:pRg st="5" end="5"/>
                                            </p:txEl>
                                          </p:spTgt>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17">
                                            <p:txEl>
                                              <p:pRg st="6" end="6"/>
                                            </p:txEl>
                                          </p:spTgt>
                                        </p:tgtEl>
                                      </p:cBhvr>
                                    </p:animEffect>
                                    <p:set>
                                      <p:cBhvr>
                                        <p:cTn id="56" dur="1" fill="hold">
                                          <p:stCondLst>
                                            <p:cond delay="499"/>
                                          </p:stCondLst>
                                        </p:cTn>
                                        <p:tgtEl>
                                          <p:spTgt spid="17">
                                            <p:txEl>
                                              <p:pRg st="6" end="6"/>
                                            </p:txEl>
                                          </p:spTgt>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2"/>
                                        </p:tgtEl>
                                      </p:cBhvr>
                                    </p:animEffect>
                                    <p:set>
                                      <p:cBhvr>
                                        <p:cTn id="59" dur="1" fill="hold">
                                          <p:stCondLst>
                                            <p:cond delay="499"/>
                                          </p:stCondLst>
                                        </p:cTn>
                                        <p:tgtEl>
                                          <p:spTgt spid="2"/>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3"/>
                                        </p:tgtEl>
                                      </p:cBhvr>
                                    </p:animEffect>
                                    <p:set>
                                      <p:cBhvr>
                                        <p:cTn id="62" dur="1" fill="hold">
                                          <p:stCondLst>
                                            <p:cond delay="499"/>
                                          </p:stCondLst>
                                        </p:cTn>
                                        <p:tgtEl>
                                          <p:spTgt spid="13"/>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6"/>
                                        </p:tgtEl>
                                      </p:cBhvr>
                                    </p:animEffect>
                                    <p:set>
                                      <p:cBhvr>
                                        <p:cTn id="65" dur="1" fill="hold">
                                          <p:stCondLst>
                                            <p:cond delay="499"/>
                                          </p:stCondLst>
                                        </p:cTn>
                                        <p:tgtEl>
                                          <p:spTgt spid="16"/>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18"/>
                                        </p:tgtEl>
                                      </p:cBhvr>
                                    </p:animEffect>
                                    <p:set>
                                      <p:cBhvr>
                                        <p:cTn id="6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7" grpId="0" uiExpand="1" build="allAtOnce"/>
      <p:bldP spid="13" grpId="0"/>
      <p:bldP spid="1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81363" y="952441"/>
            <a:ext cx="11412000" cy="52119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对并集、交集概念的理解</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对于并集，要注意其中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与通常所说的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非此即彼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有原则性的区别，它们是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，或</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这一条件，包括下列三种情况：</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但</a:t>
            </a:r>
            <a:r>
              <a:rPr lang="en-US" altLang="zh-CN" sz="2800" i="1" kern="100" dirty="0">
                <a:latin typeface="Times New Roman"/>
                <a:ea typeface="华文细黑"/>
                <a:cs typeface="Courier New"/>
              </a:rPr>
              <a:t>x</a:t>
            </a:r>
            <a:r>
              <a:rPr lang="zh-CN" altLang="zh-CN" sz="2800" kern="100" dirty="0">
                <a:latin typeface="宋体"/>
                <a:ea typeface="MS Mincho"/>
                <a:cs typeface="MS Mincho"/>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但</a:t>
            </a:r>
            <a:r>
              <a:rPr lang="en-US" altLang="zh-CN" sz="2800" i="1" kern="100" dirty="0">
                <a:latin typeface="Times New Roman"/>
                <a:ea typeface="华文细黑"/>
                <a:cs typeface="Courier New"/>
              </a:rPr>
              <a:t>x</a:t>
            </a:r>
            <a:r>
              <a:rPr lang="zh-CN" altLang="zh-CN" sz="2800" kern="100" dirty="0">
                <a:latin typeface="宋体"/>
                <a:ea typeface="MS Mincho"/>
                <a:cs typeface="MS Mincho"/>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因此，</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是由所有至少属于</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两者之一的元素组成的集合</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中的元素是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属于集合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且属于集合</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的元素，而不是部分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特别地，当集合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和集合</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没有公共元素时，不能说</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没有交集，而是</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zh-CN" altLang="zh-CN" sz="2800" kern="100" dirty="0">
                <a:latin typeface="宋体"/>
                <a:ea typeface="MS Mincho"/>
                <a:cs typeface="MS Mincho"/>
              </a:rPr>
              <a:t>∅</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0" name="矩形 9"/>
          <p:cNvSpPr/>
          <p:nvPr/>
        </p:nvSpPr>
        <p:spPr>
          <a:xfrm>
            <a:off x="381363" y="117426"/>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集合的交、并运算中的注意事项</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对于元素个数有限的集合，可直接根据集合的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定义求解，但要注意集合元素的互异性</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对于元素个数无限的集合，进行交、并运算时，可借助数轴，利用数轴分析法求解，但要注意端点值能否取到</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665586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Administrator\Desktop\创新图片\数学创新必修1\t0170e0fdf4b5572210.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8894499" y="3933850"/>
            <a:ext cx="3292812" cy="29269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631007"/>
            <a:ext cx="11412000"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并集的概念</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并集的三种语言表示：</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文字语言：由所有属于集合</a:t>
            </a:r>
            <a:r>
              <a:rPr lang="en-US" altLang="zh-CN" sz="2800" i="1" kern="100" dirty="0" smtClean="0">
                <a:latin typeface="Times New Roman"/>
                <a:ea typeface="华文细黑"/>
                <a:cs typeface="Courier New"/>
              </a:rPr>
              <a:t>A</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属于</a:t>
            </a:r>
            <a:r>
              <a:rPr lang="zh-CN" altLang="zh-CN" sz="2800" kern="100" dirty="0">
                <a:latin typeface="Times New Roman"/>
                <a:ea typeface="华文细黑"/>
                <a:cs typeface="Times New Roman"/>
              </a:rPr>
              <a:t>集合</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的元素组成的集合，称为集合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B</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符号语言：</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图形语言；如图所示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8" name="图片 7" descr="F:\2016赵瑊\同步\数学创新 人A必修1\word\BX1-11.TIF"/>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51987" y="4039766"/>
            <a:ext cx="3672408" cy="2448272"/>
          </a:xfrm>
          <a:prstGeom prst="rect">
            <a:avLst/>
          </a:prstGeom>
          <a:noFill/>
          <a:ln>
            <a:noFill/>
          </a:ln>
        </p:spPr>
      </p:pic>
      <p:sp>
        <p:nvSpPr>
          <p:cNvPr id="2" name="矩形 1"/>
          <p:cNvSpPr/>
          <p:nvPr/>
        </p:nvSpPr>
        <p:spPr>
          <a:xfrm>
            <a:off x="3768873" y="3276253"/>
            <a:ext cx="3046413" cy="523220"/>
          </a:xfrm>
          <a:prstGeom prst="rect">
            <a:avLst/>
          </a:prstGeom>
        </p:spPr>
        <p:txBody>
          <a:bodyPr>
            <a:spAutoFit/>
          </a:bodyPr>
          <a:lstStyle/>
          <a:p>
            <a:pPr lvl="0"/>
            <a:r>
              <a:rPr lang="en-US" altLang="zh-CN" sz="2800" kern="100" dirty="0" smtClean="0">
                <a:solidFill>
                  <a:srgbClr val="C00000"/>
                </a:solidFill>
                <a:latin typeface="Times New Roman"/>
                <a:ea typeface="华文细黑"/>
                <a:cs typeface="Courier New"/>
              </a:rPr>
              <a:t>{</a:t>
            </a:r>
            <a:r>
              <a:rPr lang="en-US" altLang="zh-CN" sz="2800" i="1" kern="100" dirty="0" err="1">
                <a:solidFill>
                  <a:srgbClr val="C00000"/>
                </a:solidFill>
                <a:latin typeface="Times New Roman"/>
                <a:ea typeface="华文细黑"/>
                <a:cs typeface="Courier New"/>
              </a:rPr>
              <a:t>x</a:t>
            </a:r>
            <a:r>
              <a:rPr lang="en-US" altLang="zh-CN" sz="2800" kern="100" dirty="0" err="1">
                <a:solidFill>
                  <a:srgbClr val="C00000"/>
                </a:solidFill>
                <a:latin typeface="Times New Roman"/>
                <a:ea typeface="华文细黑"/>
                <a:cs typeface="Courier New"/>
              </a:rPr>
              <a:t>|</a:t>
            </a:r>
            <a:r>
              <a:rPr lang="en-US" altLang="zh-CN" sz="2800" i="1" kern="100" dirty="0" err="1">
                <a:solidFill>
                  <a:srgbClr val="C00000"/>
                </a:solidFill>
                <a:latin typeface="Times New Roman"/>
                <a:ea typeface="华文细黑"/>
                <a:cs typeface="Courier New"/>
              </a:rPr>
              <a:t>x</a:t>
            </a:r>
            <a:r>
              <a:rPr lang="en-US" altLang="zh-CN" sz="2800" kern="1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，或</a:t>
            </a:r>
            <a:r>
              <a:rPr lang="en-US" altLang="zh-CN" sz="2800" i="1" kern="100" dirty="0" err="1">
                <a:solidFill>
                  <a:srgbClr val="C00000"/>
                </a:solidFill>
                <a:latin typeface="Times New Roman"/>
                <a:ea typeface="华文细黑"/>
                <a:cs typeface="Courier New"/>
              </a:rPr>
              <a:t>x</a:t>
            </a:r>
            <a:r>
              <a:rPr lang="en-US" altLang="zh-CN" sz="2800" kern="1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B</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sp>
        <p:nvSpPr>
          <p:cNvPr id="3" name="矩形 2"/>
          <p:cNvSpPr/>
          <p:nvPr/>
        </p:nvSpPr>
        <p:spPr>
          <a:xfrm>
            <a:off x="5456659" y="2018209"/>
            <a:ext cx="543739"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或</a:t>
            </a:r>
          </a:p>
        </p:txBody>
      </p:sp>
      <p:sp>
        <p:nvSpPr>
          <p:cNvPr id="4" name="矩形 3"/>
          <p:cNvSpPr/>
          <p:nvPr/>
        </p:nvSpPr>
        <p:spPr>
          <a:xfrm>
            <a:off x="2360315" y="2652450"/>
            <a:ext cx="902811"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并集</a:t>
            </a: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 grpId="0"/>
      <p:bldP spid="2" grpId="1"/>
      <p:bldP spid="3" grpId="0"/>
      <p:bldP spid="3" grpId="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或</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包含哪几种情况？</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或</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这一条件包括下列三种情况：</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，但</a:t>
            </a:r>
            <a:r>
              <a:rPr lang="en-US" altLang="zh-CN" sz="2800" i="1" kern="100" dirty="0">
                <a:latin typeface="Times New Roman"/>
                <a:ea typeface="华文细黑"/>
                <a:cs typeface="Courier New"/>
              </a:rPr>
              <a:t>x</a:t>
            </a:r>
            <a:r>
              <a:rPr lang="zh-CN" altLang="zh-CN" sz="2800" kern="100" dirty="0">
                <a:latin typeface="宋体"/>
                <a:ea typeface="MS Mincho"/>
                <a:cs typeface="MS Mincho"/>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，但</a:t>
            </a:r>
            <a:r>
              <a:rPr lang="en-US" altLang="zh-CN" sz="2800" i="1" kern="100" dirty="0">
                <a:latin typeface="Times New Roman"/>
                <a:ea typeface="华文细黑"/>
                <a:cs typeface="Courier New"/>
              </a:rPr>
              <a:t>x</a:t>
            </a:r>
            <a:r>
              <a:rPr lang="zh-CN" altLang="zh-CN" sz="2800" kern="100" dirty="0">
                <a:latin typeface="宋体"/>
                <a:ea typeface="MS Mincho"/>
                <a:cs typeface="MS Mincho"/>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用</a:t>
            </a:r>
            <a:r>
              <a:rPr lang="en-US" altLang="zh-CN" sz="2800" kern="100" dirty="0">
                <a:latin typeface="Times New Roman"/>
                <a:ea typeface="华文细黑"/>
                <a:cs typeface="Courier New"/>
              </a:rPr>
              <a:t>Venn</a:t>
            </a:r>
            <a:r>
              <a:rPr lang="zh-CN" altLang="zh-CN" sz="2800" kern="100" dirty="0">
                <a:latin typeface="Times New Roman"/>
                <a:ea typeface="华文细黑"/>
                <a:cs typeface="Times New Roman"/>
              </a:rPr>
              <a:t>图表示如图所示</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endParaRPr lang="en-US" altLang="zh-CN" sz="2800" kern="100" dirty="0">
              <a:latin typeface="Times New Roman"/>
              <a:ea typeface="华文细黑"/>
              <a:cs typeface="Courier New"/>
            </a:endParaRPr>
          </a:p>
          <a:p>
            <a:pPr algn="just">
              <a:lnSpc>
                <a:spcPct val="150000"/>
              </a:lnSpc>
              <a:spcAft>
                <a:spcPts val="0"/>
              </a:spcAft>
              <a:tabLst>
                <a:tab pos="2070735" algn="l"/>
              </a:tabLst>
            </a:pPr>
            <a:endParaRPr lang="en-US" altLang="zh-CN" sz="2800" kern="100" dirty="0" smtClean="0">
              <a:latin typeface="Times New Roman"/>
              <a:ea typeface="华文细黑"/>
              <a:cs typeface="Courier New"/>
            </a:endParaRPr>
          </a:p>
          <a:p>
            <a:pPr algn="just">
              <a:lnSpc>
                <a:spcPct val="150000"/>
              </a:lnSpc>
              <a:spcAft>
                <a:spcPts val="0"/>
              </a:spcAft>
              <a:tabLst>
                <a:tab pos="2070735" algn="l"/>
              </a:tabLst>
            </a:pP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集合</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的元素个数是否等于集合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与集合</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的元素个数和？</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不等于，</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的元素个数小于或等于集合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与集合</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的元素个数和</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13" name="图片 12" descr="F:\2016赵瑊\同步\数学创新 人A必修1\word\BX1-12.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3655" y="2183387"/>
            <a:ext cx="9649072" cy="1784371"/>
          </a:xfrm>
          <a:prstGeom prst="rect">
            <a:avLst/>
          </a:prstGeom>
          <a:noFill/>
          <a:ln>
            <a:noFill/>
          </a:ln>
        </p:spPr>
      </p:pic>
    </p:spTree>
    <p:extLst>
      <p:ext uri="{BB962C8B-B14F-4D97-AF65-F5344CB8AC3E}">
        <p14:creationId xmlns:p14="http://schemas.microsoft.com/office/powerpoint/2010/main" val="3956648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blinds(horizontal)">
                                      <p:cBhvr>
                                        <p:cTn id="7" dur="500"/>
                                        <p:tgtEl>
                                          <p:spTgt spid="1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2">
                                            <p:txEl>
                                              <p:pRg st="6" end="6"/>
                                            </p:txEl>
                                          </p:spTgt>
                                        </p:tgtEl>
                                        <p:attrNameLst>
                                          <p:attrName>style.visibility</p:attrName>
                                        </p:attrNameLst>
                                      </p:cBhvr>
                                      <p:to>
                                        <p:strVal val="visible"/>
                                      </p:to>
                                    </p:set>
                                    <p:animEffect transition="in" filter="blinds(horizontal)">
                                      <p:cBhvr>
                                        <p:cTn id="15" dur="500"/>
                                        <p:tgtEl>
                                          <p:spTgt spid="12">
                                            <p:txEl>
                                              <p:pRg st="6" end="6"/>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12">
                                            <p:txEl>
                                              <p:pRg st="1" end="1"/>
                                            </p:txEl>
                                          </p:spTgt>
                                        </p:tgtEl>
                                      </p:cBhvr>
                                    </p:animEffect>
                                    <p:set>
                                      <p:cBhvr>
                                        <p:cTn id="20" dur="1" fill="hold">
                                          <p:stCondLst>
                                            <p:cond delay="499"/>
                                          </p:stCondLst>
                                        </p:cTn>
                                        <p:tgtEl>
                                          <p:spTgt spid="12">
                                            <p:txEl>
                                              <p:pRg st="1" end="1"/>
                                            </p:txEl>
                                          </p:spTgt>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12">
                                            <p:txEl>
                                              <p:pRg st="6" end="6"/>
                                            </p:txEl>
                                          </p:spTgt>
                                        </p:tgtEl>
                                      </p:cBhvr>
                                    </p:animEffect>
                                    <p:set>
                                      <p:cBhvr>
                                        <p:cTn id="23" dur="1" fill="hold">
                                          <p:stCondLst>
                                            <p:cond delay="499"/>
                                          </p:stCondLst>
                                        </p:cTn>
                                        <p:tgtEl>
                                          <p:spTgt spid="12">
                                            <p:txEl>
                                              <p:pRg st="6" end="6"/>
                                            </p:txEl>
                                          </p:spTgt>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3"/>
                                        </p:tgtEl>
                                      </p:cBhvr>
                                    </p:animEffect>
                                    <p:set>
                                      <p:cBhvr>
                                        <p:cTn id="26"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2"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交集的概念</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交集的三种语言表示：</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文字语言：由属于集合</a:t>
            </a:r>
            <a:r>
              <a:rPr lang="en-US" altLang="zh-CN" sz="2800" i="1" kern="100" dirty="0" smtClean="0">
                <a:latin typeface="Times New Roman"/>
                <a:ea typeface="华文细黑"/>
                <a:cs typeface="Courier New"/>
              </a:rPr>
              <a:t>A</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属于</a:t>
            </a:r>
            <a:r>
              <a:rPr lang="zh-CN" altLang="zh-CN" sz="2800" kern="100" dirty="0">
                <a:latin typeface="Times New Roman"/>
                <a:ea typeface="华文细黑"/>
                <a:cs typeface="Times New Roman"/>
              </a:rPr>
              <a:t>集合</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的所有元素组成的集合，称为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B</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符号语言：</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图形语言：如图所示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5" name="图片 4" descr="F:\2016赵瑊\同步\数学创新 人A必修1\word\BX1-13.TIF"/>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2241" t="4129" b="3484"/>
          <a:stretch/>
        </p:blipFill>
        <p:spPr bwMode="auto">
          <a:xfrm>
            <a:off x="3994935" y="3886474"/>
            <a:ext cx="4205061" cy="2533748"/>
          </a:xfrm>
          <a:prstGeom prst="rect">
            <a:avLst/>
          </a:prstGeom>
          <a:noFill/>
          <a:ln>
            <a:noFill/>
          </a:ln>
        </p:spPr>
      </p:pic>
      <p:sp>
        <p:nvSpPr>
          <p:cNvPr id="2" name="矩形 1"/>
          <p:cNvSpPr/>
          <p:nvPr/>
        </p:nvSpPr>
        <p:spPr>
          <a:xfrm>
            <a:off x="3759348" y="2770738"/>
            <a:ext cx="3046413" cy="523220"/>
          </a:xfrm>
          <a:prstGeom prst="rect">
            <a:avLst/>
          </a:prstGeom>
        </p:spPr>
        <p:txBody>
          <a:bodyPr>
            <a:spAutoFit/>
          </a:bodyPr>
          <a:lstStyle/>
          <a:p>
            <a:pPr lvl="0"/>
            <a:r>
              <a:rPr lang="en-US" altLang="zh-CN" sz="2800" kern="100" dirty="0" smtClean="0">
                <a:solidFill>
                  <a:srgbClr val="C00000"/>
                </a:solidFill>
                <a:latin typeface="Times New Roman"/>
                <a:ea typeface="华文细黑"/>
                <a:cs typeface="Courier New"/>
              </a:rPr>
              <a:t>{</a:t>
            </a:r>
            <a:r>
              <a:rPr lang="en-US" altLang="zh-CN" sz="2800" i="1" kern="100" dirty="0" err="1">
                <a:solidFill>
                  <a:srgbClr val="C00000"/>
                </a:solidFill>
                <a:latin typeface="Times New Roman"/>
                <a:ea typeface="华文细黑"/>
                <a:cs typeface="Courier New"/>
              </a:rPr>
              <a:t>x</a:t>
            </a:r>
            <a:r>
              <a:rPr lang="en-US" altLang="zh-CN" sz="2800" kern="100" dirty="0" err="1">
                <a:solidFill>
                  <a:srgbClr val="C00000"/>
                </a:solidFill>
                <a:latin typeface="Times New Roman"/>
                <a:ea typeface="华文细黑"/>
                <a:cs typeface="Courier New"/>
              </a:rPr>
              <a:t>|</a:t>
            </a:r>
            <a:r>
              <a:rPr lang="en-US" altLang="zh-CN" sz="2800" i="1" kern="100" dirty="0" err="1">
                <a:solidFill>
                  <a:srgbClr val="C00000"/>
                </a:solidFill>
                <a:latin typeface="Times New Roman"/>
                <a:ea typeface="华文细黑"/>
                <a:cs typeface="Courier New"/>
              </a:rPr>
              <a:t>x</a:t>
            </a:r>
            <a:r>
              <a:rPr lang="en-US" altLang="zh-CN" sz="2800" kern="1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，且</a:t>
            </a:r>
            <a:r>
              <a:rPr lang="en-US" altLang="zh-CN" sz="2800" i="1" kern="100" dirty="0" err="1">
                <a:solidFill>
                  <a:srgbClr val="C00000"/>
                </a:solidFill>
                <a:latin typeface="Times New Roman"/>
                <a:ea typeface="华文细黑"/>
                <a:cs typeface="Courier New"/>
              </a:rPr>
              <a:t>x</a:t>
            </a:r>
            <a:r>
              <a:rPr lang="en-US" altLang="zh-CN" sz="2800" kern="1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B</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sp>
        <p:nvSpPr>
          <p:cNvPr id="3" name="矩形 2"/>
          <p:cNvSpPr/>
          <p:nvPr/>
        </p:nvSpPr>
        <p:spPr>
          <a:xfrm>
            <a:off x="4655046" y="1514039"/>
            <a:ext cx="543739"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且</a:t>
            </a:r>
          </a:p>
        </p:txBody>
      </p:sp>
      <p:sp>
        <p:nvSpPr>
          <p:cNvPr id="4" name="矩形 3"/>
          <p:cNvSpPr/>
          <p:nvPr/>
        </p:nvSpPr>
        <p:spPr>
          <a:xfrm>
            <a:off x="1395021" y="2143175"/>
            <a:ext cx="902811"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交集</a:t>
            </a:r>
          </a:p>
        </p:txBody>
      </p:sp>
    </p:spTree>
    <p:extLst>
      <p:ext uri="{BB962C8B-B14F-4D97-AF65-F5344CB8AC3E}">
        <p14:creationId xmlns:p14="http://schemas.microsoft.com/office/powerpoint/2010/main" val="33120668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 grpId="0"/>
      <p:bldP spid="2" grpId="1"/>
      <p:bldP spid="3" grpId="0"/>
      <p:bldP spid="3" grpId="1"/>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当两个集合没有公共元素时，这两个集合就没有交集吗？</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当两个集合没有公共元素时，这两个集合的交集为空集</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对于</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，存在哪几种可能的情况？</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存在三种情况：</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均为空集；</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中有一个是空集；</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均为非空集，但无相同元素</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57903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blinds(horizontal)">
                                      <p:cBhvr>
                                        <p:cTn id="7" dur="500"/>
                                        <p:tgtEl>
                                          <p:spTgt spid="1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3" end="3"/>
                                            </p:txEl>
                                          </p:spTgt>
                                        </p:tgtEl>
                                        <p:attrNameLst>
                                          <p:attrName>style.visibility</p:attrName>
                                        </p:attrNameLst>
                                      </p:cBhvr>
                                      <p:to>
                                        <p:strVal val="visible"/>
                                      </p:to>
                                    </p:set>
                                    <p:animEffect transition="in" filter="blinds(horizontal)">
                                      <p:cBhvr>
                                        <p:cTn id="12" dur="500"/>
                                        <p:tgtEl>
                                          <p:spTgt spid="1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blinds(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5" end="5"/>
                                            </p:txEl>
                                          </p:spTgt>
                                        </p:tgtEl>
                                        <p:attrNameLst>
                                          <p:attrName>style.visibility</p:attrName>
                                        </p:attrNameLst>
                                      </p:cBhvr>
                                      <p:to>
                                        <p:strVal val="visible"/>
                                      </p:to>
                                    </p:set>
                                    <p:animEffect transition="in" filter="blinds(horizontal)">
                                      <p:cBhvr>
                                        <p:cTn id="22" dur="500"/>
                                        <p:tgtEl>
                                          <p:spTgt spid="1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xEl>
                                              <p:pRg st="6" end="6"/>
                                            </p:txEl>
                                          </p:spTgt>
                                        </p:tgtEl>
                                        <p:attrNameLst>
                                          <p:attrName>style.visibility</p:attrName>
                                        </p:attrNameLst>
                                      </p:cBhvr>
                                      <p:to>
                                        <p:strVal val="visible"/>
                                      </p:to>
                                    </p:set>
                                    <p:animEffect transition="in" filter="blinds(horizontal)">
                                      <p:cBhvr>
                                        <p:cTn id="27" dur="500"/>
                                        <p:tgtEl>
                                          <p:spTgt spid="1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2">
                                            <p:txEl>
                                              <p:pRg st="1" end="1"/>
                                            </p:txEl>
                                          </p:spTgt>
                                        </p:tgtEl>
                                      </p:cBhvr>
                                    </p:animEffect>
                                    <p:set>
                                      <p:cBhvr>
                                        <p:cTn id="32" dur="1" fill="hold">
                                          <p:stCondLst>
                                            <p:cond delay="499"/>
                                          </p:stCondLst>
                                        </p:cTn>
                                        <p:tgtEl>
                                          <p:spTgt spid="12">
                                            <p:txEl>
                                              <p:pRg st="1" end="1"/>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2">
                                            <p:txEl>
                                              <p:pRg st="3" end="3"/>
                                            </p:txEl>
                                          </p:spTgt>
                                        </p:tgtEl>
                                      </p:cBhvr>
                                    </p:animEffect>
                                    <p:set>
                                      <p:cBhvr>
                                        <p:cTn id="35" dur="1" fill="hold">
                                          <p:stCondLst>
                                            <p:cond delay="499"/>
                                          </p:stCondLst>
                                        </p:cTn>
                                        <p:tgtEl>
                                          <p:spTgt spid="12">
                                            <p:txEl>
                                              <p:pRg st="3" end="3"/>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2">
                                            <p:txEl>
                                              <p:pRg st="4" end="4"/>
                                            </p:txEl>
                                          </p:spTgt>
                                        </p:tgtEl>
                                      </p:cBhvr>
                                    </p:animEffect>
                                    <p:set>
                                      <p:cBhvr>
                                        <p:cTn id="38" dur="1" fill="hold">
                                          <p:stCondLst>
                                            <p:cond delay="499"/>
                                          </p:stCondLst>
                                        </p:cTn>
                                        <p:tgtEl>
                                          <p:spTgt spid="12">
                                            <p:txEl>
                                              <p:pRg st="4" end="4"/>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2">
                                            <p:txEl>
                                              <p:pRg st="5" end="5"/>
                                            </p:txEl>
                                          </p:spTgt>
                                        </p:tgtEl>
                                      </p:cBhvr>
                                    </p:animEffect>
                                    <p:set>
                                      <p:cBhvr>
                                        <p:cTn id="41" dur="1" fill="hold">
                                          <p:stCondLst>
                                            <p:cond delay="499"/>
                                          </p:stCondLst>
                                        </p:cTn>
                                        <p:tgtEl>
                                          <p:spTgt spid="12">
                                            <p:txEl>
                                              <p:pRg st="5" end="5"/>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2">
                                            <p:txEl>
                                              <p:pRg st="6" end="6"/>
                                            </p:txEl>
                                          </p:spTgt>
                                        </p:tgtEl>
                                      </p:cBhvr>
                                    </p:animEffect>
                                    <p:set>
                                      <p:cBhvr>
                                        <p:cTn id="44" dur="1" fill="hold">
                                          <p:stCondLst>
                                            <p:cond delay="499"/>
                                          </p:stCondLst>
                                        </p:cTn>
                                        <p:tgtEl>
                                          <p:spTgt spid="12">
                                            <p:txEl>
                                              <p:pRg st="6" end="6"/>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2"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4972"/>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知识点三　并集与交集的运算性质</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314390829"/>
              </p:ext>
            </p:extLst>
          </p:nvPr>
        </p:nvGraphicFramePr>
        <p:xfrm>
          <a:off x="1937792" y="1093490"/>
          <a:ext cx="8280920" cy="3200400"/>
        </p:xfrm>
        <a:graphic>
          <a:graphicData uri="http://schemas.openxmlformats.org/drawingml/2006/table">
            <a:tbl>
              <a:tblPr/>
              <a:tblGrid>
                <a:gridCol w="4104456"/>
                <a:gridCol w="4176464"/>
              </a:tblGrid>
              <a:tr h="532859">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并集的运算性质</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交集的运算性质</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2859">
                <a:tc>
                  <a:txBody>
                    <a:bodyPr/>
                    <a:lstStyle/>
                    <a:p>
                      <a:pPr algn="ctr">
                        <a:lnSpc>
                          <a:spcPct val="150000"/>
                        </a:lnSpc>
                        <a:spcAft>
                          <a:spcPts val="0"/>
                        </a:spcAft>
                        <a:tabLst>
                          <a:tab pos="2070735" algn="l"/>
                        </a:tabLst>
                      </a:pPr>
                      <a:r>
                        <a:rPr lang="en-US" sz="2800" i="1" kern="100">
                          <a:effectLst/>
                          <a:latin typeface="Times New Roman"/>
                          <a:ea typeface="华文细黑"/>
                          <a:cs typeface="Courier New"/>
                        </a:rPr>
                        <a:t>A</a:t>
                      </a:r>
                      <a:r>
                        <a:rPr lang="en-US" sz="2800" kern="100">
                          <a:effectLst/>
                          <a:latin typeface="宋体"/>
                          <a:ea typeface="华文细黑"/>
                          <a:cs typeface="Times New Roman"/>
                        </a:rPr>
                        <a:t>∪</a:t>
                      </a:r>
                      <a:r>
                        <a:rPr lang="en-US" sz="2800" i="1" kern="100">
                          <a:effectLst/>
                          <a:latin typeface="Times New Roman"/>
                          <a:ea typeface="华文细黑"/>
                          <a:cs typeface="Courier New"/>
                        </a:rPr>
                        <a:t>B</a:t>
                      </a:r>
                      <a:r>
                        <a:rPr lang="zh-CN" sz="2800" kern="100">
                          <a:effectLst/>
                          <a:latin typeface="Times New Roman"/>
                          <a:ea typeface="华文细黑"/>
                          <a:cs typeface="Times New Roman"/>
                        </a:rPr>
                        <a:t>＝</a:t>
                      </a:r>
                      <a:r>
                        <a:rPr lang="en-US" sz="2800" i="1" kern="100">
                          <a:effectLst/>
                          <a:latin typeface="Times New Roman"/>
                          <a:ea typeface="华文细黑"/>
                          <a:cs typeface="Courier New"/>
                        </a:rPr>
                        <a:t>B</a:t>
                      </a:r>
                      <a:r>
                        <a:rPr lang="en-US" sz="2800" kern="100">
                          <a:effectLst/>
                          <a:latin typeface="宋体"/>
                          <a:ea typeface="华文细黑"/>
                          <a:cs typeface="Times New Roman"/>
                        </a:rPr>
                        <a:t>∪</a:t>
                      </a:r>
                      <a:r>
                        <a:rPr lang="en-US" sz="2800" i="1" kern="100">
                          <a:effectLst/>
                          <a:latin typeface="Times New Roman"/>
                          <a:ea typeface="华文细黑"/>
                          <a:cs typeface="Courier New"/>
                        </a:rPr>
                        <a:t>A</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华文细黑"/>
                          <a:cs typeface="Courier New"/>
                        </a:rPr>
                        <a:t>A</a:t>
                      </a:r>
                      <a:r>
                        <a:rPr lang="en-US" sz="2800" kern="100">
                          <a:effectLst/>
                          <a:latin typeface="宋体"/>
                          <a:ea typeface="华文细黑"/>
                          <a:cs typeface="Times New Roman"/>
                        </a:rPr>
                        <a:t>∩</a:t>
                      </a:r>
                      <a:r>
                        <a:rPr lang="en-US" sz="2800" i="1" kern="100">
                          <a:effectLst/>
                          <a:latin typeface="Times New Roman"/>
                          <a:ea typeface="华文细黑"/>
                          <a:cs typeface="Courier New"/>
                        </a:rPr>
                        <a:t>B</a:t>
                      </a:r>
                      <a:r>
                        <a:rPr lang="zh-CN" sz="2800" kern="100">
                          <a:effectLst/>
                          <a:latin typeface="Times New Roman"/>
                          <a:ea typeface="华文细黑"/>
                          <a:cs typeface="Times New Roman"/>
                        </a:rPr>
                        <a:t>＝</a:t>
                      </a:r>
                      <a:r>
                        <a:rPr lang="en-US" sz="2800" i="1" kern="100">
                          <a:effectLst/>
                          <a:latin typeface="Times New Roman"/>
                          <a:ea typeface="华文细黑"/>
                          <a:cs typeface="Courier New"/>
                        </a:rPr>
                        <a:t>B</a:t>
                      </a:r>
                      <a:r>
                        <a:rPr lang="en-US" sz="2800" kern="100">
                          <a:effectLst/>
                          <a:latin typeface="宋体"/>
                          <a:ea typeface="华文细黑"/>
                          <a:cs typeface="Times New Roman"/>
                        </a:rPr>
                        <a:t>∩</a:t>
                      </a:r>
                      <a:r>
                        <a:rPr lang="en-US" sz="2800" i="1" kern="100">
                          <a:effectLst/>
                          <a:latin typeface="Times New Roman"/>
                          <a:ea typeface="华文细黑"/>
                          <a:cs typeface="Courier New"/>
                        </a:rPr>
                        <a:t>A</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2859">
                <a:tc>
                  <a:txBody>
                    <a:bodyPr/>
                    <a:lstStyle/>
                    <a:p>
                      <a:pPr algn="ctr">
                        <a:lnSpc>
                          <a:spcPct val="150000"/>
                        </a:lnSpc>
                        <a:spcAft>
                          <a:spcPts val="0"/>
                        </a:spcAft>
                        <a:tabLst>
                          <a:tab pos="2070735" algn="l"/>
                        </a:tabLst>
                      </a:pPr>
                      <a:r>
                        <a:rPr lang="en-US" sz="2800" i="1" kern="100" dirty="0" err="1">
                          <a:effectLst/>
                          <a:latin typeface="Times New Roman"/>
                          <a:ea typeface="华文细黑"/>
                          <a:cs typeface="Courier New"/>
                        </a:rPr>
                        <a:t>A</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A</a:t>
                      </a:r>
                      <a:r>
                        <a:rPr lang="zh-CN" sz="2800" kern="100" dirty="0" smtClean="0">
                          <a:effectLst/>
                          <a:latin typeface="Times New Roman"/>
                          <a:ea typeface="华文细黑"/>
                          <a:cs typeface="Times New Roman"/>
                        </a:rPr>
                        <a:t>＝</a:t>
                      </a:r>
                      <a:r>
                        <a:rPr lang="en-US" altLang="zh-CN" sz="2800" kern="100" dirty="0" smtClean="0">
                          <a:latin typeface="Times New Roman"/>
                          <a:ea typeface="华文细黑"/>
                          <a:cs typeface="Courier New"/>
                        </a:rPr>
                        <a:t>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dirty="0" err="1">
                          <a:effectLst/>
                          <a:latin typeface="Times New Roman"/>
                          <a:ea typeface="华文细黑"/>
                          <a:cs typeface="Courier New"/>
                        </a:rPr>
                        <a:t>A</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A</a:t>
                      </a:r>
                      <a:r>
                        <a:rPr lang="zh-CN" sz="2800" kern="100" dirty="0" smtClean="0">
                          <a:effectLst/>
                          <a:latin typeface="Times New Roman"/>
                          <a:ea typeface="华文细黑"/>
                          <a:cs typeface="Times New Roman"/>
                        </a:rPr>
                        <a:t>＝</a:t>
                      </a:r>
                      <a:r>
                        <a:rPr lang="en-US" altLang="zh-CN" sz="2800" kern="100" dirty="0" smtClean="0">
                          <a:latin typeface="Times New Roman"/>
                          <a:ea typeface="华文细黑"/>
                          <a:cs typeface="Courier New"/>
                        </a:rPr>
                        <a:t>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2859">
                <a:tc>
                  <a:txBody>
                    <a:bodyPr/>
                    <a:lstStyle/>
                    <a:p>
                      <a:pPr algn="ctr">
                        <a:lnSpc>
                          <a:spcPct val="150000"/>
                        </a:lnSpc>
                        <a:spcAft>
                          <a:spcPts val="0"/>
                        </a:spcAft>
                        <a:tabLst>
                          <a:tab pos="2070735" algn="l"/>
                        </a:tabLst>
                      </a:pPr>
                      <a:r>
                        <a:rPr lang="en-US" sz="2800" i="1" kern="100" dirty="0">
                          <a:effectLst/>
                          <a:latin typeface="Times New Roman"/>
                          <a:ea typeface="华文细黑"/>
                          <a:cs typeface="Courier New"/>
                        </a:rPr>
                        <a:t>A</a:t>
                      </a:r>
                      <a:r>
                        <a:rPr lang="en-US" sz="2800" kern="100" dirty="0">
                          <a:effectLst/>
                          <a:latin typeface="宋体"/>
                          <a:ea typeface="华文细黑"/>
                          <a:cs typeface="Times New Roman"/>
                        </a:rPr>
                        <a:t>∪</a:t>
                      </a:r>
                      <a:r>
                        <a:rPr lang="zh-CN" sz="2800" kern="100" dirty="0">
                          <a:effectLst/>
                          <a:latin typeface="宋体"/>
                          <a:ea typeface="MS Mincho"/>
                          <a:cs typeface="MS Mincho"/>
                        </a:rPr>
                        <a:t>∅</a:t>
                      </a:r>
                      <a:r>
                        <a:rPr lang="zh-CN" sz="2800" kern="100" dirty="0" smtClean="0">
                          <a:effectLst/>
                          <a:latin typeface="Times New Roman"/>
                          <a:ea typeface="华文细黑"/>
                          <a:cs typeface="Times New Roman"/>
                        </a:rPr>
                        <a:t>＝</a:t>
                      </a:r>
                      <a:r>
                        <a:rPr lang="en-US" altLang="zh-CN" sz="2800" kern="100" dirty="0" smtClean="0">
                          <a:latin typeface="Times New Roman"/>
                          <a:ea typeface="华文细黑"/>
                          <a:cs typeface="Courier New"/>
                        </a:rPr>
                        <a:t>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dirty="0">
                          <a:effectLst/>
                          <a:latin typeface="Times New Roman"/>
                          <a:ea typeface="华文细黑"/>
                          <a:cs typeface="Courier New"/>
                        </a:rPr>
                        <a:t>A</a:t>
                      </a:r>
                      <a:r>
                        <a:rPr lang="en-US" sz="2800" kern="100" dirty="0">
                          <a:effectLst/>
                          <a:latin typeface="宋体"/>
                          <a:ea typeface="华文细黑"/>
                          <a:cs typeface="Times New Roman"/>
                        </a:rPr>
                        <a:t>∩</a:t>
                      </a:r>
                      <a:r>
                        <a:rPr lang="zh-CN" sz="2800" kern="100" dirty="0">
                          <a:effectLst/>
                          <a:latin typeface="宋体"/>
                          <a:ea typeface="MS Mincho"/>
                          <a:cs typeface="MS Mincho"/>
                        </a:rPr>
                        <a:t>∅</a:t>
                      </a:r>
                      <a:r>
                        <a:rPr lang="zh-CN" sz="2800" kern="100" dirty="0" smtClean="0">
                          <a:effectLst/>
                          <a:latin typeface="Times New Roman"/>
                          <a:ea typeface="华文细黑"/>
                          <a:cs typeface="Times New Roman"/>
                        </a:rPr>
                        <a:t>＝</a:t>
                      </a:r>
                      <a:r>
                        <a:rPr lang="en-US" altLang="zh-CN" sz="2800" kern="100" dirty="0" smtClean="0">
                          <a:latin typeface="Times New Roman"/>
                          <a:ea typeface="华文细黑"/>
                          <a:cs typeface="Courier New"/>
                        </a:rPr>
                        <a:t>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2859">
                <a:tc>
                  <a:txBody>
                    <a:bodyPr/>
                    <a:lstStyle/>
                    <a:p>
                      <a:pPr algn="ctr">
                        <a:lnSpc>
                          <a:spcPct val="150000"/>
                        </a:lnSpc>
                        <a:spcAft>
                          <a:spcPts val="0"/>
                        </a:spcAft>
                        <a:tabLst>
                          <a:tab pos="2070735" algn="l"/>
                        </a:tabLst>
                      </a:pPr>
                      <a:r>
                        <a:rPr lang="en-US" sz="2800" i="1" kern="100">
                          <a:effectLst/>
                          <a:latin typeface="Times New Roman"/>
                          <a:ea typeface="华文细黑"/>
                          <a:cs typeface="Courier New"/>
                        </a:rPr>
                        <a:t>A</a:t>
                      </a:r>
                      <a:r>
                        <a:rPr lang="en-US" sz="2800" kern="100">
                          <a:effectLst/>
                          <a:latin typeface="Cambria Math"/>
                          <a:ea typeface="华文细黑"/>
                          <a:cs typeface="Cambria Math"/>
                        </a:rPr>
                        <a:t>⊆</a:t>
                      </a:r>
                      <a:r>
                        <a:rPr lang="en-US" sz="2800" i="1" kern="100">
                          <a:effectLst/>
                          <a:latin typeface="Times New Roman"/>
                          <a:ea typeface="华文细黑"/>
                          <a:cs typeface="Courier New"/>
                        </a:rPr>
                        <a:t>B</a:t>
                      </a:r>
                      <a:r>
                        <a:rPr lang="en-US" sz="2800" kern="100">
                          <a:effectLst/>
                          <a:latin typeface="Cambria Math"/>
                          <a:ea typeface="华文细黑"/>
                          <a:cs typeface="Cambria Math"/>
                        </a:rPr>
                        <a:t>⇔</a:t>
                      </a:r>
                      <a:r>
                        <a:rPr lang="en-US" sz="2800" i="1" kern="100">
                          <a:effectLst/>
                          <a:latin typeface="Times New Roman"/>
                          <a:ea typeface="华文细黑"/>
                          <a:cs typeface="Courier New"/>
                        </a:rPr>
                        <a:t>A</a:t>
                      </a:r>
                      <a:r>
                        <a:rPr lang="en-US" sz="2800" kern="100">
                          <a:effectLst/>
                          <a:latin typeface="宋体"/>
                          <a:ea typeface="华文细黑"/>
                          <a:cs typeface="Times New Roman"/>
                        </a:rPr>
                        <a:t>∪</a:t>
                      </a:r>
                      <a:r>
                        <a:rPr lang="en-US" sz="2800" i="1" kern="100">
                          <a:effectLst/>
                          <a:latin typeface="Times New Roman"/>
                          <a:ea typeface="华文细黑"/>
                          <a:cs typeface="Courier New"/>
                        </a:rPr>
                        <a:t>B</a:t>
                      </a:r>
                      <a:r>
                        <a:rPr lang="zh-CN" sz="2800" kern="100">
                          <a:effectLst/>
                          <a:latin typeface="Times New Roman"/>
                          <a:ea typeface="华文细黑"/>
                          <a:cs typeface="Times New Roman"/>
                        </a:rPr>
                        <a:t>＝</a:t>
                      </a:r>
                      <a:r>
                        <a:rPr lang="en-US" sz="2800" i="1" kern="100">
                          <a:effectLst/>
                          <a:latin typeface="Times New Roman"/>
                          <a:ea typeface="华文细黑"/>
                          <a:cs typeface="Courier New"/>
                        </a:rPr>
                        <a:t>B</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dirty="0" err="1">
                          <a:effectLst/>
                          <a:latin typeface="Times New Roman"/>
                          <a:ea typeface="华文细黑"/>
                          <a:cs typeface="Courier New"/>
                        </a:rPr>
                        <a:t>A</a:t>
                      </a:r>
                      <a:r>
                        <a:rPr lang="en-US" sz="2800" kern="100" dirty="0" err="1">
                          <a:effectLst/>
                          <a:latin typeface="Cambria Math"/>
                          <a:ea typeface="华文细黑"/>
                          <a:cs typeface="Cambria Math"/>
                        </a:rPr>
                        <a:t>⊆</a:t>
                      </a:r>
                      <a:r>
                        <a:rPr lang="en-US" sz="2800" i="1" kern="100" dirty="0" err="1">
                          <a:effectLst/>
                          <a:latin typeface="Times New Roman"/>
                          <a:ea typeface="华文细黑"/>
                          <a:cs typeface="Courier New"/>
                        </a:rPr>
                        <a:t>B</a:t>
                      </a:r>
                      <a:r>
                        <a:rPr lang="en-US" sz="2800" kern="100" dirty="0" err="1">
                          <a:effectLst/>
                          <a:latin typeface="Cambria Math"/>
                          <a:ea typeface="华文细黑"/>
                          <a:cs typeface="Cambria Math"/>
                        </a:rPr>
                        <a:t>⇔</a:t>
                      </a:r>
                      <a:r>
                        <a:rPr lang="en-US" sz="2800" i="1" kern="100" dirty="0" err="1">
                          <a:effectLst/>
                          <a:latin typeface="Times New Roman"/>
                          <a:ea typeface="华文细黑"/>
                          <a:cs typeface="Courier New"/>
                        </a:rPr>
                        <a:t>A</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B</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A</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圆角矩形 6"/>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 name="矩形 1"/>
          <p:cNvSpPr/>
          <p:nvPr/>
        </p:nvSpPr>
        <p:spPr>
          <a:xfrm>
            <a:off x="4375734" y="2474640"/>
            <a:ext cx="404278"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A</a:t>
            </a:r>
            <a:endParaRPr lang="zh-CN" altLang="en-US" dirty="0">
              <a:solidFill>
                <a:srgbClr val="C00000"/>
              </a:solidFill>
            </a:endParaRPr>
          </a:p>
        </p:txBody>
      </p:sp>
      <p:sp>
        <p:nvSpPr>
          <p:cNvPr id="3" name="矩形 2"/>
          <p:cNvSpPr/>
          <p:nvPr/>
        </p:nvSpPr>
        <p:spPr>
          <a:xfrm>
            <a:off x="8510741" y="3141762"/>
            <a:ext cx="364202" cy="523220"/>
          </a:xfrm>
          <a:prstGeom prst="rect">
            <a:avLst/>
          </a:prstGeom>
        </p:spPr>
        <p:txBody>
          <a:bodyPr wrap="none">
            <a:spAutoFit/>
          </a:bodyPr>
          <a:lstStyle/>
          <a:p>
            <a:r>
              <a:rPr lang="zh-CN" altLang="en-US" sz="2800" kern="100" dirty="0">
                <a:solidFill>
                  <a:srgbClr val="C00000"/>
                </a:solidFill>
                <a:latin typeface="宋体"/>
                <a:ea typeface="MS Mincho"/>
                <a:cs typeface="MS Mincho"/>
              </a:rPr>
              <a:t>∅</a:t>
            </a:r>
            <a:endParaRPr lang="zh-CN" altLang="en-US" dirty="0">
              <a:solidFill>
                <a:srgbClr val="C00000"/>
              </a:solidFill>
            </a:endParaRPr>
          </a:p>
        </p:txBody>
      </p:sp>
      <p:sp>
        <p:nvSpPr>
          <p:cNvPr id="10" name="矩形 9"/>
          <p:cNvSpPr/>
          <p:nvPr/>
        </p:nvSpPr>
        <p:spPr>
          <a:xfrm>
            <a:off x="8537340" y="2484165"/>
            <a:ext cx="404278"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A</a:t>
            </a:r>
            <a:endParaRPr lang="zh-CN" altLang="en-US" dirty="0">
              <a:solidFill>
                <a:srgbClr val="C00000"/>
              </a:solidFill>
            </a:endParaRPr>
          </a:p>
        </p:txBody>
      </p:sp>
      <p:sp>
        <p:nvSpPr>
          <p:cNvPr id="11" name="矩形 10"/>
          <p:cNvSpPr/>
          <p:nvPr/>
        </p:nvSpPr>
        <p:spPr>
          <a:xfrm>
            <a:off x="4366209" y="3122598"/>
            <a:ext cx="404278"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A</a:t>
            </a:r>
            <a:endParaRPr lang="zh-CN" altLang="en-US" dirty="0">
              <a:solidFill>
                <a:srgbClr val="C00000"/>
              </a:solidFill>
            </a:endParaRPr>
          </a:p>
        </p:txBody>
      </p:sp>
    </p:spTree>
    <p:extLst>
      <p:ext uri="{BB962C8B-B14F-4D97-AF65-F5344CB8AC3E}">
        <p14:creationId xmlns:p14="http://schemas.microsoft.com/office/powerpoint/2010/main" val="4108412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
                                        </p:tgtEl>
                                      </p:cBhvr>
                                    </p:animEffect>
                                    <p:set>
                                      <p:cBhvr>
                                        <p:cTn id="23" dur="1" fill="hold">
                                          <p:stCondLst>
                                            <p:cond delay="499"/>
                                          </p:stCondLst>
                                        </p:cTn>
                                        <p:tgtEl>
                                          <p:spTgt spid="2"/>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3"/>
                                        </p:tgtEl>
                                      </p:cBhvr>
                                    </p:animEffect>
                                    <p:set>
                                      <p:cBhvr>
                                        <p:cTn id="29" dur="1" fill="hold">
                                          <p:stCondLst>
                                            <p:cond delay="499"/>
                                          </p:stCondLst>
                                        </p:cTn>
                                        <p:tgtEl>
                                          <p:spTgt spid="3"/>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2" grpId="0"/>
      <p:bldP spid="2" grpId="1"/>
      <p:bldP spid="3" grpId="0"/>
      <p:bldP spid="3" grpId="1"/>
      <p:bldP spid="10" grpId="0"/>
      <p:bldP spid="10" grpId="1"/>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664409"/>
            <a:ext cx="1141200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并集及其运算</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设集合</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{4,5,6,8}</a:t>
            </a:r>
            <a:r>
              <a:rPr lang="zh-CN" altLang="zh-CN" sz="2800" kern="100" dirty="0">
                <a:latin typeface="Times New Roman"/>
                <a:ea typeface="华文细黑"/>
                <a:cs typeface="Times New Roman"/>
              </a:rPr>
              <a:t>，集合</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{3,5,7,8}</a:t>
            </a:r>
            <a:r>
              <a:rPr lang="zh-CN" altLang="zh-CN" sz="2800" kern="100" dirty="0">
                <a:latin typeface="Times New Roman"/>
                <a:ea typeface="华文细黑"/>
                <a:cs typeface="Times New Roman"/>
              </a:rPr>
              <a:t>，那么</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a:t>
            </a:r>
            <a:r>
              <a:rPr lang="zh-CN" altLang="zh-CN" sz="2800" kern="100" dirty="0">
                <a:latin typeface="Times New Roman"/>
                <a:ea typeface="华文细黑"/>
                <a:cs typeface="Times New Roman"/>
              </a:rPr>
              <a:t>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A.{3,4,5,6,7,8}  	B.{5,8}</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C.{3,5,7,8}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.{4,5,6,8}</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由定义知</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{3,4,5,6,7,8</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10722768" y="1485464"/>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A</a:t>
            </a:r>
            <a:endParaRPr lang="zh-CN" altLang="en-US" dirty="0"/>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4" end="4"/>
                                            </p:txEl>
                                          </p:spTgt>
                                        </p:tgtEl>
                                        <p:attrNameLst>
                                          <p:attrName>style.visibility</p:attrName>
                                        </p:attrNameLst>
                                      </p:cBhvr>
                                      <p:to>
                                        <p:strVal val="visible"/>
                                      </p:to>
                                    </p:set>
                                    <p:animEffect transition="in" filter="blinds(horizontal)">
                                      <p:cBhvr>
                                        <p:cTn id="7" dur="500"/>
                                        <p:tgtEl>
                                          <p:spTgt spid="11">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xEl>
                                              <p:pRg st="4" end="4"/>
                                            </p:txEl>
                                          </p:spTgt>
                                        </p:tgtEl>
                                      </p:cBhvr>
                                    </p:animEffect>
                                    <p:set>
                                      <p:cBhvr>
                                        <p:cTn id="17" dur="1" fill="hold">
                                          <p:stCondLst>
                                            <p:cond delay="499"/>
                                          </p:stCondLst>
                                        </p:cTn>
                                        <p:tgtEl>
                                          <p:spTgt spid="11">
                                            <p:txEl>
                                              <p:pRg st="4" end="4"/>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1" grpId="0" uiExpand="1" build="allAtOnce"/>
      <p:bldP spid="2" grpId="0"/>
      <p:bldP spid="2"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2176</TotalTime>
  <Words>1387</Words>
  <Application>Microsoft Office PowerPoint</Application>
  <PresentationFormat>自定义</PresentationFormat>
  <Paragraphs>243</Paragraphs>
  <Slides>35</Slides>
  <Notes>0</Notes>
  <HiddenSlides>6</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dreamsummit</cp:lastModifiedBy>
  <cp:revision>1183</cp:revision>
  <dcterms:created xsi:type="dcterms:W3CDTF">2014-10-15T07:25:01Z</dcterms:created>
  <dcterms:modified xsi:type="dcterms:W3CDTF">2016-05-20T08:15:49Z</dcterms:modified>
</cp:coreProperties>
</file>