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85" r:id="rId6"/>
    <p:sldId id="486" r:id="rId7"/>
    <p:sldId id="487" r:id="rId8"/>
    <p:sldId id="488" r:id="rId9"/>
    <p:sldId id="278" r:id="rId10"/>
    <p:sldId id="309" r:id="rId11"/>
    <p:sldId id="457" r:id="rId12"/>
    <p:sldId id="459" r:id="rId13"/>
    <p:sldId id="489" r:id="rId14"/>
    <p:sldId id="490" r:id="rId15"/>
    <p:sldId id="491" r:id="rId16"/>
    <p:sldId id="461" r:id="rId17"/>
    <p:sldId id="462" r:id="rId18"/>
    <p:sldId id="463" r:id="rId19"/>
    <p:sldId id="465" r:id="rId20"/>
    <p:sldId id="466" r:id="rId21"/>
    <p:sldId id="492" r:id="rId22"/>
    <p:sldId id="493" r:id="rId23"/>
    <p:sldId id="494" r:id="rId24"/>
    <p:sldId id="468" r:id="rId25"/>
    <p:sldId id="495" r:id="rId26"/>
    <p:sldId id="482" r:id="rId27"/>
    <p:sldId id="483" r:id="rId28"/>
    <p:sldId id="496" r:id="rId29"/>
    <p:sldId id="497" r:id="rId30"/>
    <p:sldId id="361" r:id="rId31"/>
    <p:sldId id="424" r:id="rId32"/>
    <p:sldId id="447" r:id="rId33"/>
    <p:sldId id="448" r:id="rId34"/>
    <p:sldId id="423" r:id="rId35"/>
    <p:sldId id="475" r:id="rId36"/>
    <p:sldId id="498" r:id="rId37"/>
    <p:sldId id="451" r:id="rId38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6" autoAdjust="0"/>
    <p:restoredTop sz="94861" autoAdjust="0"/>
  </p:normalViewPr>
  <p:slideViewPr>
    <p:cSldViewPr>
      <p:cViewPr>
        <p:scale>
          <a:sx n="65" d="100"/>
          <a:sy n="65" d="100"/>
        </p:scale>
        <p:origin x="-820" y="-13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.docx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1.emf"/><Relationship Id="rId3" Type="http://schemas.openxmlformats.org/officeDocument/2006/relationships/slide" Target="slide16.xml"/><Relationship Id="rId7" Type="http://schemas.openxmlformats.org/officeDocument/2006/relationships/oleObject" Target="../embeddings/oleObject3.bin"/><Relationship Id="rId12" Type="http://schemas.openxmlformats.org/officeDocument/2006/relationships/image" Target="../media/image9.emf"/><Relationship Id="rId1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6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11" Type="http://schemas.openxmlformats.org/officeDocument/2006/relationships/package" Target="../embeddings/Microsoft_Word___4.docx"/><Relationship Id="rId5" Type="http://schemas.openxmlformats.org/officeDocument/2006/relationships/package" Target="../embeddings/Microsoft_Word___2.docx"/><Relationship Id="rId15" Type="http://schemas.openxmlformats.org/officeDocument/2006/relationships/image" Target="../media/image10.e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8.emf"/><Relationship Id="rId14" Type="http://schemas.openxmlformats.org/officeDocument/2006/relationships/package" Target="../embeddings/Microsoft_Word___5.docx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8.docx"/><Relationship Id="rId3" Type="http://schemas.openxmlformats.org/officeDocument/2006/relationships/slide" Target="slide19.xml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emf"/><Relationship Id="rId11" Type="http://schemas.openxmlformats.org/officeDocument/2006/relationships/package" Target="../embeddings/Microsoft_Word___9.docx"/><Relationship Id="rId5" Type="http://schemas.openxmlformats.org/officeDocument/2006/relationships/package" Target="../embeddings/Microsoft_Word___7.docx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3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oleObject" Target="../embeddings/oleObject10.bin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5.emf"/><Relationship Id="rId4" Type="http://schemas.openxmlformats.org/officeDocument/2006/relationships/package" Target="../embeddings/Microsoft_Word___10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Word___12.docx"/><Relationship Id="rId4" Type="http://schemas.openxmlformats.org/officeDocument/2006/relationships/oleObject" Target="../embeddings/oleObject12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4.docx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24.emf"/><Relationship Id="rId3" Type="http://schemas.openxmlformats.org/officeDocument/2006/relationships/slide" Target="slide26.xml"/><Relationship Id="rId21" Type="http://schemas.openxmlformats.org/officeDocument/2006/relationships/image" Target="../media/image25.emf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22.emf"/><Relationship Id="rId17" Type="http://schemas.openxmlformats.org/officeDocument/2006/relationships/package" Target="../embeddings/Microsoft_Word___17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7.bin"/><Relationship Id="rId20" Type="http://schemas.openxmlformats.org/officeDocument/2006/relationships/package" Target="../embeddings/Microsoft_Word___18.docx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emf"/><Relationship Id="rId11" Type="http://schemas.openxmlformats.org/officeDocument/2006/relationships/package" Target="../embeddings/Microsoft_Word___15.docx"/><Relationship Id="rId5" Type="http://schemas.openxmlformats.org/officeDocument/2006/relationships/package" Target="../embeddings/Microsoft_Word___13.docx"/><Relationship Id="rId15" Type="http://schemas.openxmlformats.org/officeDocument/2006/relationships/image" Target="../media/image23.emf"/><Relationship Id="rId10" Type="http://schemas.openxmlformats.org/officeDocument/2006/relationships/oleObject" Target="../embeddings/oleObject15.bin"/><Relationship Id="rId19" Type="http://schemas.openxmlformats.org/officeDocument/2006/relationships/oleObject" Target="../embeddings/oleObject18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1.emf"/><Relationship Id="rId14" Type="http://schemas.openxmlformats.org/officeDocument/2006/relationships/package" Target="../embeddings/Microsoft_Word___16.docx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6.emf"/><Relationship Id="rId5" Type="http://schemas.openxmlformats.org/officeDocument/2006/relationships/package" Target="../embeddings/Microsoft_Word___19.docx"/><Relationship Id="rId4" Type="http://schemas.openxmlformats.org/officeDocument/2006/relationships/oleObject" Target="../embeddings/oleObject19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1.docx"/><Relationship Id="rId3" Type="http://schemas.openxmlformats.org/officeDocument/2006/relationships/slide" Target="slide3.xml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7.emf"/><Relationship Id="rId5" Type="http://schemas.openxmlformats.org/officeDocument/2006/relationships/package" Target="../embeddings/Microsoft_Word___20.docx"/><Relationship Id="rId4" Type="http://schemas.openxmlformats.org/officeDocument/2006/relationships/oleObject" Target="../embeddings/oleObject20.bin"/><Relationship Id="rId9" Type="http://schemas.openxmlformats.org/officeDocument/2006/relationships/image" Target="../media/image2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slide" Target="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slide" Target="slide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slide" Target="slide3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Administrator\Desktop\创新图片\数学创新必修1\t01eb13a13845c625c4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5566" y="3867609"/>
            <a:ext cx="2854847" cy="299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774726" y="227766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第一章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§1.1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集　合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4726" y="2711406"/>
            <a:ext cx="97337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1.1.2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集合间的基本关系</a:t>
            </a:r>
          </a:p>
        </p:txBody>
      </p:sp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95" y="1216596"/>
            <a:ext cx="12190413" cy="43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624" y="1340049"/>
            <a:ext cx="11305256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求解有限集合的子集问题，关键有三点：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确定所求集合；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合理分类，按照子集所含元素的个数依次写出；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注意两个特殊的集合，即空集和集合本身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一般地，若集合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个元素，则其子集有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个，真子集有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个，非空真子集有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117426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{2,3}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{1,2,3,4,5}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及其个数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中含有两个元素时，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中含有三个元素时，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{2,3,4}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中含有四个元素时，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{2,3,1,4}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{2,3,1,5}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{2,3,4,5}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中含有五个元素时，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{2,3,1,4,5}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所以满足条件的集合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{2,3,4}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{2,3,1,4}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{2,3,1,5}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{2,3,4,5}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{2,3,1,4,5}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的个数为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17426"/>
            <a:ext cx="11412000" cy="523987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集合间关系的判定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指出下列各对集合之间的关系：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(1,1)}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的代表元素是数，集合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的代表元素是有序实数对，故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之间无包含关系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是等边三角形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是等腰三角形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等边三角形是三边相等的三角形，等腰三角形是两边相等的三角形，故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宋体"/>
                <a:ea typeface="GBK_S"/>
                <a:cs typeface="ZBFH"/>
              </a:rPr>
              <a:t>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17426"/>
            <a:ext cx="11412000" cy="43888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集合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5}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，用数轴表示集合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，如图所示，由图可知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100" dirty="0">
                <a:latin typeface="宋体"/>
                <a:ea typeface="GBK_S"/>
                <a:cs typeface="ZBFH"/>
              </a:rPr>
              <a:t>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由列举法知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{1,3,5,7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{3,5,7,9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宋体"/>
                <a:ea typeface="GBK_S"/>
                <a:cs typeface="ZBFH"/>
              </a:rPr>
              <a:t>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图片 7" descr="F:\2016赵瑊\同步\数学创新 人A必修1\word\BX1-4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803" y="1610545"/>
            <a:ext cx="6984775" cy="13762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233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906386"/>
            <a:ext cx="11412000" cy="71555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宋体"/>
                <a:ea typeface="GBK_S"/>
                <a:cs typeface="ZBFH"/>
              </a:rPr>
              <a:t>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宋体"/>
                <a:ea typeface="GBK_S"/>
                <a:cs typeface="ZBFH"/>
              </a:rPr>
              <a:t>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  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9838168"/>
              </p:ext>
            </p:extLst>
          </p:nvPr>
        </p:nvGraphicFramePr>
        <p:xfrm>
          <a:off x="495300" y="333450"/>
          <a:ext cx="11210925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6" name="文档" r:id="rId6" imgW="11212766" imgH="1664503" progId="Word.Document.12">
                  <p:embed/>
                </p:oleObj>
              </mc:Choice>
              <mc:Fallback>
                <p:oleObj name="文档" r:id="rId6" imgW="11212766" imgH="1664503" progId="Word.Document.12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333450"/>
                        <a:ext cx="11210925" cy="165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406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  <p:sp>
        <p:nvSpPr>
          <p:cNvPr id="6" name="矩形 5"/>
          <p:cNvSpPr/>
          <p:nvPr/>
        </p:nvSpPr>
        <p:spPr>
          <a:xfrm>
            <a:off x="382191" y="3213770"/>
            <a:ext cx="11412000" cy="18476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由于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kern="100" dirty="0" err="1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kern="100" dirty="0" err="1" smtClean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600" i="1" kern="100" dirty="0" err="1" smtClean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600" kern="100" baseline="-25000" dirty="0" err="1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表示所有的偶数，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表示所有的奇数，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600" kern="100" dirty="0" err="1" smtClean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600" i="1" kern="100" dirty="0" err="1" smtClean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600" kern="100" baseline="-25000" dirty="0" err="1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kern="100" dirty="0" err="1" smtClean="0">
                <a:latin typeface="Times New Roman"/>
                <a:ea typeface="华文细黑"/>
                <a:cs typeface="Courier New"/>
              </a:rPr>
              <a:t>±1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600" kern="100" dirty="0" err="1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 err="1" smtClean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1(</a:t>
            </a:r>
            <a:r>
              <a:rPr lang="en-US" altLang="zh-CN" sz="2600" i="1" kern="100" dirty="0" err="1" smtClean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600" kern="100" dirty="0" err="1" smtClean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600" b="1" kern="100" dirty="0" err="1" smtClean="0">
                <a:latin typeface="Times New Roman"/>
                <a:ea typeface="华文细黑"/>
                <a:cs typeface="Courier New"/>
              </a:rPr>
              <a:t>Z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一样，都表示所有奇数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84125"/>
              </p:ext>
            </p:extLst>
          </p:nvPr>
        </p:nvGraphicFramePr>
        <p:xfrm>
          <a:off x="495300" y="132284"/>
          <a:ext cx="1121092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326" name="文档" r:id="rId5" imgW="11212766" imgH="773307" progId="Word.Document.12">
                  <p:embed/>
                </p:oleObj>
              </mc:Choice>
              <mc:Fallback>
                <p:oleObj name="文档" r:id="rId5" imgW="11212766" imgH="77330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132284"/>
                        <a:ext cx="11210925" cy="73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0111634"/>
              </p:ext>
            </p:extLst>
          </p:nvPr>
        </p:nvGraphicFramePr>
        <p:xfrm>
          <a:off x="495300" y="928564"/>
          <a:ext cx="11210925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327" name="文档" r:id="rId8" imgW="11212766" imgH="774389" progId="Word.Document.12">
                  <p:embed/>
                </p:oleObj>
              </mc:Choice>
              <mc:Fallback>
                <p:oleObj name="文档" r:id="rId8" imgW="11212766" imgH="77438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928564"/>
                        <a:ext cx="11210925" cy="77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101324"/>
              </p:ext>
            </p:extLst>
          </p:nvPr>
        </p:nvGraphicFramePr>
        <p:xfrm>
          <a:off x="495300" y="1716460"/>
          <a:ext cx="11210925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328" name="文档" r:id="rId11" imgW="11212766" imgH="775831" progId="Word.Document.12">
                  <p:embed/>
                </p:oleObj>
              </mc:Choice>
              <mc:Fallback>
                <p:oleObj name="文档" r:id="rId11" imgW="11212766" imgH="77583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1716460"/>
                        <a:ext cx="11210925" cy="77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810966"/>
              </p:ext>
            </p:extLst>
          </p:nvPr>
        </p:nvGraphicFramePr>
        <p:xfrm>
          <a:off x="495300" y="2518073"/>
          <a:ext cx="112109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329" name="文档" r:id="rId14" imgW="11212766" imgH="842887" progId="Word.Document.12">
                  <p:embed/>
                </p:oleObj>
              </mc:Choice>
              <mc:Fallback>
                <p:oleObj name="文档" r:id="rId14" imgW="11212766" imgH="84288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2518073"/>
                        <a:ext cx="1121092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82191" y="5825848"/>
            <a:ext cx="11412000" cy="6473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6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故选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207420"/>
              </p:ext>
            </p:extLst>
          </p:nvPr>
        </p:nvGraphicFramePr>
        <p:xfrm>
          <a:off x="495300" y="5143128"/>
          <a:ext cx="11210925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330" name="文档" r:id="rId17" imgW="11212766" imgH="773307" progId="Word.Document.12">
                  <p:embed/>
                </p:oleObj>
              </mc:Choice>
              <mc:Fallback>
                <p:oleObj name="文档" r:id="rId17" imgW="11212766" imgH="77330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5143128"/>
                        <a:ext cx="11210925" cy="77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5373311" y="5843166"/>
            <a:ext cx="1425390" cy="6174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C</a:t>
            </a:r>
            <a:endParaRPr lang="zh-CN" altLang="zh-CN" sz="1050" b="1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6421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938089"/>
            <a:ext cx="12190413" cy="49155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1037159"/>
            <a:ext cx="11305256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判断集合与集合关系的常用方法：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一一列举观察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集合元素特征法：首先确定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集合的元素是什么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，弄清元素的特征，再利用集合元素的特征判断关系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一般地，设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)}.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推出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推出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互相推出，则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推不出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也推不出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无包含关系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数形结合法：利用数轴或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Venn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图判断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宋体"/>
                <a:ea typeface="GBK_S"/>
                <a:cs typeface="ZBFH"/>
              </a:rPr>
              <a:t>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同时成立，则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宋体"/>
                <a:ea typeface="GBK_S"/>
                <a:cs typeface="ZBFH"/>
              </a:rPr>
              <a:t>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更能准确表达集合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之间的关系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191" y="112576"/>
            <a:ext cx="11412000" cy="588620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Z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Z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z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Z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之间的关系为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宋体"/>
                <a:ea typeface="GBK_S"/>
                <a:cs typeface="ZBFH"/>
              </a:rPr>
              <a:t>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宋体"/>
                <a:ea typeface="GBK_S"/>
                <a:cs typeface="ZBFH"/>
              </a:rPr>
              <a:t>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宋体"/>
                <a:ea typeface="GBK_S"/>
                <a:cs typeface="ZBFH"/>
              </a:rPr>
              <a:t>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宋体"/>
                <a:ea typeface="GBK_S"/>
                <a:cs typeface="ZBFH"/>
              </a:rPr>
              <a:t>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宋体"/>
                <a:ea typeface="GBK_S"/>
                <a:cs typeface="ZBFH"/>
              </a:rPr>
              <a:t>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3·(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宋体"/>
                <a:ea typeface="GBK_S"/>
                <a:cs typeface="ZBFH"/>
              </a:rPr>
              <a:t>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87494" y="94330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0" grpId="0" uiExpand="1" build="allAtOnce"/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16713"/>
            <a:ext cx="1141200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集合相等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613909"/>
              </p:ext>
            </p:extLst>
          </p:nvPr>
        </p:nvGraphicFramePr>
        <p:xfrm>
          <a:off x="514350" y="1610147"/>
          <a:ext cx="112109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158" name="文档" r:id="rId5" imgW="11212766" imgH="1161943" progId="Word.Document.12">
                  <p:embed/>
                </p:oleObj>
              </mc:Choice>
              <mc:Fallback>
                <p:oleObj name="文档" r:id="rId5" imgW="11212766" imgH="1161943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610147"/>
                        <a:ext cx="11210925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3949649"/>
              </p:ext>
            </p:extLst>
          </p:nvPr>
        </p:nvGraphicFramePr>
        <p:xfrm>
          <a:off x="514350" y="2859038"/>
          <a:ext cx="11210925" cy="189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159" name="文档" r:id="rId8" imgW="11212766" imgH="1901362" progId="Word.Document.12">
                  <p:embed/>
                </p:oleObj>
              </mc:Choice>
              <mc:Fallback>
                <p:oleObj name="文档" r:id="rId8" imgW="11212766" imgH="190136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859038"/>
                        <a:ext cx="11210925" cy="189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82191" y="4697363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{2,0,0}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与集合的互异性矛盾，故舍去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680787"/>
              </p:ext>
            </p:extLst>
          </p:nvPr>
        </p:nvGraphicFramePr>
        <p:xfrm>
          <a:off x="514350" y="5587355"/>
          <a:ext cx="112109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160" name="文档" r:id="rId11" imgW="11212766" imgH="858389" progId="Word.Document.12">
                  <p:embed/>
                </p:oleObj>
              </mc:Choice>
              <mc:Fallback>
                <p:oleObj name="文档" r:id="rId11" imgW="11212766" imgH="85838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587355"/>
                        <a:ext cx="11210925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56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4" y="2268141"/>
            <a:ext cx="12204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2401119"/>
            <a:ext cx="11305256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求字母的值时，要注意检验所求出的值是否满足集合中元素的互异性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2055" y="1639119"/>
            <a:ext cx="10440000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掌握两个集合之间的包含关系和相等关系，并能正确判断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Venn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图的含义，会用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Venn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图表示两个集合间的关系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了解空集的含义及其性质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013223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631686"/>
              </p:ext>
            </p:extLst>
          </p:nvPr>
        </p:nvGraphicFramePr>
        <p:xfrm>
          <a:off x="504825" y="232867"/>
          <a:ext cx="112395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72" name="文档" r:id="rId4" imgW="11241193" imgH="886870" progId="Word.Document.12">
                  <p:embed/>
                </p:oleObj>
              </mc:Choice>
              <mc:Fallback>
                <p:oleObj name="文档" r:id="rId4" imgW="11241193" imgH="886870" progId="Word.Document.12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32867"/>
                        <a:ext cx="112395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0910217" y="44668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6491600"/>
              </p:ext>
            </p:extLst>
          </p:nvPr>
        </p:nvGraphicFramePr>
        <p:xfrm>
          <a:off x="504825" y="2431654"/>
          <a:ext cx="112109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73" name="文档" r:id="rId7" imgW="11212766" imgH="888672" progId="Word.Document.12">
                  <p:embed/>
                </p:oleObj>
              </mc:Choice>
              <mc:Fallback>
                <p:oleObj name="文档" r:id="rId7" imgW="11212766" imgH="88867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431654"/>
                        <a:ext cx="11210925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2191" y="3411577"/>
            <a:ext cx="11412000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/>
      <p:bldP spid="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16713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题型四　由集合间的关系求参数范围问题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，解得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404043"/>
              </p:ext>
            </p:extLst>
          </p:nvPr>
        </p:nvGraphicFramePr>
        <p:xfrm>
          <a:off x="514350" y="3463677"/>
          <a:ext cx="11210925" cy="184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0" name="文档" r:id="rId5" imgW="11212766" imgH="1850169" progId="Word.Document.12">
                  <p:embed/>
                </p:oleObj>
              </mc:Choice>
              <mc:Fallback>
                <p:oleObj name="文档" r:id="rId5" imgW="11212766" imgH="185016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463677"/>
                        <a:ext cx="11210925" cy="1847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82191" y="5199991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解得－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，综上得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1}.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1228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10" grpId="0"/>
      <p:bldP spid="1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4" y="1459519"/>
            <a:ext cx="12204000" cy="378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1623932"/>
            <a:ext cx="11305256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求解集合中参数问题，应先分析，简化每个集合，然后应用数形结合思想与分类讨论思想求解；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利用数轴分析法，将各个集合在数轴上表示出来，其中特别要注意端点值的检验；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注意空集的特殊性，遇到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为含字母参数的集合，一定要分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两种情形讨论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3754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191" y="116713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宋体"/>
                <a:ea typeface="GBK_S"/>
                <a:cs typeface="ZBFH"/>
              </a:rPr>
              <a:t>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宋体"/>
                <a:ea typeface="GBK_S"/>
                <a:cs typeface="ZBFH"/>
              </a:rPr>
              <a:t>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，由图可知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，由图可知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1" name="图片 10" descr="F:\2016赵瑊\同步\数学创新 人A必修1\word\BX1-5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292" y="2215183"/>
            <a:ext cx="4017798" cy="992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 descr="F:\2016赵瑊\同步\数学创新 人A必修1\word\BX1-6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293" y="4898529"/>
            <a:ext cx="3867795" cy="9669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044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0" grpId="0" uiExpand="1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9177" y="157160"/>
            <a:ext cx="10645756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忽略空集的特殊性致误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06484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97157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易错警示</a:t>
            </a:r>
          </a:p>
        </p:txBody>
      </p:sp>
      <p:sp>
        <p:nvSpPr>
          <p:cNvPr id="9" name="矩形 8"/>
          <p:cNvSpPr/>
          <p:nvPr/>
        </p:nvSpPr>
        <p:spPr>
          <a:xfrm>
            <a:off x="382191" y="119754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，求所有满足条件的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的取值集合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06484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易错警示</a:t>
            </a:r>
          </a:p>
        </p:txBody>
      </p:sp>
      <p:sp>
        <p:nvSpPr>
          <p:cNvPr id="9" name="矩形 8"/>
          <p:cNvSpPr/>
          <p:nvPr/>
        </p:nvSpPr>
        <p:spPr>
          <a:xfrm>
            <a:off x="382191" y="12651"/>
            <a:ext cx="11412000" cy="6482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E46C0A"/>
                </a:solidFill>
                <a:latin typeface="Times New Roman"/>
                <a:ea typeface="微软雅黑"/>
                <a:cs typeface="Times New Roman"/>
              </a:rPr>
              <a:t>错解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由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6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0}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1,3}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1}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{3}.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6570567"/>
              </p:ext>
            </p:extLst>
          </p:nvPr>
        </p:nvGraphicFramePr>
        <p:xfrm>
          <a:off x="495300" y="746448"/>
          <a:ext cx="1121092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57" name="文档" r:id="rId5" imgW="11212766" imgH="848655" progId="Word.Document.12">
                  <p:embed/>
                </p:oleObj>
              </mc:Choice>
              <mc:Fallback>
                <p:oleObj name="文档" r:id="rId5" imgW="11212766" imgH="84865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746448"/>
                        <a:ext cx="11210925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988948"/>
              </p:ext>
            </p:extLst>
          </p:nvPr>
        </p:nvGraphicFramePr>
        <p:xfrm>
          <a:off x="495300" y="1554907"/>
          <a:ext cx="1121092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58" name="文档" r:id="rId8" imgW="11212766" imgH="850458" progId="Word.Document.12">
                  <p:embed/>
                </p:oleObj>
              </mc:Choice>
              <mc:Fallback>
                <p:oleObj name="文档" r:id="rId8" imgW="11212766" imgH="85045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1554907"/>
                        <a:ext cx="11210925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7615919"/>
              </p:ext>
            </p:extLst>
          </p:nvPr>
        </p:nvGraphicFramePr>
        <p:xfrm>
          <a:off x="495300" y="2306241"/>
          <a:ext cx="1121092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59" name="文档" r:id="rId11" imgW="11212766" imgH="852260" progId="Word.Document.12">
                  <p:embed/>
                </p:oleObj>
              </mc:Choice>
              <mc:Fallback>
                <p:oleObj name="文档" r:id="rId11" imgW="11212766" imgH="85226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2306241"/>
                        <a:ext cx="11210925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382191" y="2969171"/>
            <a:ext cx="11412000" cy="13234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正解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600" i="1" kern="100" spc="-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600" kern="100" spc="-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600" i="1" kern="100" spc="-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spc="-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6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spc="-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6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spc="-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spc="-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0}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1,3}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600" i="1" kern="100" spc="-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zh-CN" altLang="zh-CN" sz="2600" kern="100" spc="-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600" i="1" kern="100" spc="-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1}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600" i="1" kern="100" spc="-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{3}.</a:t>
            </a:r>
            <a:endParaRPr lang="zh-CN" altLang="zh-CN" sz="105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zh-CN" altLang="zh-CN" sz="26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无解，即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1320887"/>
              </p:ext>
            </p:extLst>
          </p:nvPr>
        </p:nvGraphicFramePr>
        <p:xfrm>
          <a:off x="495300" y="4238253"/>
          <a:ext cx="1121092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60" name="文档" r:id="rId14" imgW="11212766" imgH="853702" progId="Word.Document.12">
                  <p:embed/>
                </p:oleObj>
              </mc:Choice>
              <mc:Fallback>
                <p:oleObj name="文档" r:id="rId14" imgW="11212766" imgH="85370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4238253"/>
                        <a:ext cx="11210925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299000"/>
              </p:ext>
            </p:extLst>
          </p:nvPr>
        </p:nvGraphicFramePr>
        <p:xfrm>
          <a:off x="495300" y="5062736"/>
          <a:ext cx="1121092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61" name="文档" r:id="rId17" imgW="11212766" imgH="855144" progId="Word.Document.12">
                  <p:embed/>
                </p:oleObj>
              </mc:Choice>
              <mc:Fallback>
                <p:oleObj name="文档" r:id="rId17" imgW="11212766" imgH="85514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5062736"/>
                        <a:ext cx="11210925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921535"/>
              </p:ext>
            </p:extLst>
          </p:nvPr>
        </p:nvGraphicFramePr>
        <p:xfrm>
          <a:off x="495300" y="5787008"/>
          <a:ext cx="11210925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62" name="文档" r:id="rId20" imgW="11212766" imgH="791693" progId="Word.Document.12">
                  <p:embed/>
                </p:oleObj>
              </mc:Choice>
              <mc:Fallback>
                <p:oleObj name="文档" r:id="rId20" imgW="11212766" imgH="79169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5787008"/>
                        <a:ext cx="11210925" cy="790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856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157834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易错警示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853507"/>
            <a:ext cx="12190413" cy="29349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651239"/>
              </p:ext>
            </p:extLst>
          </p:nvPr>
        </p:nvGraphicFramePr>
        <p:xfrm>
          <a:off x="507157" y="2301642"/>
          <a:ext cx="11161240" cy="1920240"/>
        </p:xfrm>
        <a:graphic>
          <a:graphicData uri="http://schemas.openxmlformats.org/drawingml/2006/table">
            <a:tbl>
              <a:tblPr/>
              <a:tblGrid>
                <a:gridCol w="4374198"/>
                <a:gridCol w="678704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错误原因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纠错心得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错解忽略了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zh-CN" sz="2800" kern="100">
                          <a:effectLst/>
                          <a:latin typeface="宋体"/>
                          <a:ea typeface="MS Mincho"/>
                          <a:cs typeface="MS Mincho"/>
                        </a:rPr>
                        <a:t>∅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这种情况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空集是任何集合的子集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解这类问题时，一定要注意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空集优先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的原则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302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00556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16713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设集合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9981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16713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可能为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4}.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时，方程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时，方程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有两个相等的实数根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106484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5972752"/>
              </p:ext>
            </p:extLst>
          </p:nvPr>
        </p:nvGraphicFramePr>
        <p:xfrm>
          <a:off x="495300" y="4143375"/>
          <a:ext cx="112109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9" name="文档" r:id="rId5" imgW="11212766" imgH="1161943" progId="Word.Document.12">
                  <p:embed/>
                </p:oleObj>
              </mc:Choice>
              <mc:Fallback>
                <p:oleObj name="文档" r:id="rId5" imgW="11212766" imgH="1161943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4143375"/>
                        <a:ext cx="11210925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382191" y="5311527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7232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16713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有两个相等的实数根－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spc="-7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421201"/>
              </p:ext>
            </p:extLst>
          </p:nvPr>
        </p:nvGraphicFramePr>
        <p:xfrm>
          <a:off x="495300" y="909514"/>
          <a:ext cx="112109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12" name="文档" r:id="rId5" imgW="11212766" imgH="1161943" progId="Word.Document.12">
                  <p:embed/>
                </p:oleObj>
              </mc:Choice>
              <mc:Fallback>
                <p:oleObj name="文档" r:id="rId5" imgW="11212766" imgH="1161943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909514"/>
                        <a:ext cx="11210925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82191" y="1970584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该方程组无解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时，方程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有两个不相等的实数根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1196753"/>
              </p:ext>
            </p:extLst>
          </p:nvPr>
        </p:nvGraphicFramePr>
        <p:xfrm>
          <a:off x="495300" y="4000525"/>
          <a:ext cx="1121092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13" name="文档" r:id="rId8" imgW="11212766" imgH="1163746" progId="Word.Document.12">
                  <p:embed/>
                </p:oleObj>
              </mc:Choice>
              <mc:Fallback>
                <p:oleObj name="文档" r:id="rId8" imgW="11212766" imgH="116374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4000525"/>
                        <a:ext cx="11210925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82191" y="5105028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综上可得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77656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494683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493392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494683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43857" y="269302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43857" y="381749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43857" y="4941962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2191" y="734676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|0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的真子集的个数为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B.7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C.8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D.16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{0,1,2}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，其真子集为：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{0,1}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{0,2}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，即共有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39422" y="93808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4" grpId="0" uiExpand="1" build="allAtOnce"/>
      <p:bldP spid="2" grpId="0"/>
      <p:bldP spid="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2191" y="592907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，则下列选项正确的是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A.{0}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.{0}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D.0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中均是集合之间的关系，符号错误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选项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中是元素与集合之间的关系，符号错误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85881" y="78035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 uiExpand="1" build="allAtOnce"/>
      <p:bldP spid="2" grpId="2"/>
      <p:bldP spid="2" grpId="3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2191" y="592907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1}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1}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1}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，故答案为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99309" y="79407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0" grpId="0" uiExpand="1" build="allAtOnce"/>
      <p:bldP spid="2" grpId="0"/>
      <p:bldP spid="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382191" y="592907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，则满足条件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的个数为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D.4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{1,2,3,4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}.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，所以根据子集的定义，集合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必须含有元素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，且可能含有元素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3,4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题即求集合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{3,4}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的子集个数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的个数为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72347" y="144214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8" grpId="0" uiExpand="1" build="allAtOnce"/>
      <p:bldP spid="2" grpId="0"/>
      <p:bldP spid="2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2191" y="592907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，此时集合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中的元素不满足互异性，舍去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舍去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，此时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{0,1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}.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57059" y="75064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41235" y="775023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 uiExpand="1" build="allAtOnce"/>
      <p:bldP spid="3" grpId="0"/>
      <p:bldP spid="3" grpId="1"/>
      <p:bldP spid="4" grpId="0"/>
      <p:bldP spid="4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1001937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992164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363" y="952441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对子集、真子集有关概念的理解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中的任何一个元素都是集合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中的元素，即由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，能推出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，这是判断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的常用方法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不能简单地把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中部分元素组成的集合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，因为若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中不含任何元素；若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中含有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中的所有元素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在真子集的定义中，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首先要满足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，其次至少有一个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363" y="117426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集合子集的个数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求集合的子集问题时，一般可以按照子集元素个数分类，再依次写出符合要求的子集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集合的子集、真子集个数的规律为：含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个元素的集合有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个子集，有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个真子集，有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个非空真子集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涉及字母参数的集合关系问题，注意数形结合思想与分类讨论思想的应用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6558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istrator\Desktop\创新图片\数学创新必修1\t01eb13a13845c625c4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5566" y="3867609"/>
            <a:ext cx="2854847" cy="299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030751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49599" y="3338736"/>
            <a:ext cx="7488832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666151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Venn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图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定义：在数学中，经常用平面上封闭曲线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代表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集合，这种图称为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Venn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图，这种表示集合的方法叫做图示法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适用范围：元素个数较少的集合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使用方法：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把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在封闭曲线的内部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12953" y="3329211"/>
            <a:ext cx="13540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元素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60300" y="140404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内部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点二　子集的概念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598075"/>
              </p:ext>
            </p:extLst>
          </p:nvPr>
        </p:nvGraphicFramePr>
        <p:xfrm>
          <a:off x="531540" y="1019622"/>
          <a:ext cx="11108282" cy="2560320"/>
        </p:xfrm>
        <a:graphic>
          <a:graphicData uri="http://schemas.openxmlformats.org/drawingml/2006/table">
            <a:tbl>
              <a:tblPr/>
              <a:tblGrid>
                <a:gridCol w="6283746"/>
                <a:gridCol w="1800200"/>
                <a:gridCol w="302433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文字语言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符号语言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图形语言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集合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中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元素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都是集合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中的元素</a:t>
                      </a:r>
                      <a:r>
                        <a:rPr lang="zh-CN" sz="2800" kern="100" spc="-5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就说这两个集合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有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    </a:t>
                      </a:r>
                      <a:r>
                        <a:rPr lang="zh-CN" sz="2800" kern="100" spc="-5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称集合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是集合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的子集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u="sng" kern="100" dirty="0" smtClean="0">
                          <a:effectLst/>
                          <a:latin typeface="Cambria Math"/>
                          <a:ea typeface="华文细黑"/>
                          <a:cs typeface="Cambria Math"/>
                        </a:rPr>
                        <a:t>     </a:t>
                      </a:r>
                      <a:r>
                        <a:rPr lang="en-US" sz="2800" i="1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或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dirty="0" err="1">
                          <a:effectLst/>
                          <a:latin typeface="Cambria Math"/>
                          <a:ea typeface="华文细黑"/>
                          <a:cs typeface="Cambria Math"/>
                        </a:rPr>
                        <a:t>⊇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722" name="图片 13" descr="说明: F:\2016赵瑊\同步\数学创新 人A必修1\word\BX1-2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1510" y="2120218"/>
            <a:ext cx="2607551" cy="843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450035" y="2344341"/>
            <a:ext cx="20581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包含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关系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37809" y="2061528"/>
            <a:ext cx="4523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Cambria Math"/>
                <a:ea typeface="华文细黑"/>
                <a:cs typeface="Cambria Math"/>
              </a:rPr>
              <a:t>⊆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34919" y="169207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任意一个</a:t>
            </a:r>
          </a:p>
        </p:txBody>
      </p:sp>
      <p:sp>
        <p:nvSpPr>
          <p:cNvPr id="11" name="矩形 10"/>
          <p:cNvSpPr/>
          <p:nvPr/>
        </p:nvSpPr>
        <p:spPr>
          <a:xfrm>
            <a:off x="382191" y="3683918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符号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“∈”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有什么区别？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“∈”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是表示元素与集合之间的关系，比如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是表示集合与集合之间的关系，比如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{1,2,3}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{3,2,1}.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“∈”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的左边是元素，右边是集合，而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的两边均为集合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5664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11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集合相等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果集合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是集合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的子集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spc="-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，且集合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是集合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的子集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spc="-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，此时，集合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与集合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中的元素是一样的，因此，集合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与集合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相等，记作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{0,1}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与集合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{(0,1)}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相等吗？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不相等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前者是数集，有两个元素：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；后者是点集，只有一个元素：数对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(0,1).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与集合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相等吗？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相等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虽然两个集合的代表元素的符号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不同，但实质上它们均表示大于－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且小于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的所有实数，所以这两个集合相等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206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知识点四　真子集的概念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0675211"/>
              </p:ext>
            </p:extLst>
          </p:nvPr>
        </p:nvGraphicFramePr>
        <p:xfrm>
          <a:off x="531540" y="1019622"/>
          <a:ext cx="11108282" cy="2560320"/>
        </p:xfrm>
        <a:graphic>
          <a:graphicData uri="http://schemas.openxmlformats.org/drawingml/2006/table">
            <a:tbl>
              <a:tblPr/>
              <a:tblGrid>
                <a:gridCol w="1381760"/>
                <a:gridCol w="4181906"/>
                <a:gridCol w="2489835"/>
                <a:gridCol w="305478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定义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符号表示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图形表示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真子集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如果集合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dirty="0" err="1">
                          <a:effectLst/>
                          <a:latin typeface="Cambria Math"/>
                          <a:ea typeface="华文细黑"/>
                          <a:cs typeface="Cambria Math"/>
                        </a:rPr>
                        <a:t>⊆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，但存在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元素</a:t>
                      </a:r>
                      <a:r>
                        <a:rPr lang="en-US" sz="2800" i="1" u="sng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            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称集合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是集合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的真子集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宋体"/>
                          <a:ea typeface="GBK_S"/>
                          <a:cs typeface="ZBFH"/>
                        </a:rPr>
                        <a:t>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或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宋体"/>
                          <a:ea typeface="GBK_S"/>
                          <a:cs typeface="ZBFH"/>
                        </a:rPr>
                        <a:t>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3794" name="图片 12" descr="说明: F:\2016赵瑊\同步\数学创新 人A必修1\word\BX1-3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728" y="1801585"/>
            <a:ext cx="2446012" cy="1618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373168" y="2349560"/>
            <a:ext cx="21980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0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35893"/>
            <a:ext cx="1141200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知识点五　空集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定义：不含任何元素的集合叫做空集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用符号表示为：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规定：空集是任何集合的子集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之间有什么区别与联系？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是含有一个元素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的集合，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是不含任何元素的集合，因此有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是含有一个元素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的集合，因此有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知识点六　子集的有关性质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任何一个集合是它本身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那么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86464" y="5940435"/>
            <a:ext cx="13681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solidFill>
                  <a:srgbClr val="C00000"/>
                </a:solidFill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79397" y="524904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子集</a:t>
            </a:r>
          </a:p>
        </p:txBody>
      </p:sp>
      <p:sp>
        <p:nvSpPr>
          <p:cNvPr id="4" name="矩形 3"/>
          <p:cNvSpPr/>
          <p:nvPr/>
        </p:nvSpPr>
        <p:spPr>
          <a:xfrm>
            <a:off x="6456326" y="5292363"/>
            <a:ext cx="8915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solidFill>
                  <a:srgbClr val="C00000"/>
                </a:solidFill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en-US" altLang="zh-CN" sz="2800" i="1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0841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2" grpId="0" uiExpand="1" build="allAtOnce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999" y="664409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有限集合的子集确定问题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写出集合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的所有子集，并指出其中哪些是它的真子集；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子集为：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真子集为：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宋体"/>
                <a:ea typeface="GBK_S"/>
                <a:cs typeface="ZBFH"/>
              </a:rPr>
              <a:t>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，求满足条件的集合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由题意可知，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中一定有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，对于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可能没有，也可能有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个，故满足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宋体"/>
                <a:ea typeface="GBK_S"/>
                <a:cs typeface="ZBFH"/>
              </a:rPr>
              <a:t>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uiExpand="1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</TotalTime>
  <Words>1398</Words>
  <Application>Microsoft Office PowerPoint</Application>
  <PresentationFormat>自定义</PresentationFormat>
  <Paragraphs>253</Paragraphs>
  <Slides>37</Slides>
  <Notes>0</Notes>
  <HiddenSlides>9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1114</cp:revision>
  <dcterms:created xsi:type="dcterms:W3CDTF">2014-10-15T07:25:01Z</dcterms:created>
  <dcterms:modified xsi:type="dcterms:W3CDTF">2016-05-20T08:28:49Z</dcterms:modified>
</cp:coreProperties>
</file>