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88" r:id="rId6"/>
    <p:sldId id="278" r:id="rId7"/>
    <p:sldId id="309" r:id="rId8"/>
    <p:sldId id="457" r:id="rId9"/>
    <p:sldId id="507" r:id="rId10"/>
    <p:sldId id="459" r:id="rId11"/>
    <p:sldId id="461" r:id="rId12"/>
    <p:sldId id="462" r:id="rId13"/>
    <p:sldId id="508" r:id="rId14"/>
    <p:sldId id="463" r:id="rId15"/>
    <p:sldId id="509" r:id="rId16"/>
    <p:sldId id="465" r:id="rId17"/>
    <p:sldId id="510" r:id="rId18"/>
    <p:sldId id="466" r:id="rId19"/>
    <p:sldId id="502" r:id="rId20"/>
    <p:sldId id="511" r:id="rId21"/>
    <p:sldId id="493" r:id="rId22"/>
    <p:sldId id="494" r:id="rId23"/>
    <p:sldId id="468" r:id="rId24"/>
    <p:sldId id="512" r:id="rId25"/>
    <p:sldId id="513" r:id="rId26"/>
    <p:sldId id="483" r:id="rId27"/>
    <p:sldId id="361" r:id="rId28"/>
    <p:sldId id="424" r:id="rId29"/>
    <p:sldId id="447" r:id="rId30"/>
    <p:sldId id="448" r:id="rId31"/>
    <p:sldId id="423" r:id="rId32"/>
    <p:sldId id="475" r:id="rId33"/>
    <p:sldId id="451" r:id="rId34"/>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96" autoAdjust="0"/>
    <p:restoredTop sz="94861" autoAdjust="0"/>
  </p:normalViewPr>
  <p:slideViewPr>
    <p:cSldViewPr>
      <p:cViewPr>
        <p:scale>
          <a:sx n="60" d="100"/>
          <a:sy n="60" d="100"/>
        </p:scale>
        <p:origin x="-1032" y="-252"/>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image" Target="../media/image32.emf"/><Relationship Id="rId6" Type="http://schemas.openxmlformats.org/officeDocument/2006/relationships/image" Target="../media/image37.emf"/><Relationship Id="rId5" Type="http://schemas.openxmlformats.org/officeDocument/2006/relationships/image" Target="../media/image36.emf"/><Relationship Id="rId4" Type="http://schemas.openxmlformats.org/officeDocument/2006/relationships/image" Target="../media/image35.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image" Target="../media/image41.emf"/><Relationship Id="rId4" Type="http://schemas.openxmlformats.org/officeDocument/2006/relationships/image" Target="../media/image44.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emf"/><Relationship Id="rId1" Type="http://schemas.openxmlformats.org/officeDocument/2006/relationships/image" Target="../media/image45.emf"/><Relationship Id="rId4" Type="http://schemas.openxmlformats.org/officeDocument/2006/relationships/image" Target="../media/image48.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image" Target="../media/image49.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9.emf"/><Relationship Id="rId5" Type="http://schemas.openxmlformats.org/officeDocument/2006/relationships/image" Target="../media/image13.emf"/><Relationship Id="rId4"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image" Target="../media/image18.emf"/><Relationship Id="rId5" Type="http://schemas.openxmlformats.org/officeDocument/2006/relationships/image" Target="../media/image22.emf"/><Relationship Id="rId4" Type="http://schemas.openxmlformats.org/officeDocument/2006/relationships/image" Target="../media/image21.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image" Target="../media/image23.emf"/><Relationship Id="rId5" Type="http://schemas.openxmlformats.org/officeDocument/2006/relationships/image" Target="../media/image27.emf"/><Relationship Id="rId4" Type="http://schemas.openxmlformats.org/officeDocument/2006/relationships/image" Target="../media/image2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8.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Word___6.docx"/><Relationship Id="rId13" Type="http://schemas.openxmlformats.org/officeDocument/2006/relationships/image" Target="../media/image13.emf"/><Relationship Id="rId3" Type="http://schemas.openxmlformats.org/officeDocument/2006/relationships/slide" Target="slide11.xml"/><Relationship Id="rId7" Type="http://schemas.openxmlformats.org/officeDocument/2006/relationships/image" Target="../media/image10.emf"/><Relationship Id="rId12" Type="http://schemas.openxmlformats.org/officeDocument/2006/relationships/package" Target="../embeddings/Microsoft_Word___8.docx"/><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package" Target="../embeddings/Microsoft_Word___5.docx"/><Relationship Id="rId11" Type="http://schemas.openxmlformats.org/officeDocument/2006/relationships/image" Target="../media/image12.emf"/><Relationship Id="rId5" Type="http://schemas.openxmlformats.org/officeDocument/2006/relationships/image" Target="../media/image9.emf"/><Relationship Id="rId10" Type="http://schemas.openxmlformats.org/officeDocument/2006/relationships/package" Target="../embeddings/Microsoft_Word___7.docx"/><Relationship Id="rId4" Type="http://schemas.openxmlformats.org/officeDocument/2006/relationships/package" Target="../embeddings/Microsoft_Word___4.docx"/><Relationship Id="rId9" Type="http://schemas.openxmlformats.org/officeDocument/2006/relationships/image" Target="../media/image11.emf"/></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__9.docx"/><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15.emf"/><Relationship Id="rId5" Type="http://schemas.openxmlformats.org/officeDocument/2006/relationships/package" Target="../embeddings/Microsoft_Word___10.docx"/><Relationship Id="rId4" Type="http://schemas.openxmlformats.org/officeDocument/2006/relationships/image" Target="../media/image14.emf"/></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17.emf"/><Relationship Id="rId5" Type="http://schemas.openxmlformats.org/officeDocument/2006/relationships/package" Target="../embeddings/Microsoft_Word___12.docx"/><Relationship Id="rId4" Type="http://schemas.openxmlformats.org/officeDocument/2006/relationships/image" Target="../media/image16.emf"/></Relationships>
</file>

<file path=ppt/slides/_rels/slide14.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package" Target="../embeddings/Microsoft_Word___13.docx"/><Relationship Id="rId7" Type="http://schemas.openxmlformats.org/officeDocument/2006/relationships/package" Target="../embeddings/Microsoft_Word___15.docx"/><Relationship Id="rId12" Type="http://schemas.openxmlformats.org/officeDocument/2006/relationships/image" Target="../media/image22.emf"/><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19.emf"/><Relationship Id="rId11" Type="http://schemas.openxmlformats.org/officeDocument/2006/relationships/package" Target="../embeddings/Microsoft_Word___17.docx"/><Relationship Id="rId5" Type="http://schemas.openxmlformats.org/officeDocument/2006/relationships/package" Target="../embeddings/Microsoft_Word___14.docx"/><Relationship Id="rId10" Type="http://schemas.openxmlformats.org/officeDocument/2006/relationships/image" Target="../media/image21.emf"/><Relationship Id="rId4" Type="http://schemas.openxmlformats.org/officeDocument/2006/relationships/image" Target="../media/image18.emf"/><Relationship Id="rId9" Type="http://schemas.openxmlformats.org/officeDocument/2006/relationships/package" Target="../embeddings/Microsoft_Word___16.docx"/></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Word___20.docx"/><Relationship Id="rId13" Type="http://schemas.openxmlformats.org/officeDocument/2006/relationships/image" Target="../media/image27.emf"/><Relationship Id="rId3" Type="http://schemas.openxmlformats.org/officeDocument/2006/relationships/package" Target="../embeddings/Microsoft_Word___18.docx"/><Relationship Id="rId7" Type="http://schemas.openxmlformats.org/officeDocument/2006/relationships/image" Target="../media/image24.emf"/><Relationship Id="rId12" Type="http://schemas.openxmlformats.org/officeDocument/2006/relationships/package" Target="../embeddings/Microsoft_Word___22.docx"/><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package" Target="../embeddings/Microsoft_Word___19.docx"/><Relationship Id="rId11" Type="http://schemas.openxmlformats.org/officeDocument/2006/relationships/image" Target="../media/image26.emf"/><Relationship Id="rId5" Type="http://schemas.openxmlformats.org/officeDocument/2006/relationships/slide" Target="slide16.xml"/><Relationship Id="rId10" Type="http://schemas.openxmlformats.org/officeDocument/2006/relationships/package" Target="../embeddings/Microsoft_Word___21.docx"/><Relationship Id="rId4" Type="http://schemas.openxmlformats.org/officeDocument/2006/relationships/image" Target="../media/image23.emf"/><Relationship Id="rId9" Type="http://schemas.openxmlformats.org/officeDocument/2006/relationships/image" Target="../media/image25.emf"/></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Word___23.docx"/><Relationship Id="rId2" Type="http://schemas.openxmlformats.org/officeDocument/2006/relationships/slideLayout" Target="../slideLayouts/slideLayout1.xml"/><Relationship Id="rId1" Type="http://schemas.openxmlformats.org/officeDocument/2006/relationships/vmlDrawing" Target="../drawings/vmlDrawing9.vml"/><Relationship Id="rId4" Type="http://schemas.openxmlformats.org/officeDocument/2006/relationships/image" Target="../media/image28.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Word___24.docx"/><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image" Target="../media/image30.emf"/><Relationship Id="rId5" Type="http://schemas.openxmlformats.org/officeDocument/2006/relationships/package" Target="../embeddings/Microsoft_Word___25.docx"/><Relationship Id="rId4" Type="http://schemas.openxmlformats.org/officeDocument/2006/relationships/image" Target="../media/image29.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Word___26.docx"/><Relationship Id="rId2" Type="http://schemas.openxmlformats.org/officeDocument/2006/relationships/slideLayout" Target="../slideLayouts/slideLayout1.xml"/><Relationship Id="rId1" Type="http://schemas.openxmlformats.org/officeDocument/2006/relationships/vmlDrawing" Target="../drawings/vmlDrawing11.vml"/><Relationship Id="rId5" Type="http://schemas.openxmlformats.org/officeDocument/2006/relationships/slide" Target="slide21.xml"/><Relationship Id="rId4" Type="http://schemas.openxmlformats.org/officeDocument/2006/relationships/image" Target="../media/image31.emf"/></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image" Target="../media/image34.emf"/><Relationship Id="rId13" Type="http://schemas.openxmlformats.org/officeDocument/2006/relationships/package" Target="../embeddings/Microsoft_Word___32.docx"/><Relationship Id="rId3" Type="http://schemas.openxmlformats.org/officeDocument/2006/relationships/package" Target="../embeddings/Microsoft_Word___27.docx"/><Relationship Id="rId7" Type="http://schemas.openxmlformats.org/officeDocument/2006/relationships/package" Target="../embeddings/Microsoft_Word___29.docx"/><Relationship Id="rId12" Type="http://schemas.openxmlformats.org/officeDocument/2006/relationships/image" Target="../media/image36.emf"/><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image" Target="../media/image33.emf"/><Relationship Id="rId11" Type="http://schemas.openxmlformats.org/officeDocument/2006/relationships/package" Target="../embeddings/Microsoft_Word___31.docx"/><Relationship Id="rId5" Type="http://schemas.openxmlformats.org/officeDocument/2006/relationships/package" Target="../embeddings/Microsoft_Word___28.docx"/><Relationship Id="rId10" Type="http://schemas.openxmlformats.org/officeDocument/2006/relationships/image" Target="../media/image35.emf"/><Relationship Id="rId4" Type="http://schemas.openxmlformats.org/officeDocument/2006/relationships/image" Target="../media/image32.emf"/><Relationship Id="rId9" Type="http://schemas.openxmlformats.org/officeDocument/2006/relationships/package" Target="../embeddings/Microsoft_Word___30.docx"/><Relationship Id="rId14" Type="http://schemas.openxmlformats.org/officeDocument/2006/relationships/image" Target="../media/image37.emf"/></Relationships>
</file>

<file path=ppt/slides/_rels/slide2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33.docx"/><Relationship Id="rId13" Type="http://schemas.openxmlformats.org/officeDocument/2006/relationships/image" Target="../media/image39.emf"/><Relationship Id="rId3" Type="http://schemas.openxmlformats.org/officeDocument/2006/relationships/slide" Target="slide27.xml"/><Relationship Id="rId7" Type="http://schemas.openxmlformats.org/officeDocument/2006/relationships/slide" Target="slide31.xml"/><Relationship Id="rId12" Type="http://schemas.openxmlformats.org/officeDocument/2006/relationships/package" Target="../embeddings/Microsoft_Word___34.docx"/><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slide" Target="slide30.xml"/><Relationship Id="rId11" Type="http://schemas.openxmlformats.org/officeDocument/2006/relationships/image" Target="file:///F:\2016&#36213;&#29770;\&#21516;&#27493;\&#25968;&#23398;&#21019;&#26032;%20&#20154;A&#24517;&#20462;1\word\BX1-68.TIF" TargetMode="External"/><Relationship Id="rId5" Type="http://schemas.openxmlformats.org/officeDocument/2006/relationships/slide" Target="slide29.xml"/><Relationship Id="rId10" Type="http://schemas.openxmlformats.org/officeDocument/2006/relationships/image" Target="../media/image40.png"/><Relationship Id="rId4" Type="http://schemas.openxmlformats.org/officeDocument/2006/relationships/slide" Target="slide28.xml"/><Relationship Id="rId9" Type="http://schemas.openxmlformats.org/officeDocument/2006/relationships/image" Target="../media/image38.emf"/></Relationships>
</file>

<file path=ppt/slides/_rels/slide28.xml.rels><?xml version="1.0" encoding="UTF-8" standalone="yes"?>
<Relationships xmlns="http://schemas.openxmlformats.org/package/2006/relationships"><Relationship Id="rId8" Type="http://schemas.openxmlformats.org/officeDocument/2006/relationships/image" Target="../media/image43.emf"/><Relationship Id="rId13" Type="http://schemas.openxmlformats.org/officeDocument/2006/relationships/slide" Target="slide29.xml"/><Relationship Id="rId3" Type="http://schemas.openxmlformats.org/officeDocument/2006/relationships/package" Target="../embeddings/Microsoft_Word___35.docx"/><Relationship Id="rId7" Type="http://schemas.openxmlformats.org/officeDocument/2006/relationships/package" Target="../embeddings/Microsoft_Word___37.docx"/><Relationship Id="rId12" Type="http://schemas.openxmlformats.org/officeDocument/2006/relationships/slide" Target="slide28.xml"/><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image" Target="../media/image42.emf"/><Relationship Id="rId11" Type="http://schemas.openxmlformats.org/officeDocument/2006/relationships/slide" Target="slide27.xml"/><Relationship Id="rId5" Type="http://schemas.openxmlformats.org/officeDocument/2006/relationships/package" Target="../embeddings/Microsoft_Word___36.docx"/><Relationship Id="rId15" Type="http://schemas.openxmlformats.org/officeDocument/2006/relationships/slide" Target="slide31.xml"/><Relationship Id="rId10" Type="http://schemas.openxmlformats.org/officeDocument/2006/relationships/image" Target="../media/image44.emf"/><Relationship Id="rId4" Type="http://schemas.openxmlformats.org/officeDocument/2006/relationships/image" Target="../media/image41.emf"/><Relationship Id="rId9" Type="http://schemas.openxmlformats.org/officeDocument/2006/relationships/package" Target="../embeddings/Microsoft_Word___38.docx"/><Relationship Id="rId14" Type="http://schemas.openxmlformats.org/officeDocument/2006/relationships/slide" Target="slide30.xml"/></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Word___39.docx"/><Relationship Id="rId13" Type="http://schemas.openxmlformats.org/officeDocument/2006/relationships/image" Target="../media/image47.emf"/><Relationship Id="rId3" Type="http://schemas.openxmlformats.org/officeDocument/2006/relationships/slide" Target="slide27.xml"/><Relationship Id="rId7" Type="http://schemas.openxmlformats.org/officeDocument/2006/relationships/slide" Target="slide31.xml"/><Relationship Id="rId12" Type="http://schemas.openxmlformats.org/officeDocument/2006/relationships/package" Target="../embeddings/Microsoft_Word___41.docx"/><Relationship Id="rId2" Type="http://schemas.openxmlformats.org/officeDocument/2006/relationships/slideLayout" Target="../slideLayouts/slideLayout1.xml"/><Relationship Id="rId1" Type="http://schemas.openxmlformats.org/officeDocument/2006/relationships/vmlDrawing" Target="../drawings/vmlDrawing15.vml"/><Relationship Id="rId6" Type="http://schemas.openxmlformats.org/officeDocument/2006/relationships/slide" Target="slide30.xml"/><Relationship Id="rId11" Type="http://schemas.openxmlformats.org/officeDocument/2006/relationships/image" Target="../media/image46.emf"/><Relationship Id="rId5" Type="http://schemas.openxmlformats.org/officeDocument/2006/relationships/slide" Target="slide29.xml"/><Relationship Id="rId15" Type="http://schemas.openxmlformats.org/officeDocument/2006/relationships/image" Target="../media/image48.emf"/><Relationship Id="rId10" Type="http://schemas.openxmlformats.org/officeDocument/2006/relationships/package" Target="../embeddings/Microsoft_Word___40.docx"/><Relationship Id="rId4" Type="http://schemas.openxmlformats.org/officeDocument/2006/relationships/slide" Target="slide28.xml"/><Relationship Id="rId9" Type="http://schemas.openxmlformats.org/officeDocument/2006/relationships/image" Target="../media/image45.emf"/><Relationship Id="rId14" Type="http://schemas.openxmlformats.org/officeDocument/2006/relationships/package" Target="../embeddings/Microsoft_Word___42.docx"/></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7.xml"/></Relationships>
</file>

<file path=ppt/slides/_rels/slide3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1.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Word___43.docx"/><Relationship Id="rId3" Type="http://schemas.openxmlformats.org/officeDocument/2006/relationships/slide" Target="slide27.xml"/><Relationship Id="rId7" Type="http://schemas.openxmlformats.org/officeDocument/2006/relationships/slide" Target="slide31.xml"/><Relationship Id="rId12" Type="http://schemas.openxmlformats.org/officeDocument/2006/relationships/image" Target="../media/image51.png"/><Relationship Id="rId2" Type="http://schemas.openxmlformats.org/officeDocument/2006/relationships/slideLayout" Target="../slideLayouts/slideLayout1.xml"/><Relationship Id="rId1" Type="http://schemas.openxmlformats.org/officeDocument/2006/relationships/vmlDrawing" Target="../drawings/vmlDrawing16.vml"/><Relationship Id="rId6" Type="http://schemas.openxmlformats.org/officeDocument/2006/relationships/slide" Target="slide30.xml"/><Relationship Id="rId11" Type="http://schemas.openxmlformats.org/officeDocument/2006/relationships/image" Target="../media/image50.emf"/><Relationship Id="rId5" Type="http://schemas.openxmlformats.org/officeDocument/2006/relationships/slide" Target="slide29.xml"/><Relationship Id="rId10" Type="http://schemas.openxmlformats.org/officeDocument/2006/relationships/package" Target="../embeddings/Microsoft_Word___44.docx"/><Relationship Id="rId4" Type="http://schemas.openxmlformats.org/officeDocument/2006/relationships/slide" Target="slide28.xml"/><Relationship Id="rId9" Type="http://schemas.openxmlformats.org/officeDocument/2006/relationships/image" Target="../media/image49.emf"/></Relationships>
</file>

<file path=ppt/slides/_rels/slide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xml"/><Relationship Id="rId1" Type="http://schemas.openxmlformats.org/officeDocument/2006/relationships/vmlDrawing" Target="../drawings/vmlDrawing17.vml"/><Relationship Id="rId5" Type="http://schemas.openxmlformats.org/officeDocument/2006/relationships/image" Target="../media/image52.emf"/><Relationship Id="rId4" Type="http://schemas.openxmlformats.org/officeDocument/2006/relationships/package" Target="../embeddings/Microsoft_Word___45.docx"/></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package" Target="../embeddings/Microsoft_Word___1.docx"/></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slide" Target="slide7.xml"/><Relationship Id="rId5" Type="http://schemas.openxmlformats.org/officeDocument/2006/relationships/image" Target="../media/image4.png"/><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__3.docx"/><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8.png"/><Relationship Id="rId4"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2374031" y="2277666"/>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Times New Roman" pitchFamily="18" charset="0"/>
                <a:ea typeface="微软雅黑" pitchFamily="34" charset="-122"/>
                <a:cs typeface="Times New Roman" pitchFamily="18" charset="0"/>
              </a:rPr>
              <a:t>第一章　</a:t>
            </a:r>
            <a:r>
              <a:rPr lang="en-US" altLang="zh-CN" sz="1600" i="1" dirty="0" smtClean="0">
                <a:solidFill>
                  <a:schemeClr val="accent6">
                    <a:lumMod val="75000"/>
                  </a:schemeClr>
                </a:solidFill>
                <a:latin typeface="Times New Roman" pitchFamily="18" charset="0"/>
                <a:ea typeface="微软雅黑" pitchFamily="34" charset="-122"/>
                <a:cs typeface="Times New Roman" pitchFamily="18" charset="0"/>
              </a:rPr>
              <a:t>1.3.1</a:t>
            </a:r>
            <a:r>
              <a:rPr lang="zh-CN" altLang="en-US" sz="1600" i="1" dirty="0">
                <a:solidFill>
                  <a:schemeClr val="accent6">
                    <a:lumMod val="75000"/>
                  </a:schemeClr>
                </a:solidFill>
                <a:latin typeface="Times New Roman" pitchFamily="18" charset="0"/>
                <a:ea typeface="微软雅黑" pitchFamily="34" charset="-122"/>
                <a:cs typeface="Times New Roman" pitchFamily="18" charset="0"/>
              </a:rPr>
              <a:t>　单调性与最大</a:t>
            </a:r>
            <a:r>
              <a:rPr lang="en-US" altLang="zh-CN" sz="1600" i="1" dirty="0">
                <a:solidFill>
                  <a:schemeClr val="accent6">
                    <a:lumMod val="75000"/>
                  </a:schemeClr>
                </a:solidFill>
                <a:latin typeface="Times New Roman" pitchFamily="18" charset="0"/>
                <a:ea typeface="微软雅黑" pitchFamily="34" charset="-122"/>
                <a:cs typeface="Times New Roman" pitchFamily="18" charset="0"/>
              </a:rPr>
              <a:t>(</a:t>
            </a:r>
            <a:r>
              <a:rPr lang="zh-CN" altLang="en-US" sz="1600" i="1" dirty="0">
                <a:solidFill>
                  <a:schemeClr val="accent6">
                    <a:lumMod val="75000"/>
                  </a:schemeClr>
                </a:solidFill>
                <a:latin typeface="Times New Roman" pitchFamily="18" charset="0"/>
                <a:ea typeface="微软雅黑" pitchFamily="34" charset="-122"/>
                <a:cs typeface="Times New Roman" pitchFamily="18" charset="0"/>
              </a:rPr>
              <a:t>小</a:t>
            </a:r>
            <a:r>
              <a:rPr lang="en-US" altLang="zh-CN" sz="1600" i="1" dirty="0">
                <a:solidFill>
                  <a:schemeClr val="accent6">
                    <a:lumMod val="75000"/>
                  </a:schemeClr>
                </a:solidFill>
                <a:latin typeface="Times New Roman" pitchFamily="18" charset="0"/>
                <a:ea typeface="微软雅黑" pitchFamily="34" charset="-122"/>
                <a:cs typeface="Times New Roman" pitchFamily="18" charset="0"/>
              </a:rPr>
              <a:t>)</a:t>
            </a:r>
            <a:r>
              <a:rPr lang="zh-CN" altLang="en-US" sz="1600" i="1" dirty="0">
                <a:solidFill>
                  <a:schemeClr val="accent6">
                    <a:lumMod val="75000"/>
                  </a:schemeClr>
                </a:solidFill>
                <a:latin typeface="Times New Roman" pitchFamily="18" charset="0"/>
                <a:ea typeface="微软雅黑" pitchFamily="34" charset="-122"/>
                <a:cs typeface="Times New Roman" pitchFamily="18" charset="0"/>
              </a:rPr>
              <a:t>值</a:t>
            </a:r>
            <a:endParaRPr lang="zh-CN" altLang="en-US" sz="1600" i="1" dirty="0">
              <a:solidFill>
                <a:schemeClr val="accent6">
                  <a:lumMod val="75000"/>
                </a:schemeClr>
              </a:solidFill>
              <a:latin typeface="Times New Roman" pitchFamily="18" charset="0"/>
              <a:cs typeface="Times New Roman" pitchFamily="18" charset="0"/>
            </a:endParaRPr>
          </a:p>
        </p:txBody>
      </p:sp>
      <p:sp>
        <p:nvSpPr>
          <p:cNvPr id="7" name="TextBox 6"/>
          <p:cNvSpPr txBox="1"/>
          <p:nvPr/>
        </p:nvSpPr>
        <p:spPr>
          <a:xfrm>
            <a:off x="2374032" y="2711406"/>
            <a:ext cx="8881367" cy="1015663"/>
          </a:xfrm>
          <a:prstGeom prst="rect">
            <a:avLst/>
          </a:prstGeom>
          <a:noFill/>
        </p:spPr>
        <p:txBody>
          <a:bodyPr wrap="square" rtlCol="0">
            <a:spAutoFit/>
          </a:bodyPr>
          <a:lstStyle/>
          <a:p>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第</a:t>
            </a:r>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课时　函数的最值</a:t>
            </a:r>
          </a:p>
        </p:txBody>
      </p:sp>
      <p:pic>
        <p:nvPicPr>
          <p:cNvPr id="89090" name="Picture 2" descr="C:\Users\Administrator\Desktop\创新图片\数学创新必修1\t01808cccd94ff639c4.jpg"/>
          <p:cNvPicPr>
            <a:picLocks noChangeAspect="1" noChangeArrowheads="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r="1178" b="247"/>
          <a:stretch/>
        </p:blipFill>
        <p:spPr bwMode="auto">
          <a:xfrm>
            <a:off x="8327454" y="4267208"/>
            <a:ext cx="3862959" cy="2592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45418"/>
            <a:ext cx="11412000" cy="64823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600" b="1" kern="100" dirty="0">
                <a:solidFill>
                  <a:srgbClr val="0000FF"/>
                </a:solidFill>
                <a:latin typeface="Times New Roman"/>
                <a:ea typeface="微软雅黑"/>
                <a:cs typeface="Times New Roman"/>
              </a:rPr>
              <a:t>题型二　利用单调性求函数的最值</a:t>
            </a:r>
            <a:endParaRPr lang="zh-CN" altLang="zh-CN" sz="2600" kern="100" dirty="0">
              <a:effectLst/>
              <a:latin typeface="宋体"/>
              <a:cs typeface="Courier New"/>
            </a:endParaRPr>
          </a:p>
        </p:txBody>
      </p:sp>
      <p:sp>
        <p:nvSpPr>
          <p:cNvPr id="15" name="圆角矩形 14">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38607469"/>
              </p:ext>
            </p:extLst>
          </p:nvPr>
        </p:nvGraphicFramePr>
        <p:xfrm>
          <a:off x="514350" y="736923"/>
          <a:ext cx="11210925" cy="904875"/>
        </p:xfrm>
        <a:graphic>
          <a:graphicData uri="http://schemas.openxmlformats.org/presentationml/2006/ole">
            <mc:AlternateContent xmlns:mc="http://schemas.openxmlformats.org/markup-compatibility/2006">
              <mc:Choice xmlns:v="urn:schemas-microsoft-com:vml" Requires="v">
                <p:oleObj spid="_x0000_s80398" name="文档" r:id="rId4" imgW="11212766" imgH="905977" progId="Word.Document.12">
                  <p:embed/>
                </p:oleObj>
              </mc:Choice>
              <mc:Fallback>
                <p:oleObj name="文档" r:id="rId4" imgW="11212766" imgH="905977" progId="Word.Document.12">
                  <p:embed/>
                  <p:pic>
                    <p:nvPicPr>
                      <p:cNvPr id="0" name="对象 7"/>
                      <p:cNvPicPr>
                        <a:picLocks noChangeAspect="1" noChangeArrowheads="1"/>
                      </p:cNvPicPr>
                      <p:nvPr/>
                    </p:nvPicPr>
                    <p:blipFill>
                      <a:blip r:embed="rId5"/>
                      <a:srcRect/>
                      <a:stretch>
                        <a:fillRect/>
                      </a:stretch>
                    </p:blipFill>
                    <p:spPr bwMode="auto">
                      <a:xfrm>
                        <a:off x="514350" y="736923"/>
                        <a:ext cx="1121092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274724734"/>
              </p:ext>
            </p:extLst>
          </p:nvPr>
        </p:nvGraphicFramePr>
        <p:xfrm>
          <a:off x="514350" y="1519486"/>
          <a:ext cx="11210925" cy="904875"/>
        </p:xfrm>
        <a:graphic>
          <a:graphicData uri="http://schemas.openxmlformats.org/presentationml/2006/ole">
            <mc:AlternateContent xmlns:mc="http://schemas.openxmlformats.org/markup-compatibility/2006">
              <mc:Choice xmlns:v="urn:schemas-microsoft-com:vml" Requires="v">
                <p:oleObj spid="_x0000_s80399" name="文档" r:id="rId6" imgW="11212766" imgH="907780" progId="Word.Document.12">
                  <p:embed/>
                </p:oleObj>
              </mc:Choice>
              <mc:Fallback>
                <p:oleObj name="文档" r:id="rId6" imgW="11212766" imgH="907780" progId="Word.Document.12">
                  <p:embed/>
                  <p:pic>
                    <p:nvPicPr>
                      <p:cNvPr id="0" name=""/>
                      <p:cNvPicPr>
                        <a:picLocks noChangeAspect="1" noChangeArrowheads="1"/>
                      </p:cNvPicPr>
                      <p:nvPr/>
                    </p:nvPicPr>
                    <p:blipFill>
                      <a:blip r:embed="rId7"/>
                      <a:srcRect/>
                      <a:stretch>
                        <a:fillRect/>
                      </a:stretch>
                    </p:blipFill>
                    <p:spPr bwMode="auto">
                      <a:xfrm>
                        <a:off x="514350" y="1519486"/>
                        <a:ext cx="1121092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797818273"/>
              </p:ext>
            </p:extLst>
          </p:nvPr>
        </p:nvGraphicFramePr>
        <p:xfrm>
          <a:off x="514350" y="2431207"/>
          <a:ext cx="11210925" cy="933450"/>
        </p:xfrm>
        <a:graphic>
          <a:graphicData uri="http://schemas.openxmlformats.org/presentationml/2006/ole">
            <mc:AlternateContent xmlns:mc="http://schemas.openxmlformats.org/markup-compatibility/2006">
              <mc:Choice xmlns:v="urn:schemas-microsoft-com:vml" Requires="v">
                <p:oleObj spid="_x0000_s80400" name="文档" r:id="rId8" imgW="11212766" imgH="940587" progId="Word.Document.12">
                  <p:embed/>
                </p:oleObj>
              </mc:Choice>
              <mc:Fallback>
                <p:oleObj name="文档" r:id="rId8" imgW="11212766" imgH="940587" progId="Word.Document.12">
                  <p:embed/>
                  <p:pic>
                    <p:nvPicPr>
                      <p:cNvPr id="0" name=""/>
                      <p:cNvPicPr>
                        <a:picLocks noChangeAspect="1" noChangeArrowheads="1"/>
                      </p:cNvPicPr>
                      <p:nvPr/>
                    </p:nvPicPr>
                    <p:blipFill>
                      <a:blip r:embed="rId9"/>
                      <a:srcRect/>
                      <a:stretch>
                        <a:fillRect/>
                      </a:stretch>
                    </p:blipFill>
                    <p:spPr bwMode="auto">
                      <a:xfrm>
                        <a:off x="514350" y="2431207"/>
                        <a:ext cx="11210925"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矩形 16"/>
          <p:cNvSpPr/>
          <p:nvPr/>
        </p:nvSpPr>
        <p:spPr>
          <a:xfrm>
            <a:off x="382191" y="3372644"/>
            <a:ext cx="11412000" cy="124749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600" kern="100" dirty="0">
                <a:latin typeface="宋体"/>
                <a:ea typeface="华文细黑"/>
                <a:cs typeface="Times New Roman"/>
              </a:rPr>
              <a:t>∵</a:t>
            </a:r>
            <a:r>
              <a:rPr lang="en-US" altLang="zh-CN" sz="2600" kern="100" dirty="0" err="1">
                <a:latin typeface="Times New Roman"/>
                <a:ea typeface="华文细黑"/>
                <a:cs typeface="Courier New"/>
              </a:rPr>
              <a:t>2</a:t>
            </a:r>
            <a:r>
              <a:rPr lang="en-US" altLang="zh-CN" sz="2600" kern="100" dirty="0" err="1">
                <a:latin typeface="宋体"/>
                <a:ea typeface="华文细黑"/>
                <a:cs typeface="Times New Roman"/>
              </a:rPr>
              <a: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1</a:t>
            </a:r>
            <a:r>
              <a:rPr lang="en-US" altLang="zh-CN" sz="2600" kern="100" dirty="0">
                <a:latin typeface="Times New Roman"/>
                <a:ea typeface="华文细黑"/>
                <a:cs typeface="Courier New"/>
              </a:rPr>
              <a:t>&lt;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2</a:t>
            </a:r>
            <a:r>
              <a:rPr lang="en-US" altLang="zh-CN" sz="2600" kern="100" dirty="0" err="1">
                <a:latin typeface="宋体"/>
                <a:ea typeface="华文细黑"/>
                <a:cs typeface="Times New Roman"/>
              </a:rPr>
              <a:t>≤</a:t>
            </a:r>
            <a:r>
              <a:rPr lang="en-US" altLang="zh-CN" sz="2600" kern="100" dirty="0" err="1">
                <a:latin typeface="Times New Roman"/>
                <a:ea typeface="华文细黑"/>
                <a:cs typeface="Courier New"/>
              </a:rPr>
              <a:t>5</a:t>
            </a:r>
            <a:r>
              <a:rPr lang="zh-CN" altLang="zh-CN" sz="2600" kern="100" dirty="0">
                <a:latin typeface="Times New Roman"/>
                <a:ea typeface="华文细黑"/>
                <a:cs typeface="Times New Roman"/>
              </a:rPr>
              <a:t>，</a:t>
            </a:r>
            <a:r>
              <a:rPr lang="en-US" altLang="zh-CN" sz="2600" kern="100" dirty="0">
                <a:latin typeface="宋体"/>
                <a:ea typeface="华文细黑"/>
                <a:cs typeface="Times New Roman"/>
              </a:rPr>
              <a: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1</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2</a:t>
            </a:r>
            <a:r>
              <a:rPr lang="en-US" altLang="zh-CN" sz="2600" kern="100" dirty="0">
                <a:latin typeface="Times New Roman"/>
                <a:ea typeface="华文细黑"/>
                <a:cs typeface="Courier New"/>
              </a:rPr>
              <a:t>&lt;0</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2</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1&gt;0</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1</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1&gt;0</a:t>
            </a:r>
            <a:r>
              <a:rPr lang="zh-CN" altLang="zh-CN" sz="2600" kern="100" dirty="0">
                <a:latin typeface="Times New Roman"/>
                <a:ea typeface="华文细黑"/>
                <a:cs typeface="Times New Roman"/>
              </a:rPr>
              <a:t>，</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宋体"/>
                <a:ea typeface="华文细黑"/>
                <a:cs typeface="Times New Roman"/>
              </a:rPr>
              <a:t>∴</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2</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1</a:t>
            </a:r>
            <a:r>
              <a:rPr lang="en-US" altLang="zh-CN" sz="2600" kern="100" dirty="0">
                <a:latin typeface="Times New Roman"/>
                <a:ea typeface="华文细黑"/>
                <a:cs typeface="Courier New"/>
              </a:rPr>
              <a:t>)&lt;</a:t>
            </a:r>
            <a:r>
              <a:rPr lang="en-US" altLang="zh-CN" sz="2600" kern="100" dirty="0" err="1">
                <a:latin typeface="Times New Roman"/>
                <a:ea typeface="华文细黑"/>
                <a:cs typeface="Courier New"/>
              </a:rPr>
              <a:t>0.</a:t>
            </a:r>
            <a:r>
              <a:rPr lang="en-US" altLang="zh-CN" sz="2600" kern="100" dirty="0" err="1">
                <a:latin typeface="宋体"/>
                <a:ea typeface="华文细黑"/>
                <a:cs typeface="Times New Roman"/>
              </a:rPr>
              <a:t>∴</a:t>
            </a:r>
            <a:r>
              <a:rPr lang="en-US" altLang="zh-CN" sz="2600" i="1" kern="100" dirty="0" err="1">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2</a:t>
            </a:r>
            <a:r>
              <a:rPr lang="en-US" altLang="zh-CN" sz="2600" kern="100" dirty="0">
                <a:latin typeface="Times New Roman"/>
                <a:ea typeface="华文细黑"/>
                <a:cs typeface="Courier New"/>
              </a:rPr>
              <a:t>)&lt;</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1</a:t>
            </a:r>
            <a:r>
              <a:rPr lang="en-US" altLang="zh-CN" sz="2600" kern="100" dirty="0">
                <a:latin typeface="Times New Roman"/>
                <a:ea typeface="华文细黑"/>
                <a:cs typeface="Courier New"/>
              </a:rPr>
              <a:t>).</a:t>
            </a:r>
            <a:endParaRPr lang="zh-CN" altLang="zh-CN" sz="2600" kern="100" dirty="0">
              <a:effectLst/>
              <a:latin typeface="宋体"/>
              <a:cs typeface="Courier New"/>
            </a:endParaRPr>
          </a:p>
        </p:txBody>
      </p:sp>
      <p:graphicFrame>
        <p:nvGraphicFramePr>
          <p:cNvPr id="18" name="对象 17"/>
          <p:cNvGraphicFramePr>
            <a:graphicFrameLocks noChangeAspect="1"/>
          </p:cNvGraphicFramePr>
          <p:nvPr>
            <p:extLst>
              <p:ext uri="{D42A27DB-BD31-4B8C-83A1-F6EECF244321}">
                <p14:modId xmlns:p14="http://schemas.microsoft.com/office/powerpoint/2010/main" val="1441977234"/>
              </p:ext>
            </p:extLst>
          </p:nvPr>
        </p:nvGraphicFramePr>
        <p:xfrm>
          <a:off x="514350" y="4754513"/>
          <a:ext cx="11210925" cy="904875"/>
        </p:xfrm>
        <a:graphic>
          <a:graphicData uri="http://schemas.openxmlformats.org/presentationml/2006/ole">
            <mc:AlternateContent xmlns:mc="http://schemas.openxmlformats.org/markup-compatibility/2006">
              <mc:Choice xmlns:v="urn:schemas-microsoft-com:vml" Requires="v">
                <p:oleObj spid="_x0000_s80401" name="文档" r:id="rId10" imgW="11212766" imgH="907780" progId="Word.Document.12">
                  <p:embed/>
                </p:oleObj>
              </mc:Choice>
              <mc:Fallback>
                <p:oleObj name="文档" r:id="rId10" imgW="11212766" imgH="907780" progId="Word.Document.12">
                  <p:embed/>
                  <p:pic>
                    <p:nvPicPr>
                      <p:cNvPr id="0" name=""/>
                      <p:cNvPicPr>
                        <a:picLocks noChangeAspect="1" noChangeArrowheads="1"/>
                      </p:cNvPicPr>
                      <p:nvPr/>
                    </p:nvPicPr>
                    <p:blipFill>
                      <a:blip r:embed="rId11"/>
                      <a:srcRect/>
                      <a:stretch>
                        <a:fillRect/>
                      </a:stretch>
                    </p:blipFill>
                    <p:spPr bwMode="auto">
                      <a:xfrm>
                        <a:off x="514350" y="4754513"/>
                        <a:ext cx="1121092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2017690248"/>
              </p:ext>
            </p:extLst>
          </p:nvPr>
        </p:nvGraphicFramePr>
        <p:xfrm>
          <a:off x="514350" y="5686425"/>
          <a:ext cx="8639175" cy="904875"/>
        </p:xfrm>
        <a:graphic>
          <a:graphicData uri="http://schemas.openxmlformats.org/presentationml/2006/ole">
            <mc:AlternateContent xmlns:mc="http://schemas.openxmlformats.org/markup-compatibility/2006">
              <mc:Choice xmlns:v="urn:schemas-microsoft-com:vml" Requires="v">
                <p:oleObj spid="_x0000_s80402" name="文档" r:id="rId12" imgW="8642117" imgH="905977" progId="Word.Document.12">
                  <p:embed/>
                </p:oleObj>
              </mc:Choice>
              <mc:Fallback>
                <p:oleObj name="文档" r:id="rId12" imgW="8642117" imgH="905977" progId="Word.Document.12">
                  <p:embed/>
                  <p:pic>
                    <p:nvPicPr>
                      <p:cNvPr id="0" name=""/>
                      <p:cNvPicPr>
                        <a:picLocks noChangeAspect="1" noChangeArrowheads="1"/>
                      </p:cNvPicPr>
                      <p:nvPr/>
                    </p:nvPicPr>
                    <p:blipFill>
                      <a:blip r:embed="rId13"/>
                      <a:srcRect/>
                      <a:stretch>
                        <a:fillRect/>
                      </a:stretch>
                    </p:blipFill>
                    <p:spPr bwMode="auto">
                      <a:xfrm>
                        <a:off x="514350" y="5686425"/>
                        <a:ext cx="86391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Effect transition="in" filter="blinds(horizontal)">
                                      <p:cBhvr>
                                        <p:cTn id="17" dur="500"/>
                                        <p:tgtEl>
                                          <p:spTgt spid="1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7">
                                            <p:txEl>
                                              <p:pRg st="1" end="1"/>
                                            </p:txEl>
                                          </p:spTgt>
                                        </p:tgtEl>
                                        <p:attrNameLst>
                                          <p:attrName>style.visibility</p:attrName>
                                        </p:attrNameLst>
                                      </p:cBhvr>
                                      <p:to>
                                        <p:strVal val="visible"/>
                                      </p:to>
                                    </p:set>
                                    <p:animEffect transition="in" filter="blinds(horizontal)">
                                      <p:cBhvr>
                                        <p:cTn id="22" dur="500"/>
                                        <p:tgtEl>
                                          <p:spTgt spid="1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17">
                                            <p:txEl>
                                              <p:pRg st="0" end="0"/>
                                            </p:txEl>
                                          </p:spTgt>
                                        </p:tgtEl>
                                      </p:cBhvr>
                                    </p:animEffect>
                                    <p:set>
                                      <p:cBhvr>
                                        <p:cTn id="43" dur="1" fill="hold">
                                          <p:stCondLst>
                                            <p:cond delay="499"/>
                                          </p:stCondLst>
                                        </p:cTn>
                                        <p:tgtEl>
                                          <p:spTgt spid="17">
                                            <p:txEl>
                                              <p:pRg st="0" end="0"/>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17">
                                            <p:txEl>
                                              <p:pRg st="1" end="1"/>
                                            </p:txEl>
                                          </p:spTgt>
                                        </p:tgtEl>
                                      </p:cBhvr>
                                    </p:animEffect>
                                    <p:set>
                                      <p:cBhvr>
                                        <p:cTn id="46" dur="1" fill="hold">
                                          <p:stCondLst>
                                            <p:cond delay="499"/>
                                          </p:stCondLst>
                                        </p:cTn>
                                        <p:tgtEl>
                                          <p:spTgt spid="17">
                                            <p:txEl>
                                              <p:pRg st="1" end="1"/>
                                            </p:txEl>
                                          </p:spTgt>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8"/>
                                        </p:tgtEl>
                                      </p:cBhvr>
                                    </p:animEffect>
                                    <p:set>
                                      <p:cBhvr>
                                        <p:cTn id="49" dur="1" fill="hold">
                                          <p:stCondLst>
                                            <p:cond delay="499"/>
                                          </p:stCondLst>
                                        </p:cTn>
                                        <p:tgtEl>
                                          <p:spTgt spid="18"/>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9"/>
                                        </p:tgtEl>
                                      </p:cBhvr>
                                    </p:animEffect>
                                    <p:set>
                                      <p:cBhvr>
                                        <p:cTn id="52"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17"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5" y="1188021"/>
            <a:ext cx="12190413" cy="4356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1337684"/>
            <a:ext cx="11305256" cy="39192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当函数图象不易作或无法作出时，往往运用函数单调性求最值</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函数的最值与单调性的关系：</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若函数在</a:t>
            </a:r>
            <a:r>
              <a:rPr lang="zh-CN" altLang="zh-CN" sz="2800" kern="100" dirty="0">
                <a:latin typeface="Times New Roman" pitchFamily="18" charset="0"/>
                <a:ea typeface="华文细黑"/>
                <a:cs typeface="Times New Roman" pitchFamily="18" charset="0"/>
              </a:rPr>
              <a:t>闭区间</a:t>
            </a:r>
            <a:r>
              <a:rPr lang="en-US" altLang="zh-CN" sz="2800" kern="100" dirty="0">
                <a:latin typeface="Times New Roman" pitchFamily="18" charset="0"/>
                <a:ea typeface="华文细黑"/>
                <a:cs typeface="Times New Roman" pitchFamily="18" charset="0"/>
              </a:rPr>
              <a:t>[</a:t>
            </a:r>
            <a:r>
              <a:rPr lang="en-US" altLang="zh-CN" sz="2800" i="1" kern="100" dirty="0">
                <a:latin typeface="Times New Roman" pitchFamily="18" charset="0"/>
                <a:ea typeface="华文细黑"/>
                <a:cs typeface="Times New Roman" pitchFamily="18" charset="0"/>
              </a:rPr>
              <a:t>a</a:t>
            </a:r>
            <a:r>
              <a:rPr lang="zh-CN" altLang="zh-CN" sz="2800" kern="100" dirty="0">
                <a:latin typeface="Times New Roman" pitchFamily="18" charset="0"/>
                <a:ea typeface="华文细黑"/>
                <a:cs typeface="Times New Roman" pitchFamily="18" charset="0"/>
              </a:rPr>
              <a:t>，</a:t>
            </a:r>
            <a:r>
              <a:rPr lang="en-US" altLang="zh-CN" sz="2800" i="1" kern="100" dirty="0">
                <a:latin typeface="Times New Roman" pitchFamily="18" charset="0"/>
                <a:ea typeface="华文细黑"/>
                <a:cs typeface="Times New Roman" pitchFamily="18" charset="0"/>
              </a:rPr>
              <a:t>b</a:t>
            </a:r>
            <a:r>
              <a:rPr lang="en-US" altLang="zh-CN" sz="2800" kern="100" dirty="0">
                <a:latin typeface="Times New Roman" pitchFamily="18" charset="0"/>
                <a:ea typeface="华文细黑"/>
                <a:cs typeface="Times New Roman" pitchFamily="18" charset="0"/>
              </a:rPr>
              <a:t>]</a:t>
            </a:r>
            <a:r>
              <a:rPr lang="zh-CN" altLang="zh-CN" sz="2800" kern="100" dirty="0">
                <a:latin typeface="Times New Roman" pitchFamily="18" charset="0"/>
                <a:ea typeface="华文细黑"/>
                <a:cs typeface="Times New Roman" pitchFamily="18" charset="0"/>
              </a:rPr>
              <a:t>上是减函数，则</a:t>
            </a:r>
            <a:r>
              <a:rPr lang="en-US" altLang="zh-CN" sz="2800" i="1" kern="100" dirty="0">
                <a:latin typeface="Times New Roman" pitchFamily="18" charset="0"/>
                <a:ea typeface="华文细黑"/>
                <a:cs typeface="Times New Roman" pitchFamily="18" charset="0"/>
              </a:rPr>
              <a:t>f</a:t>
            </a:r>
            <a:r>
              <a:rPr lang="en-US" altLang="zh-CN" sz="2800" kern="100" dirty="0">
                <a:latin typeface="Times New Roman" pitchFamily="18" charset="0"/>
                <a:ea typeface="华文细黑"/>
                <a:cs typeface="Times New Roman" pitchFamily="18" charset="0"/>
              </a:rPr>
              <a:t>(</a:t>
            </a:r>
            <a:r>
              <a:rPr lang="en-US" altLang="zh-CN" sz="2800" i="1" kern="100" dirty="0">
                <a:latin typeface="Times New Roman" pitchFamily="18" charset="0"/>
                <a:ea typeface="华文细黑"/>
                <a:cs typeface="Times New Roman" pitchFamily="18" charset="0"/>
              </a:rPr>
              <a:t>x</a:t>
            </a:r>
            <a:r>
              <a:rPr lang="en-US" altLang="zh-CN" sz="2800" kern="100" dirty="0">
                <a:latin typeface="Times New Roman" pitchFamily="18" charset="0"/>
                <a:ea typeface="华文细黑"/>
                <a:cs typeface="Times New Roman" pitchFamily="18" charset="0"/>
              </a:rPr>
              <a:t>)</a:t>
            </a:r>
            <a:r>
              <a:rPr lang="zh-CN" altLang="zh-CN" sz="2800" kern="100" dirty="0">
                <a:latin typeface="Times New Roman" pitchFamily="18" charset="0"/>
                <a:ea typeface="华文细黑"/>
                <a:cs typeface="Times New Roman" pitchFamily="18" charset="0"/>
              </a:rPr>
              <a:t>在</a:t>
            </a:r>
            <a:r>
              <a:rPr lang="en-US" altLang="zh-CN" sz="2800" kern="100" dirty="0">
                <a:latin typeface="Times New Roman" pitchFamily="18" charset="0"/>
                <a:ea typeface="华文细黑"/>
                <a:cs typeface="Times New Roman" pitchFamily="18" charset="0"/>
              </a:rPr>
              <a:t>[</a:t>
            </a:r>
            <a:r>
              <a:rPr lang="en-US" altLang="zh-CN" sz="2800" i="1" kern="100" dirty="0">
                <a:latin typeface="Times New Roman" pitchFamily="18" charset="0"/>
                <a:ea typeface="华文细黑"/>
                <a:cs typeface="Times New Roman" pitchFamily="18" charset="0"/>
              </a:rPr>
              <a:t>a</a:t>
            </a:r>
            <a:r>
              <a:rPr lang="zh-CN" altLang="zh-CN" sz="2800" kern="100" dirty="0">
                <a:latin typeface="Times New Roman" pitchFamily="18" charset="0"/>
                <a:ea typeface="华文细黑"/>
                <a:cs typeface="Times New Roman" pitchFamily="18" charset="0"/>
              </a:rPr>
              <a:t>，</a:t>
            </a:r>
            <a:r>
              <a:rPr lang="en-US" altLang="zh-CN" sz="2800" i="1" kern="100" dirty="0">
                <a:latin typeface="Times New Roman" pitchFamily="18" charset="0"/>
                <a:ea typeface="华文细黑"/>
                <a:cs typeface="Times New Roman" pitchFamily="18" charset="0"/>
              </a:rPr>
              <a:t>b</a:t>
            </a:r>
            <a:r>
              <a:rPr lang="en-US" altLang="zh-CN" sz="2800" kern="100" dirty="0">
                <a:latin typeface="Times New Roman" pitchFamily="18" charset="0"/>
                <a:ea typeface="华文细黑"/>
                <a:cs typeface="Times New Roman" pitchFamily="18" charset="0"/>
              </a:rPr>
              <a:t>]</a:t>
            </a:r>
            <a:r>
              <a:rPr lang="zh-CN" altLang="zh-CN" sz="2800" kern="100" dirty="0">
                <a:latin typeface="Times New Roman" pitchFamily="18" charset="0"/>
                <a:ea typeface="华文细黑"/>
                <a:cs typeface="Times New Roman" pitchFamily="18" charset="0"/>
              </a:rPr>
              <a:t>上的最大值为</a:t>
            </a:r>
            <a:r>
              <a:rPr lang="en-US" altLang="zh-CN" sz="2800" i="1" kern="100" dirty="0">
                <a:latin typeface="Times New Roman" pitchFamily="18" charset="0"/>
                <a:ea typeface="华文细黑"/>
                <a:cs typeface="Times New Roman" pitchFamily="18" charset="0"/>
              </a:rPr>
              <a:t>f</a:t>
            </a:r>
            <a:r>
              <a:rPr lang="en-US" altLang="zh-CN" sz="2800" kern="100" dirty="0">
                <a:latin typeface="Times New Roman" pitchFamily="18" charset="0"/>
                <a:ea typeface="华文细黑"/>
                <a:cs typeface="Times New Roman" pitchFamily="18" charset="0"/>
              </a:rPr>
              <a:t>(</a:t>
            </a:r>
            <a:r>
              <a:rPr lang="en-US" altLang="zh-CN" sz="2800" i="1" kern="100" dirty="0">
                <a:latin typeface="Times New Roman" pitchFamily="18" charset="0"/>
                <a:ea typeface="华文细黑"/>
                <a:cs typeface="Times New Roman" pitchFamily="18" charset="0"/>
              </a:rPr>
              <a:t>a</a:t>
            </a:r>
            <a:r>
              <a:rPr lang="en-US" altLang="zh-CN" sz="2800" kern="100" dirty="0">
                <a:latin typeface="Times New Roman" pitchFamily="18" charset="0"/>
                <a:ea typeface="华文细黑"/>
                <a:cs typeface="Times New Roman" pitchFamily="18" charset="0"/>
              </a:rPr>
              <a:t>)</a:t>
            </a:r>
            <a:r>
              <a:rPr lang="zh-CN" altLang="zh-CN" sz="2800" kern="100" dirty="0">
                <a:latin typeface="Times New Roman" pitchFamily="18" charset="0"/>
                <a:ea typeface="华文细黑"/>
                <a:cs typeface="Times New Roman" pitchFamily="18" charset="0"/>
              </a:rPr>
              <a:t>，最小值为</a:t>
            </a:r>
            <a:r>
              <a:rPr lang="en-US" altLang="zh-CN" sz="2800" i="1" kern="100" dirty="0">
                <a:latin typeface="Times New Roman" pitchFamily="18" charset="0"/>
                <a:ea typeface="华文细黑"/>
                <a:cs typeface="Times New Roman" pitchFamily="18" charset="0"/>
              </a:rPr>
              <a:t>f</a:t>
            </a:r>
            <a:r>
              <a:rPr lang="en-US" altLang="zh-CN" sz="2800" kern="100" dirty="0">
                <a:latin typeface="Times New Roman" pitchFamily="18" charset="0"/>
                <a:ea typeface="华文细黑"/>
                <a:cs typeface="Times New Roman" pitchFamily="18" charset="0"/>
              </a:rPr>
              <a:t>(</a:t>
            </a:r>
            <a:r>
              <a:rPr lang="en-US" altLang="zh-CN" sz="2800" i="1" kern="100" dirty="0">
                <a:latin typeface="Times New Roman" pitchFamily="18" charset="0"/>
                <a:ea typeface="华文细黑"/>
                <a:cs typeface="Times New Roman" pitchFamily="18" charset="0"/>
              </a:rPr>
              <a:t>b</a:t>
            </a:r>
            <a:r>
              <a:rPr lang="en-US" altLang="zh-CN" sz="2800" kern="100" dirty="0">
                <a:latin typeface="Times New Roman" pitchFamily="18" charset="0"/>
                <a:ea typeface="华文细黑"/>
                <a:cs typeface="Times New Roman" pitchFamily="18" charset="0"/>
              </a:rPr>
              <a:t>)</a:t>
            </a:r>
            <a:r>
              <a:rPr lang="zh-CN" altLang="zh-CN" sz="2800" kern="100" dirty="0">
                <a:latin typeface="Times New Roman" pitchFamily="18" charset="0"/>
                <a:ea typeface="华文细黑"/>
                <a:cs typeface="Times New Roman" pitchFamily="18" charset="0"/>
              </a:rPr>
              <a:t>；</a:t>
            </a:r>
            <a:r>
              <a:rPr lang="en-US" altLang="zh-CN" sz="2800" kern="100" dirty="0">
                <a:latin typeface="Times New Roman" pitchFamily="18" charset="0"/>
                <a:ea typeface="华文细黑"/>
                <a:cs typeface="Times New Roman" pitchFamily="18" charset="0"/>
              </a:rPr>
              <a:t>(2)</a:t>
            </a:r>
            <a:r>
              <a:rPr lang="zh-CN" altLang="zh-CN" sz="2800" kern="100" dirty="0">
                <a:latin typeface="Times New Roman" pitchFamily="18" charset="0"/>
                <a:ea typeface="华文细黑"/>
                <a:cs typeface="Times New Roman" pitchFamily="18" charset="0"/>
              </a:rPr>
              <a:t>若函数在闭区间</a:t>
            </a:r>
            <a:r>
              <a:rPr lang="en-US" altLang="zh-CN" sz="2800" kern="100" dirty="0">
                <a:latin typeface="Times New Roman" pitchFamily="18" charset="0"/>
                <a:ea typeface="华文细黑"/>
                <a:cs typeface="Times New Roman" pitchFamily="18" charset="0"/>
              </a:rPr>
              <a:t>[</a:t>
            </a:r>
            <a:r>
              <a:rPr lang="en-US" altLang="zh-CN" sz="2800" i="1" kern="100" dirty="0">
                <a:latin typeface="Times New Roman" pitchFamily="18" charset="0"/>
                <a:ea typeface="华文细黑"/>
                <a:cs typeface="Times New Roman" pitchFamily="18" charset="0"/>
              </a:rPr>
              <a:t>a</a:t>
            </a:r>
            <a:r>
              <a:rPr lang="zh-CN" altLang="zh-CN" sz="2800" kern="100" dirty="0">
                <a:latin typeface="Times New Roman" pitchFamily="18" charset="0"/>
                <a:ea typeface="华文细黑"/>
                <a:cs typeface="Times New Roman" pitchFamily="18" charset="0"/>
              </a:rPr>
              <a:t>，</a:t>
            </a:r>
            <a:r>
              <a:rPr lang="en-US" altLang="zh-CN" sz="2800" i="1" kern="100" dirty="0">
                <a:latin typeface="Times New Roman" pitchFamily="18" charset="0"/>
                <a:ea typeface="华文细黑"/>
                <a:cs typeface="Times New Roman" pitchFamily="18" charset="0"/>
              </a:rPr>
              <a:t>b</a:t>
            </a:r>
            <a:r>
              <a:rPr lang="en-US" altLang="zh-CN" sz="2800" kern="100" dirty="0">
                <a:latin typeface="Times New Roman" pitchFamily="18" charset="0"/>
                <a:ea typeface="华文细黑"/>
                <a:cs typeface="Times New Roman" pitchFamily="18" charset="0"/>
              </a:rPr>
              <a:t>]</a:t>
            </a:r>
            <a:r>
              <a:rPr lang="zh-CN" altLang="zh-CN" sz="2800" kern="100" dirty="0">
                <a:latin typeface="Times New Roman" pitchFamily="18" charset="0"/>
                <a:ea typeface="华文细黑"/>
                <a:cs typeface="Times New Roman" pitchFamily="18" charset="0"/>
              </a:rPr>
              <a:t>上是增函数，则</a:t>
            </a:r>
            <a:r>
              <a:rPr lang="en-US" altLang="zh-CN" sz="2800" i="1" kern="100" dirty="0">
                <a:latin typeface="Times New Roman" pitchFamily="18" charset="0"/>
                <a:ea typeface="华文细黑"/>
                <a:cs typeface="Times New Roman" pitchFamily="18" charset="0"/>
              </a:rPr>
              <a:t>f</a:t>
            </a:r>
            <a:r>
              <a:rPr lang="en-US" altLang="zh-CN" sz="2800" kern="100" dirty="0">
                <a:latin typeface="Times New Roman" pitchFamily="18" charset="0"/>
                <a:ea typeface="华文细黑"/>
                <a:cs typeface="Times New Roman" pitchFamily="18" charset="0"/>
              </a:rPr>
              <a:t>(</a:t>
            </a:r>
            <a:r>
              <a:rPr lang="en-US" altLang="zh-CN" sz="2800" i="1" kern="100" dirty="0">
                <a:latin typeface="Times New Roman" pitchFamily="18" charset="0"/>
                <a:ea typeface="华文细黑"/>
                <a:cs typeface="Times New Roman" pitchFamily="18" charset="0"/>
              </a:rPr>
              <a:t>x</a:t>
            </a:r>
            <a:r>
              <a:rPr lang="en-US" altLang="zh-CN" sz="2800" kern="100" dirty="0">
                <a:latin typeface="Times New Roman" pitchFamily="18" charset="0"/>
                <a:ea typeface="华文细黑"/>
                <a:cs typeface="Times New Roman" pitchFamily="18" charset="0"/>
              </a:rPr>
              <a:t>)</a:t>
            </a:r>
            <a:r>
              <a:rPr lang="zh-CN" altLang="zh-CN" sz="2800" kern="100" dirty="0">
                <a:latin typeface="Times New Roman" pitchFamily="18" charset="0"/>
                <a:ea typeface="华文细黑"/>
                <a:cs typeface="Times New Roman" pitchFamily="18" charset="0"/>
              </a:rPr>
              <a:t>在</a:t>
            </a:r>
            <a:r>
              <a:rPr lang="en-US" altLang="zh-CN" sz="2800" kern="100" dirty="0">
                <a:latin typeface="Times New Roman" pitchFamily="18" charset="0"/>
                <a:ea typeface="华文细黑"/>
                <a:cs typeface="Times New Roman" pitchFamily="18" charset="0"/>
              </a:rPr>
              <a:t>[</a:t>
            </a:r>
            <a:r>
              <a:rPr lang="en-US" altLang="zh-CN" sz="2800" i="1" kern="100" dirty="0">
                <a:latin typeface="Times New Roman" pitchFamily="18" charset="0"/>
                <a:ea typeface="华文细黑"/>
                <a:cs typeface="Times New Roman" pitchFamily="18" charset="0"/>
              </a:rPr>
              <a:t>a</a:t>
            </a:r>
            <a:r>
              <a:rPr lang="zh-CN" altLang="zh-CN" sz="2800" kern="100" dirty="0">
                <a:latin typeface="Times New Roman" pitchFamily="18" charset="0"/>
                <a:ea typeface="华文细黑"/>
                <a:cs typeface="Times New Roman" pitchFamily="18" charset="0"/>
              </a:rPr>
              <a:t>，</a:t>
            </a:r>
            <a:r>
              <a:rPr lang="en-US" altLang="zh-CN" sz="2800" i="1" kern="100" dirty="0">
                <a:latin typeface="Times New Roman" pitchFamily="18" charset="0"/>
                <a:ea typeface="华文细黑"/>
                <a:cs typeface="Times New Roman" pitchFamily="18" charset="0"/>
              </a:rPr>
              <a:t>b</a:t>
            </a:r>
            <a:r>
              <a:rPr lang="en-US" altLang="zh-CN" sz="2800" kern="100" dirty="0">
                <a:latin typeface="Times New Roman" pitchFamily="18" charset="0"/>
                <a:ea typeface="华文细黑"/>
                <a:cs typeface="Times New Roman" pitchFamily="18" charset="0"/>
              </a:rPr>
              <a:t>]</a:t>
            </a:r>
            <a:r>
              <a:rPr lang="zh-CN" altLang="zh-CN" sz="2800" kern="100" dirty="0">
                <a:latin typeface="Times New Roman" pitchFamily="18" charset="0"/>
                <a:ea typeface="华文细黑"/>
                <a:cs typeface="Times New Roman" pitchFamily="18" charset="0"/>
              </a:rPr>
              <a:t>上</a:t>
            </a:r>
            <a:r>
              <a:rPr lang="zh-CN" altLang="zh-CN" sz="2800" kern="100" dirty="0">
                <a:latin typeface="Times New Roman"/>
                <a:ea typeface="华文细黑"/>
                <a:cs typeface="Times New Roman"/>
              </a:rPr>
              <a:t>的最大值为</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，最小值为</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求最值时一定要注意所给区间的开闭，若是开区间，则不一定有最大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值</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3288955763"/>
              </p:ext>
            </p:extLst>
          </p:nvPr>
        </p:nvGraphicFramePr>
        <p:xfrm>
          <a:off x="504825" y="214883"/>
          <a:ext cx="11210925" cy="876300"/>
        </p:xfrm>
        <a:graphic>
          <a:graphicData uri="http://schemas.openxmlformats.org/presentationml/2006/ole">
            <mc:AlternateContent xmlns:mc="http://schemas.openxmlformats.org/markup-compatibility/2006">
              <mc:Choice xmlns:v="urn:schemas-microsoft-com:vml" Requires="v">
                <p:oleObj spid="_x0000_s81240" name="文档" r:id="rId3" imgW="11212766" imgH="877496" progId="Word.Document.12">
                  <p:embed/>
                </p:oleObj>
              </mc:Choice>
              <mc:Fallback>
                <p:oleObj name="文档" r:id="rId3" imgW="11212766" imgH="877496" progId="Word.Document.12">
                  <p:embed/>
                  <p:pic>
                    <p:nvPicPr>
                      <p:cNvPr id="0" name=""/>
                      <p:cNvPicPr>
                        <a:picLocks noChangeAspect="1" noChangeArrowheads="1"/>
                      </p:cNvPicPr>
                      <p:nvPr/>
                    </p:nvPicPr>
                    <p:blipFill>
                      <a:blip r:embed="rId4"/>
                      <a:srcRect/>
                      <a:stretch>
                        <a:fillRect/>
                      </a:stretch>
                    </p:blipFill>
                    <p:spPr bwMode="auto">
                      <a:xfrm>
                        <a:off x="504825" y="214883"/>
                        <a:ext cx="11210925"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382191" y="1014717"/>
            <a:ext cx="11412000" cy="133495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求证：</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上是增函数；</a:t>
            </a:r>
            <a:endParaRPr lang="zh-CN" altLang="zh-CN" sz="10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a:t>
            </a:r>
            <a:r>
              <a:rPr lang="zh-CN" altLang="zh-CN" sz="2800" kern="100" dirty="0">
                <a:latin typeface="Times New Roman"/>
                <a:ea typeface="华文细黑"/>
                <a:cs typeface="Times New Roman"/>
              </a:rPr>
              <a:t>　设</a:t>
            </a:r>
            <a:r>
              <a:rPr lang="en-US" altLang="zh-CN" sz="2800" kern="1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endParaRPr lang="zh-CN" altLang="zh-CN" sz="1000" kern="100" dirty="0">
              <a:effectLst/>
              <a:latin typeface="宋体"/>
              <a:cs typeface="Courier New"/>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591556130"/>
              </p:ext>
            </p:extLst>
          </p:nvPr>
        </p:nvGraphicFramePr>
        <p:xfrm>
          <a:off x="504825" y="2443386"/>
          <a:ext cx="11210925" cy="914400"/>
        </p:xfrm>
        <a:graphic>
          <a:graphicData uri="http://schemas.openxmlformats.org/presentationml/2006/ole">
            <mc:AlternateContent xmlns:mc="http://schemas.openxmlformats.org/markup-compatibility/2006">
              <mc:Choice xmlns:v="urn:schemas-microsoft-com:vml" Requires="v">
                <p:oleObj spid="_x0000_s81241" name="文档" r:id="rId5" imgW="11212766" imgH="921840" progId="Word.Document.12">
                  <p:embed/>
                </p:oleObj>
              </mc:Choice>
              <mc:Fallback>
                <p:oleObj name="文档" r:id="rId5" imgW="11212766" imgH="921840" progId="Word.Document.12">
                  <p:embed/>
                  <p:pic>
                    <p:nvPicPr>
                      <p:cNvPr id="0" name=""/>
                      <p:cNvPicPr>
                        <a:picLocks noChangeAspect="1" noChangeArrowheads="1"/>
                      </p:cNvPicPr>
                      <p:nvPr/>
                    </p:nvPicPr>
                    <p:blipFill>
                      <a:blip r:embed="rId6"/>
                      <a:srcRect/>
                      <a:stretch>
                        <a:fillRect/>
                      </a:stretch>
                    </p:blipFill>
                    <p:spPr bwMode="auto">
                      <a:xfrm>
                        <a:off x="504825" y="2443386"/>
                        <a:ext cx="11210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382191" y="3414540"/>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kern="1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上是增函数</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blinds(horizontal)">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blinds(horizontal)">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1" end="1"/>
                                            </p:txEl>
                                          </p:spTgt>
                                        </p:tgtEl>
                                        <p:attrNameLst>
                                          <p:attrName>style.visibility</p:attrName>
                                        </p:attrNameLst>
                                      </p:cBhvr>
                                      <p:to>
                                        <p:strVal val="visible"/>
                                      </p:to>
                                    </p:set>
                                    <p:animEffect transition="in" filter="blinds(horizontal)">
                                      <p:cBhvr>
                                        <p:cTn id="22" dur="500"/>
                                        <p:tgtEl>
                                          <p:spTgt spid="10">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animEffect transition="in" filter="blinds(horizontal)">
                                      <p:cBhvr>
                                        <p:cTn id="27" dur="500"/>
                                        <p:tgtEl>
                                          <p:spTgt spid="10">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xEl>
                                              <p:pRg st="3" end="3"/>
                                            </p:txEl>
                                          </p:spTgt>
                                        </p:tgtEl>
                                        <p:attrNameLst>
                                          <p:attrName>style.visibility</p:attrName>
                                        </p:attrNameLst>
                                      </p:cBhvr>
                                      <p:to>
                                        <p:strVal val="visible"/>
                                      </p:to>
                                    </p:set>
                                    <p:animEffect transition="in" filter="blinds(horizontal)">
                                      <p:cBhvr>
                                        <p:cTn id="32" dur="500"/>
                                        <p:tgtEl>
                                          <p:spTgt spid="10">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8">
                                            <p:txEl>
                                              <p:pRg st="1" end="1"/>
                                            </p:txEl>
                                          </p:spTgt>
                                        </p:tgtEl>
                                      </p:cBhvr>
                                    </p:animEffect>
                                    <p:set>
                                      <p:cBhvr>
                                        <p:cTn id="37" dur="1" fill="hold">
                                          <p:stCondLst>
                                            <p:cond delay="499"/>
                                          </p:stCondLst>
                                        </p:cTn>
                                        <p:tgtEl>
                                          <p:spTgt spid="8">
                                            <p:txEl>
                                              <p:pRg st="1" end="1"/>
                                            </p:txEl>
                                          </p:spTgt>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9"/>
                                        </p:tgtEl>
                                      </p:cBhvr>
                                    </p:animEffect>
                                    <p:set>
                                      <p:cBhvr>
                                        <p:cTn id="40" dur="1" fill="hold">
                                          <p:stCondLst>
                                            <p:cond delay="499"/>
                                          </p:stCondLst>
                                        </p:cTn>
                                        <p:tgtEl>
                                          <p:spTgt spid="9"/>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10">
                                            <p:txEl>
                                              <p:pRg st="0" end="0"/>
                                            </p:txEl>
                                          </p:spTgt>
                                        </p:tgtEl>
                                      </p:cBhvr>
                                    </p:animEffect>
                                    <p:set>
                                      <p:cBhvr>
                                        <p:cTn id="43" dur="1" fill="hold">
                                          <p:stCondLst>
                                            <p:cond delay="499"/>
                                          </p:stCondLst>
                                        </p:cTn>
                                        <p:tgtEl>
                                          <p:spTgt spid="10">
                                            <p:txEl>
                                              <p:pRg st="0" end="0"/>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10">
                                            <p:txEl>
                                              <p:pRg st="1" end="1"/>
                                            </p:txEl>
                                          </p:spTgt>
                                        </p:tgtEl>
                                      </p:cBhvr>
                                    </p:animEffect>
                                    <p:set>
                                      <p:cBhvr>
                                        <p:cTn id="46" dur="1" fill="hold">
                                          <p:stCondLst>
                                            <p:cond delay="499"/>
                                          </p:stCondLst>
                                        </p:cTn>
                                        <p:tgtEl>
                                          <p:spTgt spid="10">
                                            <p:txEl>
                                              <p:pRg st="1" end="1"/>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10">
                                            <p:txEl>
                                              <p:pRg st="2" end="2"/>
                                            </p:txEl>
                                          </p:spTgt>
                                        </p:tgtEl>
                                      </p:cBhvr>
                                    </p:animEffect>
                                    <p:set>
                                      <p:cBhvr>
                                        <p:cTn id="49" dur="1" fill="hold">
                                          <p:stCondLst>
                                            <p:cond delay="499"/>
                                          </p:stCondLst>
                                        </p:cTn>
                                        <p:tgtEl>
                                          <p:spTgt spid="10">
                                            <p:txEl>
                                              <p:pRg st="2" end="2"/>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10">
                                            <p:txEl>
                                              <p:pRg st="3" end="3"/>
                                            </p:txEl>
                                          </p:spTgt>
                                        </p:tgtEl>
                                      </p:cBhvr>
                                    </p:animEffect>
                                    <p:set>
                                      <p:cBhvr>
                                        <p:cTn id="52" dur="1" fill="hold">
                                          <p:stCondLst>
                                            <p:cond delay="499"/>
                                          </p:stCondLst>
                                        </p:cTn>
                                        <p:tgtEl>
                                          <p:spTgt spid="10">
                                            <p:txEl>
                                              <p:pRg st="3" end="3"/>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8" grpId="0" uiExpand="1" build="allAtOnce"/>
      <p:bldP spid="10"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4142923882"/>
              </p:ext>
            </p:extLst>
          </p:nvPr>
        </p:nvGraphicFramePr>
        <p:xfrm>
          <a:off x="504825" y="2255937"/>
          <a:ext cx="11210925" cy="876300"/>
        </p:xfrm>
        <a:graphic>
          <a:graphicData uri="http://schemas.openxmlformats.org/presentationml/2006/ole">
            <mc:AlternateContent xmlns:mc="http://schemas.openxmlformats.org/markup-compatibility/2006">
              <mc:Choice xmlns:v="urn:schemas-microsoft-com:vml" Requires="v">
                <p:oleObj spid="_x0000_s94356" name="文档" r:id="rId3" imgW="11212766" imgH="879299" progId="Word.Document.12">
                  <p:embed/>
                </p:oleObj>
              </mc:Choice>
              <mc:Fallback>
                <p:oleObj name="文档" r:id="rId3" imgW="11212766" imgH="879299" progId="Word.Document.12">
                  <p:embed/>
                  <p:pic>
                    <p:nvPicPr>
                      <p:cNvPr id="0" name=""/>
                      <p:cNvPicPr>
                        <a:picLocks noChangeAspect="1" noChangeArrowheads="1"/>
                      </p:cNvPicPr>
                      <p:nvPr/>
                    </p:nvPicPr>
                    <p:blipFill>
                      <a:blip r:embed="rId4"/>
                      <a:srcRect/>
                      <a:stretch>
                        <a:fillRect/>
                      </a:stretch>
                    </p:blipFill>
                    <p:spPr bwMode="auto">
                      <a:xfrm>
                        <a:off x="504825" y="2255937"/>
                        <a:ext cx="11210925"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382191"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a:t>
            </a:r>
            <a:r>
              <a:rPr lang="en-US" altLang="zh-CN" sz="2800" kern="100" dirty="0">
                <a:latin typeface="IPAPANNEW"/>
                <a:ea typeface="华文细黑"/>
                <a:cs typeface="Times New Roman"/>
              </a:rPr>
              <a:t>[1,4]</a:t>
            </a:r>
            <a:r>
              <a:rPr lang="zh-CN" altLang="zh-CN" sz="2800" kern="100" dirty="0">
                <a:latin typeface="Times New Roman"/>
                <a:ea typeface="华文细黑"/>
                <a:cs typeface="Times New Roman"/>
              </a:rPr>
              <a:t>上的最大值及最小值</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由</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可知，</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a:t>
            </a:r>
            <a:r>
              <a:rPr lang="en-US" altLang="zh-CN" sz="2800" kern="100" dirty="0">
                <a:latin typeface="IPAPANNEW"/>
                <a:ea typeface="华文细黑"/>
                <a:cs typeface="Times New Roman"/>
              </a:rPr>
              <a:t>[1,4]</a:t>
            </a:r>
            <a:r>
              <a:rPr lang="zh-CN" altLang="zh-CN" sz="2800" kern="100" dirty="0">
                <a:latin typeface="Times New Roman"/>
                <a:ea typeface="华文细黑"/>
                <a:cs typeface="Times New Roman"/>
              </a:rPr>
              <a:t>上递增，</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kern="100" baseline="-25000" dirty="0">
                <a:latin typeface="Times New Roman"/>
                <a:ea typeface="华文细黑"/>
                <a:cs typeface="Courier New"/>
              </a:rPr>
              <a:t>min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071162719"/>
              </p:ext>
            </p:extLst>
          </p:nvPr>
        </p:nvGraphicFramePr>
        <p:xfrm>
          <a:off x="504825" y="3238153"/>
          <a:ext cx="11210925" cy="914400"/>
        </p:xfrm>
        <a:graphic>
          <a:graphicData uri="http://schemas.openxmlformats.org/presentationml/2006/ole">
            <mc:AlternateContent xmlns:mc="http://schemas.openxmlformats.org/markup-compatibility/2006">
              <mc:Choice xmlns:v="urn:schemas-microsoft-com:vml" Requires="v">
                <p:oleObj spid="_x0000_s94357" name="文档" r:id="rId5" imgW="11212766" imgH="923642" progId="Word.Document.12">
                  <p:embed/>
                </p:oleObj>
              </mc:Choice>
              <mc:Fallback>
                <p:oleObj name="文档" r:id="rId5" imgW="11212766" imgH="923642" progId="Word.Document.12">
                  <p:embed/>
                  <p:pic>
                    <p:nvPicPr>
                      <p:cNvPr id="0" name=""/>
                      <p:cNvPicPr>
                        <a:picLocks noChangeAspect="1" noChangeArrowheads="1"/>
                      </p:cNvPicPr>
                      <p:nvPr/>
                    </p:nvPicPr>
                    <p:blipFill>
                      <a:blip r:embed="rId6"/>
                      <a:srcRect/>
                      <a:stretch>
                        <a:fillRect/>
                      </a:stretch>
                    </p:blipFill>
                    <p:spPr bwMode="auto">
                      <a:xfrm>
                        <a:off x="504825" y="3238153"/>
                        <a:ext cx="11210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8230203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blinds(horizontal)">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blinds(horizontal)">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8">
                                            <p:txEl>
                                              <p:pRg st="1" end="1"/>
                                            </p:txEl>
                                          </p:spTgt>
                                        </p:tgtEl>
                                      </p:cBhvr>
                                    </p:animEffect>
                                    <p:set>
                                      <p:cBhvr>
                                        <p:cTn id="27" dur="1" fill="hold">
                                          <p:stCondLst>
                                            <p:cond delay="499"/>
                                          </p:stCondLst>
                                        </p:cTn>
                                        <p:tgtEl>
                                          <p:spTgt spid="8">
                                            <p:txEl>
                                              <p:pRg st="1" end="1"/>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8">
                                            <p:txEl>
                                              <p:pRg st="2" end="2"/>
                                            </p:txEl>
                                          </p:spTgt>
                                        </p:tgtEl>
                                      </p:cBhvr>
                                    </p:animEffect>
                                    <p:set>
                                      <p:cBhvr>
                                        <p:cTn id="30" dur="1" fill="hold">
                                          <p:stCondLst>
                                            <p:cond delay="499"/>
                                          </p:stCondLst>
                                        </p:cTn>
                                        <p:tgtEl>
                                          <p:spTgt spid="8">
                                            <p:txEl>
                                              <p:pRg st="2" end="2"/>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4"/>
                                        </p:tgtEl>
                                      </p:cBhvr>
                                    </p:animEffect>
                                    <p:set>
                                      <p:cBhvr>
                                        <p:cTn id="33" dur="1" fill="hold">
                                          <p:stCondLst>
                                            <p:cond delay="499"/>
                                          </p:stCondLst>
                                        </p:cTn>
                                        <p:tgtEl>
                                          <p:spTgt spid="14"/>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8"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35893"/>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题型三　闭区间上二次函数的最值问题</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kern="100" dirty="0">
                <a:latin typeface="Times New Roman"/>
                <a:ea typeface="华文细黑"/>
                <a:cs typeface="Times New Roman"/>
              </a:rPr>
              <a:t>　已知函数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1,1].</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的最值；</a:t>
            </a:r>
            <a:endParaRPr lang="zh-CN" altLang="zh-CN" sz="2800" kern="100" dirty="0">
              <a:effectLst/>
              <a:latin typeface="宋体"/>
              <a:cs typeface="Courier New"/>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2147761551"/>
              </p:ext>
            </p:extLst>
          </p:nvPr>
        </p:nvGraphicFramePr>
        <p:xfrm>
          <a:off x="514350" y="2095550"/>
          <a:ext cx="11210925" cy="828675"/>
        </p:xfrm>
        <a:graphic>
          <a:graphicData uri="http://schemas.openxmlformats.org/presentationml/2006/ole">
            <mc:AlternateContent xmlns:mc="http://schemas.openxmlformats.org/markup-compatibility/2006">
              <mc:Choice xmlns:v="urn:schemas-microsoft-com:vml" Requires="v">
                <p:oleObj spid="_x0000_s85512" name="文档" r:id="rId3" imgW="11212766" imgH="831711" progId="Word.Document.12">
                  <p:embed/>
                </p:oleObj>
              </mc:Choice>
              <mc:Fallback>
                <p:oleObj name="文档" r:id="rId3" imgW="11212766" imgH="831711" progId="Word.Document.12">
                  <p:embed/>
                  <p:pic>
                    <p:nvPicPr>
                      <p:cNvPr id="0" name=""/>
                      <p:cNvPicPr>
                        <a:picLocks noChangeAspect="1" noChangeArrowheads="1"/>
                      </p:cNvPicPr>
                      <p:nvPr/>
                    </p:nvPicPr>
                    <p:blipFill>
                      <a:blip r:embed="rId4"/>
                      <a:srcRect/>
                      <a:stretch>
                        <a:fillRect/>
                      </a:stretch>
                    </p:blipFill>
                    <p:spPr bwMode="auto">
                      <a:xfrm>
                        <a:off x="514350" y="2095550"/>
                        <a:ext cx="112109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298376774"/>
              </p:ext>
            </p:extLst>
          </p:nvPr>
        </p:nvGraphicFramePr>
        <p:xfrm>
          <a:off x="514350" y="2997746"/>
          <a:ext cx="11210925" cy="828675"/>
        </p:xfrm>
        <a:graphic>
          <a:graphicData uri="http://schemas.openxmlformats.org/presentationml/2006/ole">
            <mc:AlternateContent xmlns:mc="http://schemas.openxmlformats.org/markup-compatibility/2006">
              <mc:Choice xmlns:v="urn:schemas-microsoft-com:vml" Requires="v">
                <p:oleObj spid="_x0000_s85513" name="文档" r:id="rId5" imgW="11212766" imgH="833153" progId="Word.Document.12">
                  <p:embed/>
                </p:oleObj>
              </mc:Choice>
              <mc:Fallback>
                <p:oleObj name="文档" r:id="rId5" imgW="11212766" imgH="833153" progId="Word.Document.12">
                  <p:embed/>
                  <p:pic>
                    <p:nvPicPr>
                      <p:cNvPr id="0" name=""/>
                      <p:cNvPicPr>
                        <a:picLocks noChangeAspect="1" noChangeArrowheads="1"/>
                      </p:cNvPicPr>
                      <p:nvPr/>
                    </p:nvPicPr>
                    <p:blipFill>
                      <a:blip r:embed="rId6"/>
                      <a:srcRect/>
                      <a:stretch>
                        <a:fillRect/>
                      </a:stretch>
                    </p:blipFill>
                    <p:spPr bwMode="auto">
                      <a:xfrm>
                        <a:off x="514350" y="2997746"/>
                        <a:ext cx="112109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4106252155"/>
              </p:ext>
            </p:extLst>
          </p:nvPr>
        </p:nvGraphicFramePr>
        <p:xfrm>
          <a:off x="514350" y="3868688"/>
          <a:ext cx="11210925" cy="828675"/>
        </p:xfrm>
        <a:graphic>
          <a:graphicData uri="http://schemas.openxmlformats.org/presentationml/2006/ole">
            <mc:AlternateContent xmlns:mc="http://schemas.openxmlformats.org/markup-compatibility/2006">
              <mc:Choice xmlns:v="urn:schemas-microsoft-com:vml" Requires="v">
                <p:oleObj spid="_x0000_s85514" name="文档" r:id="rId7" imgW="11212766" imgH="834595" progId="Word.Document.12">
                  <p:embed/>
                </p:oleObj>
              </mc:Choice>
              <mc:Fallback>
                <p:oleObj name="文档" r:id="rId7" imgW="11212766" imgH="834595" progId="Word.Document.12">
                  <p:embed/>
                  <p:pic>
                    <p:nvPicPr>
                      <p:cNvPr id="0" name=""/>
                      <p:cNvPicPr>
                        <a:picLocks noChangeAspect="1" noChangeArrowheads="1"/>
                      </p:cNvPicPr>
                      <p:nvPr/>
                    </p:nvPicPr>
                    <p:blipFill>
                      <a:blip r:embed="rId8"/>
                      <a:srcRect/>
                      <a:stretch>
                        <a:fillRect/>
                      </a:stretch>
                    </p:blipFill>
                    <p:spPr bwMode="auto">
                      <a:xfrm>
                        <a:off x="514350" y="3868688"/>
                        <a:ext cx="112109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809336666"/>
              </p:ext>
            </p:extLst>
          </p:nvPr>
        </p:nvGraphicFramePr>
        <p:xfrm>
          <a:off x="514350" y="4780409"/>
          <a:ext cx="11210925" cy="828675"/>
        </p:xfrm>
        <a:graphic>
          <a:graphicData uri="http://schemas.openxmlformats.org/presentationml/2006/ole">
            <mc:AlternateContent xmlns:mc="http://schemas.openxmlformats.org/markup-compatibility/2006">
              <mc:Choice xmlns:v="urn:schemas-microsoft-com:vml" Requires="v">
                <p:oleObj spid="_x0000_s85515" name="文档" r:id="rId9" imgW="11212766" imgH="836397" progId="Word.Document.12">
                  <p:embed/>
                </p:oleObj>
              </mc:Choice>
              <mc:Fallback>
                <p:oleObj name="文档" r:id="rId9" imgW="11212766" imgH="836397" progId="Word.Document.12">
                  <p:embed/>
                  <p:pic>
                    <p:nvPicPr>
                      <p:cNvPr id="0" name=""/>
                      <p:cNvPicPr>
                        <a:picLocks noChangeAspect="1" noChangeArrowheads="1"/>
                      </p:cNvPicPr>
                      <p:nvPr/>
                    </p:nvPicPr>
                    <p:blipFill>
                      <a:blip r:embed="rId10"/>
                      <a:srcRect/>
                      <a:stretch>
                        <a:fillRect/>
                      </a:stretch>
                    </p:blipFill>
                    <p:spPr bwMode="auto">
                      <a:xfrm>
                        <a:off x="514350" y="4780409"/>
                        <a:ext cx="112109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1331245273"/>
              </p:ext>
            </p:extLst>
          </p:nvPr>
        </p:nvGraphicFramePr>
        <p:xfrm>
          <a:off x="514350" y="5697463"/>
          <a:ext cx="11210925" cy="828675"/>
        </p:xfrm>
        <a:graphic>
          <a:graphicData uri="http://schemas.openxmlformats.org/presentationml/2006/ole">
            <mc:AlternateContent xmlns:mc="http://schemas.openxmlformats.org/markup-compatibility/2006">
              <mc:Choice xmlns:v="urn:schemas-microsoft-com:vml" Requires="v">
                <p:oleObj spid="_x0000_s85516" name="文档" r:id="rId11" imgW="11212766" imgH="837839" progId="Word.Document.12">
                  <p:embed/>
                </p:oleObj>
              </mc:Choice>
              <mc:Fallback>
                <p:oleObj name="文档" r:id="rId11" imgW="11212766" imgH="837839" progId="Word.Document.12">
                  <p:embed/>
                  <p:pic>
                    <p:nvPicPr>
                      <p:cNvPr id="0" name=""/>
                      <p:cNvPicPr>
                        <a:picLocks noChangeAspect="1" noChangeArrowheads="1"/>
                      </p:cNvPicPr>
                      <p:nvPr/>
                    </p:nvPicPr>
                    <p:blipFill>
                      <a:blip r:embed="rId12"/>
                      <a:srcRect/>
                      <a:stretch>
                        <a:fillRect/>
                      </a:stretch>
                    </p:blipFill>
                    <p:spPr bwMode="auto">
                      <a:xfrm>
                        <a:off x="514350" y="5697463"/>
                        <a:ext cx="112109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705684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5"/>
                                        </p:tgtEl>
                                      </p:cBhvr>
                                    </p:animEffect>
                                    <p:set>
                                      <p:cBhvr>
                                        <p:cTn id="41" dur="1" fill="hold">
                                          <p:stCondLst>
                                            <p:cond delay="499"/>
                                          </p:stCondLst>
                                        </p:cTn>
                                        <p:tgtEl>
                                          <p:spTgt spid="15"/>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6"/>
                                        </p:tgtEl>
                                      </p:cBhvr>
                                    </p:animEffect>
                                    <p:set>
                                      <p:cBhvr>
                                        <p:cTn id="44"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35893"/>
            <a:ext cx="11412000" cy="64733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若</a:t>
            </a:r>
            <a:r>
              <a:rPr lang="en-US" altLang="zh-CN" sz="2600" i="1" kern="100" dirty="0" err="1">
                <a:latin typeface="Times New Roman"/>
                <a:ea typeface="华文细黑"/>
                <a:cs typeface="Courier New"/>
              </a:rPr>
              <a:t>a</a:t>
            </a:r>
            <a:r>
              <a:rPr lang="en-US" altLang="zh-CN" sz="2600" kern="100" dirty="0" err="1">
                <a:latin typeface="宋体"/>
                <a:ea typeface="华文细黑"/>
                <a:cs typeface="Times New Roman"/>
              </a:rPr>
              <a:t>∈</a:t>
            </a:r>
            <a:r>
              <a:rPr lang="en-US" altLang="zh-CN" sz="2600" b="1" kern="100" dirty="0" err="1">
                <a:latin typeface="Times New Roman"/>
                <a:ea typeface="华文细黑"/>
                <a:cs typeface="Courier New"/>
              </a:rPr>
              <a:t>R</a:t>
            </a:r>
            <a:r>
              <a:rPr lang="zh-CN" altLang="zh-CN" sz="2600" kern="100" dirty="0">
                <a:latin typeface="Times New Roman"/>
                <a:ea typeface="华文细黑"/>
                <a:cs typeface="Times New Roman"/>
              </a:rPr>
              <a:t>，求函数</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x</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的最小值</a:t>
            </a:r>
            <a:r>
              <a:rPr lang="en-US" altLang="zh-CN" sz="2600" kern="100" dirty="0">
                <a:latin typeface="Times New Roman"/>
                <a:ea typeface="华文细黑"/>
                <a:cs typeface="Courier New"/>
              </a:rPr>
              <a:t>.</a:t>
            </a:r>
            <a:endParaRPr lang="zh-CN" altLang="zh-CN" sz="2600" kern="100" dirty="0">
              <a:effectLst/>
              <a:latin typeface="宋体"/>
              <a:cs typeface="Courier New"/>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1847291247"/>
              </p:ext>
            </p:extLst>
          </p:nvPr>
        </p:nvGraphicFramePr>
        <p:xfrm>
          <a:off x="514350" y="703015"/>
          <a:ext cx="11210925" cy="828675"/>
        </p:xfrm>
        <a:graphic>
          <a:graphicData uri="http://schemas.openxmlformats.org/presentationml/2006/ole">
            <mc:AlternateContent xmlns:mc="http://schemas.openxmlformats.org/markup-compatibility/2006">
              <mc:Choice xmlns:v="urn:schemas-microsoft-com:vml" Requires="v">
                <p:oleObj spid="_x0000_s95560" name="文档" r:id="rId3" imgW="11212766" imgH="833153" progId="Word.Document.12">
                  <p:embed/>
                </p:oleObj>
              </mc:Choice>
              <mc:Fallback>
                <p:oleObj name="文档" r:id="rId3" imgW="11212766" imgH="833153" progId="Word.Document.12">
                  <p:embed/>
                  <p:pic>
                    <p:nvPicPr>
                      <p:cNvPr id="0" name=""/>
                      <p:cNvPicPr>
                        <a:picLocks noChangeAspect="1" noChangeArrowheads="1"/>
                      </p:cNvPicPr>
                      <p:nvPr/>
                    </p:nvPicPr>
                    <p:blipFill>
                      <a:blip r:embed="rId4"/>
                      <a:srcRect/>
                      <a:stretch>
                        <a:fillRect/>
                      </a:stretch>
                    </p:blipFill>
                    <p:spPr bwMode="auto">
                      <a:xfrm>
                        <a:off x="514350" y="703015"/>
                        <a:ext cx="112109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圆角矩形 6">
            <a:hlinkClick r:id="rId5"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2828718804"/>
              </p:ext>
            </p:extLst>
          </p:nvPr>
        </p:nvGraphicFramePr>
        <p:xfrm>
          <a:off x="514350" y="1473374"/>
          <a:ext cx="11210925" cy="828675"/>
        </p:xfrm>
        <a:graphic>
          <a:graphicData uri="http://schemas.openxmlformats.org/presentationml/2006/ole">
            <mc:AlternateContent xmlns:mc="http://schemas.openxmlformats.org/markup-compatibility/2006">
              <mc:Choice xmlns:v="urn:schemas-microsoft-com:vml" Requires="v">
                <p:oleObj spid="_x0000_s95561" name="文档" r:id="rId6" imgW="11212766" imgH="834595" progId="Word.Document.12">
                  <p:embed/>
                </p:oleObj>
              </mc:Choice>
              <mc:Fallback>
                <p:oleObj name="文档" r:id="rId6" imgW="11212766" imgH="834595" progId="Word.Document.12">
                  <p:embed/>
                  <p:pic>
                    <p:nvPicPr>
                      <p:cNvPr id="0" name=""/>
                      <p:cNvPicPr>
                        <a:picLocks noChangeAspect="1" noChangeArrowheads="1"/>
                      </p:cNvPicPr>
                      <p:nvPr/>
                    </p:nvPicPr>
                    <p:blipFill>
                      <a:blip r:embed="rId7"/>
                      <a:srcRect/>
                      <a:stretch>
                        <a:fillRect/>
                      </a:stretch>
                    </p:blipFill>
                    <p:spPr bwMode="auto">
                      <a:xfrm>
                        <a:off x="514350" y="1473374"/>
                        <a:ext cx="112109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3450439463"/>
              </p:ext>
            </p:extLst>
          </p:nvPr>
        </p:nvGraphicFramePr>
        <p:xfrm>
          <a:off x="514350" y="2980209"/>
          <a:ext cx="11210925" cy="828675"/>
        </p:xfrm>
        <a:graphic>
          <a:graphicData uri="http://schemas.openxmlformats.org/presentationml/2006/ole">
            <mc:AlternateContent xmlns:mc="http://schemas.openxmlformats.org/markup-compatibility/2006">
              <mc:Choice xmlns:v="urn:schemas-microsoft-com:vml" Requires="v">
                <p:oleObj spid="_x0000_s95562" name="文档" r:id="rId8" imgW="11212766" imgH="836397" progId="Word.Document.12">
                  <p:embed/>
                </p:oleObj>
              </mc:Choice>
              <mc:Fallback>
                <p:oleObj name="文档" r:id="rId8" imgW="11212766" imgH="836397" progId="Word.Document.12">
                  <p:embed/>
                  <p:pic>
                    <p:nvPicPr>
                      <p:cNvPr id="0" name=""/>
                      <p:cNvPicPr>
                        <a:picLocks noChangeAspect="1" noChangeArrowheads="1"/>
                      </p:cNvPicPr>
                      <p:nvPr/>
                    </p:nvPicPr>
                    <p:blipFill>
                      <a:blip r:embed="rId9"/>
                      <a:srcRect/>
                      <a:stretch>
                        <a:fillRect/>
                      </a:stretch>
                    </p:blipFill>
                    <p:spPr bwMode="auto">
                      <a:xfrm>
                        <a:off x="514350" y="2980209"/>
                        <a:ext cx="112109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3869699550"/>
              </p:ext>
            </p:extLst>
          </p:nvPr>
        </p:nvGraphicFramePr>
        <p:xfrm>
          <a:off x="514350" y="3815730"/>
          <a:ext cx="11210925" cy="828675"/>
        </p:xfrm>
        <a:graphic>
          <a:graphicData uri="http://schemas.openxmlformats.org/presentationml/2006/ole">
            <mc:AlternateContent xmlns:mc="http://schemas.openxmlformats.org/markup-compatibility/2006">
              <mc:Choice xmlns:v="urn:schemas-microsoft-com:vml" Requires="v">
                <p:oleObj spid="_x0000_s95563" name="文档" r:id="rId10" imgW="11212766" imgH="837839" progId="Word.Document.12">
                  <p:embed/>
                </p:oleObj>
              </mc:Choice>
              <mc:Fallback>
                <p:oleObj name="文档" r:id="rId10" imgW="11212766" imgH="837839" progId="Word.Document.12">
                  <p:embed/>
                  <p:pic>
                    <p:nvPicPr>
                      <p:cNvPr id="0" name=""/>
                      <p:cNvPicPr>
                        <a:picLocks noChangeAspect="1" noChangeArrowheads="1"/>
                      </p:cNvPicPr>
                      <p:nvPr/>
                    </p:nvPicPr>
                    <p:blipFill>
                      <a:blip r:embed="rId11"/>
                      <a:srcRect/>
                      <a:stretch>
                        <a:fillRect/>
                      </a:stretch>
                    </p:blipFill>
                    <p:spPr bwMode="auto">
                      <a:xfrm>
                        <a:off x="514350" y="3815730"/>
                        <a:ext cx="112109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3789326959"/>
              </p:ext>
            </p:extLst>
          </p:nvPr>
        </p:nvGraphicFramePr>
        <p:xfrm>
          <a:off x="514350" y="4572397"/>
          <a:ext cx="11210925" cy="1990725"/>
        </p:xfrm>
        <a:graphic>
          <a:graphicData uri="http://schemas.openxmlformats.org/presentationml/2006/ole">
            <mc:AlternateContent xmlns:mc="http://schemas.openxmlformats.org/markup-compatibility/2006">
              <mc:Choice xmlns:v="urn:schemas-microsoft-com:vml" Requires="v">
                <p:oleObj spid="_x0000_s95564" name="文档" r:id="rId12" imgW="11212766" imgH="2000143" progId="Word.Document.12">
                  <p:embed/>
                </p:oleObj>
              </mc:Choice>
              <mc:Fallback>
                <p:oleObj name="文档" r:id="rId12" imgW="11212766" imgH="2000143" progId="Word.Document.12">
                  <p:embed/>
                  <p:pic>
                    <p:nvPicPr>
                      <p:cNvPr id="0" name=""/>
                      <p:cNvPicPr>
                        <a:picLocks noChangeAspect="1" noChangeArrowheads="1"/>
                      </p:cNvPicPr>
                      <p:nvPr/>
                    </p:nvPicPr>
                    <p:blipFill>
                      <a:blip r:embed="rId13"/>
                      <a:srcRect/>
                      <a:stretch>
                        <a:fillRect/>
                      </a:stretch>
                    </p:blipFill>
                    <p:spPr bwMode="auto">
                      <a:xfrm>
                        <a:off x="514350" y="4572397"/>
                        <a:ext cx="11210925"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382191" y="2196873"/>
            <a:ext cx="11412000" cy="64733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600" kern="100" dirty="0">
                <a:latin typeface="Times New Roman"/>
                <a:ea typeface="华文细黑"/>
                <a:cs typeface="Times New Roman"/>
              </a:rPr>
              <a:t>在</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a:t>
            </a:r>
            <a:r>
              <a:rPr lang="en-US" altLang="zh-CN" sz="2600" kern="100" dirty="0">
                <a:latin typeface="IPAPANNEW"/>
                <a:ea typeface="华文细黑"/>
                <a:cs typeface="Times New Roman"/>
              </a:rPr>
              <a:t>1,1]</a:t>
            </a:r>
            <a:r>
              <a:rPr lang="zh-CN" altLang="zh-CN" sz="2600" kern="100" dirty="0">
                <a:latin typeface="Times New Roman"/>
                <a:ea typeface="华文细黑"/>
                <a:cs typeface="Times New Roman"/>
              </a:rPr>
              <a:t>上单调递增，</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x</a:t>
            </a:r>
            <a:r>
              <a:rPr lang="en-US" altLang="zh-CN" sz="2600" kern="100" dirty="0">
                <a:latin typeface="Times New Roman"/>
                <a:ea typeface="华文细黑"/>
                <a:cs typeface="Courier New"/>
              </a:rPr>
              <a:t>)</a:t>
            </a:r>
            <a:r>
              <a:rPr lang="en-US" altLang="zh-CN" sz="2600" kern="100" baseline="-25000" dirty="0">
                <a:latin typeface="Times New Roman"/>
                <a:ea typeface="华文细黑"/>
                <a:cs typeface="Courier New"/>
              </a:rPr>
              <a:t>min</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4</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a</a:t>
            </a:r>
            <a:r>
              <a:rPr lang="en-US" altLang="zh-CN" sz="26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7881863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5"/>
                                        </p:tgtEl>
                                      </p:cBhvr>
                                    </p:animEffect>
                                    <p:set>
                                      <p:cBhvr>
                                        <p:cTn id="49" dur="1" fill="hold">
                                          <p:stCondLst>
                                            <p:cond delay="499"/>
                                          </p:stCondLst>
                                        </p:cTn>
                                        <p:tgtEl>
                                          <p:spTgt spid="15"/>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2" grpId="0"/>
      <p:bldP spid="12" grpId="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4" y="755973"/>
            <a:ext cx="12204000" cy="609409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729075"/>
            <a:ext cx="11305256" cy="5874404"/>
          </a:xfrm>
          <a:prstGeom prst="rect">
            <a:avLst/>
          </a:prstGeom>
        </p:spPr>
        <p:txBody>
          <a:bodyPr wrap="square" lIns="121898" tIns="60948" rIns="121898" bIns="60948">
            <a:spAutoFit/>
          </a:bodyPr>
          <a:lstStyle/>
          <a:p>
            <a:pPr algn="just">
              <a:lnSpc>
                <a:spcPct val="135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二次函数在闭区间上必定有最大值和最小值，且它们只能在区间的端点或二次函数图象的对称轴上取到</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5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解决含参数的二次函数的最值问题，首先将二次函数化为</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的形式，再依</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的符号确定抛物线开口的方向，依对称轴</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得出顶点的位置，再根据</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的定义区间结合大致图象确定最大或最小值</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5000"/>
              </a:lnSpc>
              <a:spcAft>
                <a:spcPts val="0"/>
              </a:spcAft>
              <a:tabLst>
                <a:tab pos="2070735" algn="l"/>
              </a:tabLst>
            </a:pPr>
            <a:r>
              <a:rPr lang="zh-CN" altLang="zh-CN" sz="2800" kern="100" dirty="0">
                <a:latin typeface="Times New Roman"/>
                <a:ea typeface="华文细黑"/>
                <a:cs typeface="Times New Roman"/>
              </a:rPr>
              <a:t>对于含参数的二次函数的最值问题，一般有如下几种类型：</a:t>
            </a:r>
            <a:endParaRPr lang="zh-CN" altLang="zh-CN" sz="2800" kern="100" dirty="0">
              <a:latin typeface="宋体"/>
              <a:cs typeface="Courier New"/>
            </a:endParaRPr>
          </a:p>
          <a:p>
            <a:pPr algn="just">
              <a:lnSpc>
                <a:spcPct val="135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区间固定，对称轴变动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含参数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，求最值；</a:t>
            </a:r>
            <a:endParaRPr lang="zh-CN" altLang="zh-CN" sz="2800" kern="100" dirty="0">
              <a:latin typeface="宋体"/>
              <a:cs typeface="Courier New"/>
            </a:endParaRPr>
          </a:p>
          <a:p>
            <a:pPr algn="just">
              <a:lnSpc>
                <a:spcPct val="135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对称轴固定，区间变动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含参数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，求最值；</a:t>
            </a:r>
            <a:endParaRPr lang="zh-CN" altLang="zh-CN" sz="2800" kern="100" dirty="0">
              <a:latin typeface="宋体"/>
              <a:cs typeface="Courier New"/>
            </a:endParaRPr>
          </a:p>
          <a:p>
            <a:pPr algn="just">
              <a:lnSpc>
                <a:spcPct val="135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区间固定，最值也固定，对称轴变动，求参数</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5000"/>
              </a:lnSpc>
              <a:spcAft>
                <a:spcPts val="0"/>
              </a:spcAft>
              <a:tabLst>
                <a:tab pos="2070735" algn="l"/>
              </a:tabLst>
            </a:pPr>
            <a:r>
              <a:rPr lang="zh-CN" altLang="zh-CN" sz="2800" kern="100" dirty="0">
                <a:latin typeface="Times New Roman"/>
                <a:ea typeface="华文细黑"/>
                <a:cs typeface="Times New Roman"/>
              </a:rPr>
              <a:t>通常都是根据区间端点和对称轴的相对位置进行分类讨论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2094" y="136476"/>
            <a:ext cx="12204000" cy="6588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117426"/>
            <a:ext cx="11305256" cy="19235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600" kern="100" dirty="0">
                <a:latin typeface="Times New Roman"/>
                <a:ea typeface="华文细黑"/>
                <a:cs typeface="Courier New"/>
              </a:rPr>
              <a:t>3.</a:t>
            </a:r>
            <a:r>
              <a:rPr lang="zh-CN" altLang="zh-CN" sz="2600" kern="100" spc="-100" dirty="0">
                <a:latin typeface="Times New Roman"/>
                <a:ea typeface="华文细黑"/>
                <a:cs typeface="Times New Roman"/>
              </a:rPr>
              <a:t>对于二次函数</a:t>
            </a:r>
            <a:r>
              <a:rPr lang="en-US" altLang="zh-CN" sz="2600" i="1" kern="100" spc="-100" dirty="0">
                <a:latin typeface="Times New Roman"/>
                <a:ea typeface="华文细黑"/>
                <a:cs typeface="Courier New"/>
              </a:rPr>
              <a:t>f</a:t>
            </a:r>
            <a:r>
              <a:rPr lang="en-US" altLang="zh-CN" sz="2600" kern="100" spc="-100" dirty="0">
                <a:latin typeface="Times New Roman"/>
                <a:ea typeface="华文细黑"/>
                <a:cs typeface="Courier New"/>
              </a:rPr>
              <a:t>(</a:t>
            </a:r>
            <a:r>
              <a:rPr lang="en-US" altLang="zh-CN" sz="2600" i="1" kern="100" spc="-100" dirty="0">
                <a:latin typeface="Times New Roman"/>
                <a:ea typeface="华文细黑"/>
                <a:cs typeface="Courier New"/>
              </a:rPr>
              <a:t>x</a:t>
            </a:r>
            <a:r>
              <a:rPr lang="en-US" altLang="zh-CN" sz="2600" kern="100" spc="-100" dirty="0">
                <a:latin typeface="Times New Roman"/>
                <a:ea typeface="华文细黑"/>
                <a:cs typeface="Courier New"/>
              </a:rPr>
              <a:t>)</a:t>
            </a:r>
            <a:r>
              <a:rPr lang="zh-CN" altLang="zh-CN" sz="2600" kern="100" spc="-100" dirty="0">
                <a:latin typeface="Times New Roman"/>
                <a:ea typeface="华文细黑"/>
                <a:cs typeface="Times New Roman"/>
              </a:rPr>
              <a:t>＝</a:t>
            </a:r>
            <a:r>
              <a:rPr lang="en-US" altLang="zh-CN" sz="2600" i="1" kern="100" spc="-100" dirty="0">
                <a:latin typeface="Times New Roman"/>
                <a:ea typeface="华文细黑"/>
                <a:cs typeface="Courier New"/>
              </a:rPr>
              <a:t>a</a:t>
            </a:r>
            <a:r>
              <a:rPr lang="en-US" altLang="zh-CN" sz="2600" kern="100" spc="-100" dirty="0">
                <a:latin typeface="Times New Roman"/>
                <a:ea typeface="华文细黑"/>
                <a:cs typeface="Courier New"/>
              </a:rPr>
              <a:t>(</a:t>
            </a:r>
            <a:r>
              <a:rPr lang="en-US" altLang="zh-CN" sz="2600" i="1" kern="100" spc="-100" dirty="0">
                <a:latin typeface="Times New Roman"/>
                <a:ea typeface="华文细黑"/>
                <a:cs typeface="Courier New"/>
              </a:rPr>
              <a:t>x</a:t>
            </a:r>
            <a:r>
              <a:rPr lang="zh-CN" altLang="zh-CN" sz="2600" kern="100" spc="-100" dirty="0">
                <a:latin typeface="Times New Roman"/>
                <a:ea typeface="华文细黑"/>
                <a:cs typeface="Times New Roman"/>
              </a:rPr>
              <a:t>－</a:t>
            </a:r>
            <a:r>
              <a:rPr lang="en-US" altLang="zh-CN" sz="2600" i="1" kern="100" spc="-100" dirty="0">
                <a:latin typeface="Times New Roman"/>
                <a:ea typeface="华文细黑"/>
                <a:cs typeface="Courier New"/>
              </a:rPr>
              <a:t>h</a:t>
            </a:r>
            <a:r>
              <a:rPr lang="en-US" altLang="zh-CN" sz="2600" kern="100" spc="-100" dirty="0">
                <a:latin typeface="Times New Roman"/>
                <a:ea typeface="华文细黑"/>
                <a:cs typeface="Courier New"/>
              </a:rPr>
              <a:t>)</a:t>
            </a:r>
            <a:r>
              <a:rPr lang="en-US" altLang="zh-CN" sz="2600" kern="100" spc="-100" baseline="30000" dirty="0">
                <a:latin typeface="Times New Roman"/>
                <a:ea typeface="华文细黑"/>
                <a:cs typeface="Courier New"/>
              </a:rPr>
              <a:t>2</a:t>
            </a:r>
            <a:r>
              <a:rPr lang="zh-CN" altLang="zh-CN" sz="2600" kern="100" spc="-100" dirty="0">
                <a:latin typeface="Times New Roman"/>
                <a:ea typeface="华文细黑"/>
                <a:cs typeface="Times New Roman"/>
              </a:rPr>
              <a:t>＋</a:t>
            </a:r>
            <a:r>
              <a:rPr lang="en-US" altLang="zh-CN" sz="2600" i="1" kern="100" spc="-100" dirty="0">
                <a:latin typeface="Times New Roman"/>
                <a:ea typeface="华文细黑"/>
                <a:cs typeface="Courier New"/>
              </a:rPr>
              <a:t>k</a:t>
            </a:r>
            <a:r>
              <a:rPr lang="en-US" altLang="zh-CN" sz="2600" kern="100" spc="-100" dirty="0">
                <a:latin typeface="Times New Roman"/>
                <a:ea typeface="华文细黑"/>
                <a:cs typeface="Courier New"/>
              </a:rPr>
              <a:t>(</a:t>
            </a:r>
            <a:r>
              <a:rPr lang="en-US" altLang="zh-CN" sz="2600" i="1" kern="100" spc="-100" dirty="0">
                <a:latin typeface="Times New Roman"/>
                <a:ea typeface="华文细黑"/>
                <a:cs typeface="Courier New"/>
              </a:rPr>
              <a:t>a</a:t>
            </a:r>
            <a:r>
              <a:rPr lang="en-US" altLang="zh-CN" sz="2600" kern="100" spc="-100" dirty="0">
                <a:latin typeface="Times New Roman"/>
                <a:ea typeface="华文细黑"/>
                <a:cs typeface="Courier New"/>
              </a:rPr>
              <a:t>&gt;0)</a:t>
            </a:r>
            <a:r>
              <a:rPr lang="zh-CN" altLang="zh-CN" sz="2600" kern="100" spc="-100" dirty="0">
                <a:latin typeface="Times New Roman"/>
                <a:ea typeface="华文细黑"/>
                <a:cs typeface="Times New Roman"/>
              </a:rPr>
              <a:t>在区间</a:t>
            </a:r>
            <a:r>
              <a:rPr lang="en-US" altLang="zh-CN" sz="2600" kern="100" spc="-100" dirty="0">
                <a:latin typeface="IPAPANNEW"/>
                <a:ea typeface="华文细黑"/>
                <a:cs typeface="Times New Roman"/>
              </a:rPr>
              <a:t>[</a:t>
            </a:r>
            <a:r>
              <a:rPr lang="en-US" altLang="zh-CN" sz="2600" i="1" kern="100" spc="-100" dirty="0">
                <a:latin typeface="IPAPANNEW"/>
                <a:ea typeface="华文细黑"/>
                <a:cs typeface="Times New Roman"/>
              </a:rPr>
              <a:t>p</a:t>
            </a:r>
            <a:r>
              <a:rPr lang="zh-CN" altLang="zh-CN" sz="2600" kern="100" spc="-100" dirty="0">
                <a:latin typeface="IPAPANNEW"/>
                <a:ea typeface="华文细黑"/>
                <a:cs typeface="Times New Roman"/>
              </a:rPr>
              <a:t>，</a:t>
            </a:r>
            <a:r>
              <a:rPr lang="en-US" altLang="zh-CN" sz="2600" i="1" kern="100" spc="-100" dirty="0">
                <a:latin typeface="IPAPANNEW"/>
                <a:ea typeface="华文细黑"/>
                <a:cs typeface="Times New Roman"/>
              </a:rPr>
              <a:t>q</a:t>
            </a:r>
            <a:r>
              <a:rPr lang="en-US" altLang="zh-CN" sz="2600" kern="100" spc="-100" dirty="0">
                <a:latin typeface="IPAPANNEW"/>
                <a:ea typeface="华文细黑"/>
                <a:cs typeface="Times New Roman"/>
              </a:rPr>
              <a:t>]</a:t>
            </a:r>
            <a:r>
              <a:rPr lang="zh-CN" altLang="zh-CN" sz="2600" kern="100" spc="-100" dirty="0">
                <a:latin typeface="Times New Roman"/>
                <a:ea typeface="华文细黑"/>
                <a:cs typeface="Times New Roman"/>
              </a:rPr>
              <a:t>上的最值问题可作如下讨论：</a:t>
            </a:r>
            <a:endParaRPr lang="zh-CN" altLang="zh-CN" sz="2600" kern="100" spc="-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对称轴</a:t>
            </a:r>
            <a:r>
              <a:rPr lang="en-US" altLang="zh-CN" sz="2600" i="1" kern="100" dirty="0">
                <a:latin typeface="Times New Roman"/>
                <a:ea typeface="华文细黑"/>
                <a:cs typeface="Courier New"/>
              </a:rPr>
              <a:t>x</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h</a:t>
            </a:r>
            <a:r>
              <a:rPr lang="zh-CN" altLang="zh-CN" sz="2600" kern="100" dirty="0">
                <a:latin typeface="Times New Roman"/>
                <a:ea typeface="华文细黑"/>
                <a:cs typeface="Times New Roman"/>
              </a:rPr>
              <a:t>在区间</a:t>
            </a:r>
            <a:r>
              <a:rPr lang="en-US" altLang="zh-CN" sz="2600" kern="100" dirty="0">
                <a:latin typeface="Times New Roman" pitchFamily="18" charset="0"/>
                <a:ea typeface="华文细黑"/>
                <a:cs typeface="Times New Roman" pitchFamily="18" charset="0"/>
              </a:rPr>
              <a:t>[</a:t>
            </a:r>
            <a:r>
              <a:rPr lang="en-US" altLang="zh-CN" sz="2600" i="1" kern="100" dirty="0">
                <a:latin typeface="Times New Roman" pitchFamily="18" charset="0"/>
                <a:ea typeface="华文细黑"/>
                <a:cs typeface="Times New Roman" pitchFamily="18" charset="0"/>
              </a:rPr>
              <a:t>p</a:t>
            </a:r>
            <a:r>
              <a:rPr lang="zh-CN" altLang="zh-CN" sz="2600" kern="100" dirty="0">
                <a:latin typeface="Times New Roman" pitchFamily="18" charset="0"/>
                <a:ea typeface="华文细黑"/>
                <a:cs typeface="Times New Roman" pitchFamily="18" charset="0"/>
              </a:rPr>
              <a:t>，</a:t>
            </a:r>
            <a:r>
              <a:rPr lang="en-US" altLang="zh-CN" sz="2600" i="1" kern="100" dirty="0">
                <a:latin typeface="Times New Roman" pitchFamily="18" charset="0"/>
                <a:ea typeface="华文细黑"/>
                <a:cs typeface="Times New Roman" pitchFamily="18" charset="0"/>
              </a:rPr>
              <a:t>q</a:t>
            </a:r>
            <a:r>
              <a:rPr lang="en-US" altLang="zh-CN" sz="2600" kern="100" dirty="0">
                <a:latin typeface="Times New Roman" pitchFamily="18" charset="0"/>
                <a:ea typeface="华文细黑"/>
                <a:cs typeface="Times New Roman" pitchFamily="18" charset="0"/>
              </a:rPr>
              <a:t>]</a:t>
            </a:r>
            <a:r>
              <a:rPr lang="zh-CN" altLang="zh-CN" sz="2600" kern="100" dirty="0">
                <a:latin typeface="Times New Roman" pitchFamily="18" charset="0"/>
                <a:ea typeface="华文细黑"/>
                <a:cs typeface="Times New Roman" pitchFamily="18" charset="0"/>
              </a:rPr>
              <a:t>的</a:t>
            </a:r>
            <a:r>
              <a:rPr lang="zh-CN" altLang="zh-CN" sz="2600" kern="100" dirty="0">
                <a:latin typeface="Times New Roman"/>
                <a:ea typeface="华文细黑"/>
                <a:cs typeface="Times New Roman"/>
              </a:rPr>
              <a:t>左侧，即当</a:t>
            </a:r>
            <a:r>
              <a:rPr lang="en-US" altLang="zh-CN" sz="2600" i="1" kern="100" dirty="0">
                <a:latin typeface="Times New Roman"/>
                <a:ea typeface="华文细黑"/>
                <a:cs typeface="Courier New"/>
              </a:rPr>
              <a:t>h</a:t>
            </a:r>
            <a:r>
              <a:rPr lang="en-US" altLang="zh-CN" sz="2600" kern="100" dirty="0">
                <a:latin typeface="Times New Roman"/>
                <a:ea typeface="华文细黑"/>
                <a:cs typeface="Courier New"/>
              </a:rPr>
              <a:t>&lt;</a:t>
            </a:r>
            <a:r>
              <a:rPr lang="en-US" altLang="zh-CN" sz="2600" i="1" kern="100" dirty="0">
                <a:latin typeface="Times New Roman"/>
                <a:ea typeface="华文细黑"/>
                <a:cs typeface="Courier New"/>
              </a:rPr>
              <a:t>p</a:t>
            </a:r>
            <a:r>
              <a:rPr lang="zh-CN" altLang="zh-CN" sz="2600" kern="100" dirty="0">
                <a:latin typeface="Times New Roman"/>
                <a:ea typeface="华文细黑"/>
                <a:cs typeface="Times New Roman"/>
              </a:rPr>
              <a:t>时，</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x</a:t>
            </a:r>
            <a:r>
              <a:rPr lang="en-US" altLang="zh-CN" sz="2600" kern="100" dirty="0">
                <a:latin typeface="Times New Roman"/>
                <a:ea typeface="华文细黑"/>
                <a:cs typeface="Courier New"/>
              </a:rPr>
              <a:t>)</a:t>
            </a:r>
            <a:r>
              <a:rPr lang="en-US" altLang="zh-CN" sz="2600" kern="100" baseline="-25000" dirty="0">
                <a:latin typeface="Times New Roman"/>
                <a:ea typeface="华文细黑"/>
                <a:cs typeface="Courier New"/>
              </a:rPr>
              <a:t>max</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q</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x</a:t>
            </a:r>
            <a:r>
              <a:rPr lang="en-US" altLang="zh-CN" sz="2600" kern="100" dirty="0">
                <a:latin typeface="Times New Roman"/>
                <a:ea typeface="华文细黑"/>
                <a:cs typeface="Courier New"/>
              </a:rPr>
              <a:t>)</a:t>
            </a:r>
            <a:r>
              <a:rPr lang="en-US" altLang="zh-CN" sz="2600" kern="100" baseline="-25000" dirty="0">
                <a:latin typeface="Times New Roman"/>
                <a:ea typeface="华文细黑"/>
                <a:cs typeface="Courier New"/>
              </a:rPr>
              <a:t>min</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p</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对称轴</a:t>
            </a:r>
            <a:r>
              <a:rPr lang="en-US" altLang="zh-CN" sz="2600" i="1" kern="100" dirty="0">
                <a:latin typeface="Times New Roman"/>
                <a:ea typeface="华文细黑"/>
                <a:cs typeface="Courier New"/>
              </a:rPr>
              <a:t>x</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h</a:t>
            </a:r>
            <a:r>
              <a:rPr lang="zh-CN" altLang="zh-CN" sz="2600" kern="100" dirty="0">
                <a:latin typeface="Times New Roman"/>
                <a:ea typeface="华文细黑"/>
                <a:cs typeface="Times New Roman"/>
              </a:rPr>
              <a:t>在区间</a:t>
            </a:r>
            <a:r>
              <a:rPr lang="en-US" altLang="zh-CN" sz="2600" kern="100" dirty="0">
                <a:latin typeface="Times New Roman" pitchFamily="18" charset="0"/>
                <a:ea typeface="华文细黑"/>
                <a:cs typeface="Times New Roman" pitchFamily="18" charset="0"/>
              </a:rPr>
              <a:t>[</a:t>
            </a:r>
            <a:r>
              <a:rPr lang="en-US" altLang="zh-CN" sz="2600" i="1" kern="100" dirty="0">
                <a:latin typeface="Times New Roman" pitchFamily="18" charset="0"/>
                <a:ea typeface="华文细黑"/>
                <a:cs typeface="Times New Roman" pitchFamily="18" charset="0"/>
              </a:rPr>
              <a:t>p</a:t>
            </a:r>
            <a:r>
              <a:rPr lang="zh-CN" altLang="zh-CN" sz="2600" kern="100" dirty="0">
                <a:latin typeface="Times New Roman" pitchFamily="18" charset="0"/>
                <a:ea typeface="华文细黑"/>
                <a:cs typeface="Times New Roman" pitchFamily="18" charset="0"/>
              </a:rPr>
              <a:t>，</a:t>
            </a:r>
            <a:r>
              <a:rPr lang="en-US" altLang="zh-CN" sz="2600" i="1" kern="100" dirty="0">
                <a:latin typeface="Times New Roman" pitchFamily="18" charset="0"/>
                <a:ea typeface="华文细黑"/>
                <a:cs typeface="Times New Roman" pitchFamily="18" charset="0"/>
              </a:rPr>
              <a:t>q</a:t>
            </a:r>
            <a:r>
              <a:rPr lang="en-US" altLang="zh-CN" sz="2600" kern="100" dirty="0">
                <a:latin typeface="Times New Roman" pitchFamily="18" charset="0"/>
                <a:ea typeface="华文细黑"/>
                <a:cs typeface="Times New Roman" pitchFamily="18" charset="0"/>
              </a:rPr>
              <a:t>]</a:t>
            </a:r>
            <a:r>
              <a:rPr lang="zh-CN" altLang="zh-CN" sz="2600" kern="100" dirty="0">
                <a:latin typeface="Times New Roman" pitchFamily="18" charset="0"/>
                <a:ea typeface="华文细黑"/>
                <a:cs typeface="Times New Roman" pitchFamily="18" charset="0"/>
              </a:rPr>
              <a:t>之</a:t>
            </a:r>
            <a:r>
              <a:rPr lang="zh-CN" altLang="zh-CN" sz="2600" kern="100" dirty="0">
                <a:latin typeface="Times New Roman"/>
                <a:ea typeface="华文细黑"/>
                <a:cs typeface="Times New Roman"/>
              </a:rPr>
              <a:t>间，即当</a:t>
            </a:r>
            <a:r>
              <a:rPr lang="en-US" altLang="zh-CN" sz="2600" i="1" kern="100" dirty="0" err="1">
                <a:latin typeface="Times New Roman"/>
                <a:ea typeface="华文细黑"/>
                <a:cs typeface="Courier New"/>
              </a:rPr>
              <a:t>p</a:t>
            </a:r>
            <a:r>
              <a:rPr lang="en-US" altLang="zh-CN" sz="2600" kern="100" dirty="0" err="1">
                <a:latin typeface="宋体"/>
                <a:ea typeface="华文细黑"/>
                <a:cs typeface="Times New Roman"/>
              </a:rPr>
              <a:t>≤</a:t>
            </a:r>
            <a:r>
              <a:rPr lang="en-US" altLang="zh-CN" sz="2600" i="1" kern="100" dirty="0" err="1">
                <a:latin typeface="Times New Roman"/>
                <a:ea typeface="华文细黑"/>
                <a:cs typeface="Courier New"/>
              </a:rPr>
              <a:t>h</a:t>
            </a:r>
            <a:r>
              <a:rPr lang="en-US" altLang="zh-CN" sz="2600" kern="100" dirty="0" err="1">
                <a:latin typeface="宋体"/>
                <a:ea typeface="华文细黑"/>
                <a:cs typeface="Times New Roman"/>
              </a:rPr>
              <a:t>≤</a:t>
            </a:r>
            <a:r>
              <a:rPr lang="en-US" altLang="zh-CN" sz="2600" i="1" kern="100" dirty="0" err="1">
                <a:latin typeface="Times New Roman"/>
                <a:ea typeface="华文细黑"/>
                <a:cs typeface="Courier New"/>
              </a:rPr>
              <a:t>q</a:t>
            </a:r>
            <a:r>
              <a:rPr lang="zh-CN" altLang="zh-CN" sz="2600" kern="100" dirty="0">
                <a:latin typeface="Times New Roman"/>
                <a:ea typeface="华文细黑"/>
                <a:cs typeface="Times New Roman"/>
              </a:rPr>
              <a:t>时，</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x</a:t>
            </a:r>
            <a:r>
              <a:rPr lang="en-US" altLang="zh-CN" sz="2600" kern="100" dirty="0">
                <a:latin typeface="Times New Roman"/>
                <a:ea typeface="华文细黑"/>
                <a:cs typeface="Courier New"/>
              </a:rPr>
              <a:t>)</a:t>
            </a:r>
            <a:r>
              <a:rPr lang="en-US" altLang="zh-CN" sz="2600" kern="100" baseline="-25000" dirty="0">
                <a:latin typeface="Times New Roman"/>
                <a:ea typeface="华文细黑"/>
                <a:cs typeface="Courier New"/>
              </a:rPr>
              <a:t>min</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h</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k</a:t>
            </a:r>
            <a:r>
              <a:rPr lang="en-US" altLang="zh-CN" sz="2600" kern="100" dirty="0">
                <a:latin typeface="Times New Roman"/>
                <a:ea typeface="华文细黑"/>
                <a:cs typeface="Courier New"/>
              </a:rPr>
              <a:t>.</a:t>
            </a:r>
            <a:endParaRPr lang="zh-CN" altLang="zh-CN" sz="26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432490401"/>
              </p:ext>
            </p:extLst>
          </p:nvPr>
        </p:nvGraphicFramePr>
        <p:xfrm>
          <a:off x="514350" y="2008684"/>
          <a:ext cx="11210925" cy="2733675"/>
        </p:xfrm>
        <a:graphic>
          <a:graphicData uri="http://schemas.openxmlformats.org/presentationml/2006/ole">
            <mc:AlternateContent xmlns:mc="http://schemas.openxmlformats.org/markup-compatibility/2006">
              <mc:Choice xmlns:v="urn:schemas-microsoft-com:vml" Requires="v">
                <p:oleObj spid="_x0000_s96320" name="文档" r:id="rId3" imgW="11212766" imgH="2737399" progId="Word.Document.12">
                  <p:embed/>
                </p:oleObj>
              </mc:Choice>
              <mc:Fallback>
                <p:oleObj name="文档" r:id="rId3" imgW="11212766" imgH="2737399" progId="Word.Document.12">
                  <p:embed/>
                  <p:pic>
                    <p:nvPicPr>
                      <p:cNvPr id="0" name="对象 10"/>
                      <p:cNvPicPr>
                        <a:picLocks noChangeAspect="1" noChangeArrowheads="1"/>
                      </p:cNvPicPr>
                      <p:nvPr/>
                    </p:nvPicPr>
                    <p:blipFill>
                      <a:blip r:embed="rId4"/>
                      <a:srcRect/>
                      <a:stretch>
                        <a:fillRect/>
                      </a:stretch>
                    </p:blipFill>
                    <p:spPr bwMode="auto">
                      <a:xfrm>
                        <a:off x="514350" y="2008684"/>
                        <a:ext cx="11210925" cy="273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425624" y="4625355"/>
            <a:ext cx="11305256"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对称轴</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在区</a:t>
            </a:r>
            <a:r>
              <a:rPr lang="zh-CN" altLang="zh-CN" sz="2800" kern="100" dirty="0">
                <a:latin typeface="Times New Roman" pitchFamily="18" charset="0"/>
                <a:ea typeface="华文细黑"/>
                <a:cs typeface="Times New Roman" pitchFamily="18" charset="0"/>
              </a:rPr>
              <a:t>间</a:t>
            </a:r>
            <a:r>
              <a:rPr lang="en-US" altLang="zh-CN" sz="2800" kern="100" dirty="0">
                <a:latin typeface="Times New Roman" pitchFamily="18" charset="0"/>
                <a:ea typeface="华文细黑"/>
                <a:cs typeface="Times New Roman" pitchFamily="18" charset="0"/>
              </a:rPr>
              <a:t>[</a:t>
            </a:r>
            <a:r>
              <a:rPr lang="en-US" altLang="zh-CN" sz="2800" i="1" kern="100" dirty="0">
                <a:latin typeface="Times New Roman" pitchFamily="18" charset="0"/>
                <a:ea typeface="华文细黑"/>
                <a:cs typeface="Times New Roman" pitchFamily="18" charset="0"/>
              </a:rPr>
              <a:t>p</a:t>
            </a:r>
            <a:r>
              <a:rPr lang="zh-CN" altLang="zh-CN" sz="2800" kern="100" dirty="0">
                <a:latin typeface="Times New Roman" pitchFamily="18" charset="0"/>
                <a:ea typeface="华文细黑"/>
                <a:cs typeface="Times New Roman" pitchFamily="18" charset="0"/>
              </a:rPr>
              <a:t>，</a:t>
            </a:r>
            <a:r>
              <a:rPr lang="en-US" altLang="zh-CN" sz="2800" i="1" kern="100" dirty="0">
                <a:latin typeface="Times New Roman" pitchFamily="18" charset="0"/>
                <a:ea typeface="华文细黑"/>
                <a:cs typeface="Times New Roman" pitchFamily="18" charset="0"/>
              </a:rPr>
              <a:t>q</a:t>
            </a:r>
            <a:r>
              <a:rPr lang="en-US" altLang="zh-CN" sz="2800" kern="100" dirty="0">
                <a:latin typeface="Times New Roman" pitchFamily="18" charset="0"/>
                <a:ea typeface="华文细黑"/>
                <a:cs typeface="Times New Roman" pitchFamily="18" charset="0"/>
              </a:rPr>
              <a:t>]</a:t>
            </a:r>
            <a:r>
              <a:rPr lang="zh-CN" altLang="zh-CN" sz="2800" kern="100" dirty="0">
                <a:latin typeface="Times New Roman"/>
                <a:ea typeface="华文细黑"/>
                <a:cs typeface="Times New Roman"/>
              </a:rPr>
              <a:t>的右侧，即当</a:t>
            </a:r>
            <a:r>
              <a:rPr lang="en-US" altLang="zh-CN" sz="2800" i="1" kern="100" dirty="0">
                <a:latin typeface="Times New Roman"/>
                <a:ea typeface="华文细黑"/>
                <a:cs typeface="Courier New"/>
              </a:rPr>
              <a:t>h</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时，</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kern="100" baseline="-25000" dirty="0">
                <a:latin typeface="Times New Roman"/>
                <a:ea typeface="华文细黑"/>
                <a:cs typeface="Courier New"/>
              </a:rPr>
              <a:t>max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kern="100" baseline="-25000" dirty="0">
                <a:latin typeface="Times New Roman"/>
                <a:ea typeface="华文细黑"/>
                <a:cs typeface="Courier New"/>
              </a:rPr>
              <a:t>min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q</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&lt;0</a:t>
            </a:r>
            <a:r>
              <a:rPr lang="zh-CN" altLang="zh-CN" sz="2800" kern="100" dirty="0">
                <a:latin typeface="Times New Roman"/>
                <a:ea typeface="华文细黑"/>
                <a:cs typeface="Times New Roman"/>
              </a:rPr>
              <a:t>时，可类似得到结论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496414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35893"/>
            <a:ext cx="11412000" cy="650457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kern="100" dirty="0">
                <a:latin typeface="Times New Roman"/>
                <a:ea typeface="华文细黑"/>
                <a:cs typeface="Times New Roman"/>
              </a:rPr>
              <a:t>　已知函数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5,5].</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时，求函数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的最大值和最小值；</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当</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5,5]</a:t>
            </a:r>
            <a:r>
              <a:rPr lang="zh-CN" altLang="zh-CN" sz="2800" kern="100" dirty="0">
                <a:latin typeface="Times New Roman"/>
                <a:ea typeface="华文细黑"/>
                <a:cs typeface="Times New Roman"/>
              </a:rPr>
              <a:t>，故当</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的最小值为</a:t>
            </a:r>
            <a:r>
              <a:rPr lang="en-US" altLang="zh-CN" sz="2800" kern="100" dirty="0">
                <a:latin typeface="Times New Roman"/>
                <a:ea typeface="华文细黑"/>
                <a:cs typeface="Courier New"/>
              </a:rPr>
              <a:t>1.</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的最大值为</a:t>
            </a:r>
            <a:r>
              <a:rPr lang="en-US" altLang="zh-CN" sz="2800" kern="100" dirty="0">
                <a:latin typeface="Times New Roman"/>
                <a:ea typeface="华文细黑"/>
                <a:cs typeface="Courier New"/>
              </a:rPr>
              <a:t>37.</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求实数</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的取值范围，使</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在区间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5,5]</a:t>
            </a:r>
            <a:r>
              <a:rPr lang="zh-CN" altLang="zh-CN" sz="2800" kern="100" dirty="0">
                <a:latin typeface="Times New Roman"/>
                <a:ea typeface="华文细黑"/>
                <a:cs typeface="Times New Roman"/>
              </a:rPr>
              <a:t>上是单调函数</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图象的对称轴为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5,5]</a:t>
            </a:r>
            <a:r>
              <a:rPr lang="zh-CN" altLang="zh-CN" sz="2800" kern="100" dirty="0">
                <a:latin typeface="Times New Roman"/>
                <a:ea typeface="华文细黑"/>
                <a:cs typeface="Times New Roman"/>
              </a:rPr>
              <a:t>上是单调函数，</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故－</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，或－</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5</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即实数</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的取值范围是</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a</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，或</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5</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blinds(horizontal)">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blinds(horizontal)">
                                      <p:cBhvr>
                                        <p:cTn id="12" dur="500"/>
                                        <p:tgtEl>
                                          <p:spTgt spid="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blinds(horizontal)">
                                      <p:cBhvr>
                                        <p:cTn id="17" dur="500"/>
                                        <p:tgtEl>
                                          <p:spTgt spid="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blinds(horizontal)">
                                      <p:cBhvr>
                                        <p:cTn id="22" dur="500"/>
                                        <p:tgtEl>
                                          <p:spTgt spid="6">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animEffect transition="in" filter="blinds(horizontal)">
                                      <p:cBhvr>
                                        <p:cTn id="27" dur="500"/>
                                        <p:tgtEl>
                                          <p:spTgt spid="6">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xEl>
                                              <p:pRg st="8" end="8"/>
                                            </p:txEl>
                                          </p:spTgt>
                                        </p:tgtEl>
                                        <p:attrNameLst>
                                          <p:attrName>style.visibility</p:attrName>
                                        </p:attrNameLst>
                                      </p:cBhvr>
                                      <p:to>
                                        <p:strVal val="visible"/>
                                      </p:to>
                                    </p:set>
                                    <p:animEffect transition="in" filter="blinds(horizontal)">
                                      <p:cBhvr>
                                        <p:cTn id="32" dur="500"/>
                                        <p:tgtEl>
                                          <p:spTgt spid="6">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
                                            <p:txEl>
                                              <p:pRg st="9" end="9"/>
                                            </p:txEl>
                                          </p:spTgt>
                                        </p:tgtEl>
                                        <p:attrNameLst>
                                          <p:attrName>style.visibility</p:attrName>
                                        </p:attrNameLst>
                                      </p:cBhvr>
                                      <p:to>
                                        <p:strVal val="visible"/>
                                      </p:to>
                                    </p:set>
                                    <p:animEffect transition="in" filter="blinds(horizontal)">
                                      <p:cBhvr>
                                        <p:cTn id="37" dur="500"/>
                                        <p:tgtEl>
                                          <p:spTgt spid="6">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6">
                                            <p:txEl>
                                              <p:pRg st="2" end="2"/>
                                            </p:txEl>
                                          </p:spTgt>
                                        </p:tgtEl>
                                      </p:cBhvr>
                                    </p:animEffect>
                                    <p:set>
                                      <p:cBhvr>
                                        <p:cTn id="42" dur="1" fill="hold">
                                          <p:stCondLst>
                                            <p:cond delay="499"/>
                                          </p:stCondLst>
                                        </p:cTn>
                                        <p:tgtEl>
                                          <p:spTgt spid="6">
                                            <p:txEl>
                                              <p:pRg st="2" end="2"/>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6">
                                            <p:txEl>
                                              <p:pRg st="3" end="3"/>
                                            </p:txEl>
                                          </p:spTgt>
                                        </p:tgtEl>
                                      </p:cBhvr>
                                    </p:animEffect>
                                    <p:set>
                                      <p:cBhvr>
                                        <p:cTn id="45" dur="1" fill="hold">
                                          <p:stCondLst>
                                            <p:cond delay="499"/>
                                          </p:stCondLst>
                                        </p:cTn>
                                        <p:tgtEl>
                                          <p:spTgt spid="6">
                                            <p:txEl>
                                              <p:pRg st="3" end="3"/>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6">
                                            <p:txEl>
                                              <p:pRg st="4" end="4"/>
                                            </p:txEl>
                                          </p:spTgt>
                                        </p:tgtEl>
                                      </p:cBhvr>
                                    </p:animEffect>
                                    <p:set>
                                      <p:cBhvr>
                                        <p:cTn id="48" dur="1" fill="hold">
                                          <p:stCondLst>
                                            <p:cond delay="499"/>
                                          </p:stCondLst>
                                        </p:cTn>
                                        <p:tgtEl>
                                          <p:spTgt spid="6">
                                            <p:txEl>
                                              <p:pRg st="4" end="4"/>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6">
                                            <p:txEl>
                                              <p:pRg st="6" end="6"/>
                                            </p:txEl>
                                          </p:spTgt>
                                        </p:tgtEl>
                                      </p:cBhvr>
                                    </p:animEffect>
                                    <p:set>
                                      <p:cBhvr>
                                        <p:cTn id="51" dur="1" fill="hold">
                                          <p:stCondLst>
                                            <p:cond delay="499"/>
                                          </p:stCondLst>
                                        </p:cTn>
                                        <p:tgtEl>
                                          <p:spTgt spid="6">
                                            <p:txEl>
                                              <p:pRg st="6" end="6"/>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6">
                                            <p:txEl>
                                              <p:pRg st="7" end="7"/>
                                            </p:txEl>
                                          </p:spTgt>
                                        </p:tgtEl>
                                      </p:cBhvr>
                                    </p:animEffect>
                                    <p:set>
                                      <p:cBhvr>
                                        <p:cTn id="54" dur="1" fill="hold">
                                          <p:stCondLst>
                                            <p:cond delay="499"/>
                                          </p:stCondLst>
                                        </p:cTn>
                                        <p:tgtEl>
                                          <p:spTgt spid="6">
                                            <p:txEl>
                                              <p:pRg st="7" end="7"/>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6">
                                            <p:txEl>
                                              <p:pRg st="8" end="8"/>
                                            </p:txEl>
                                          </p:spTgt>
                                        </p:tgtEl>
                                      </p:cBhvr>
                                    </p:animEffect>
                                    <p:set>
                                      <p:cBhvr>
                                        <p:cTn id="57" dur="1" fill="hold">
                                          <p:stCondLst>
                                            <p:cond delay="499"/>
                                          </p:stCondLst>
                                        </p:cTn>
                                        <p:tgtEl>
                                          <p:spTgt spid="6">
                                            <p:txEl>
                                              <p:pRg st="8" end="8"/>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6">
                                            <p:txEl>
                                              <p:pRg st="9" end="9"/>
                                            </p:txEl>
                                          </p:spTgt>
                                        </p:tgtEl>
                                      </p:cBhvr>
                                    </p:animEffect>
                                    <p:set>
                                      <p:cBhvr>
                                        <p:cTn id="60" dur="1" fill="hold">
                                          <p:stCondLst>
                                            <p:cond delay="499"/>
                                          </p:stCondLst>
                                        </p:cTn>
                                        <p:tgtEl>
                                          <p:spTgt spid="6">
                                            <p:txEl>
                                              <p:pRg st="9" end="9"/>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uiExpand="1"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2317266271"/>
              </p:ext>
            </p:extLst>
          </p:nvPr>
        </p:nvGraphicFramePr>
        <p:xfrm>
          <a:off x="504825" y="780356"/>
          <a:ext cx="11210925" cy="2790825"/>
        </p:xfrm>
        <a:graphic>
          <a:graphicData uri="http://schemas.openxmlformats.org/presentationml/2006/ole">
            <mc:AlternateContent xmlns:mc="http://schemas.openxmlformats.org/markup-compatibility/2006">
              <mc:Choice xmlns:v="urn:schemas-microsoft-com:vml" Requires="v">
                <p:oleObj spid="_x0000_s58213" name="文档" r:id="rId3" imgW="11212766" imgH="2799768" progId="Word.Document.12">
                  <p:embed/>
                </p:oleObj>
              </mc:Choice>
              <mc:Fallback>
                <p:oleObj name="文档" r:id="rId3" imgW="11212766" imgH="2799768" progId="Word.Document.12">
                  <p:embed/>
                  <p:pic>
                    <p:nvPicPr>
                      <p:cNvPr id="0" name=""/>
                      <p:cNvPicPr>
                        <a:picLocks noChangeAspect="1" noChangeArrowheads="1"/>
                      </p:cNvPicPr>
                      <p:nvPr/>
                    </p:nvPicPr>
                    <p:blipFill>
                      <a:blip r:embed="rId4"/>
                      <a:srcRect/>
                      <a:stretch>
                        <a:fillRect/>
                      </a:stretch>
                    </p:blipFill>
                    <p:spPr bwMode="auto">
                      <a:xfrm>
                        <a:off x="504825" y="780356"/>
                        <a:ext cx="11210925" cy="279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382191" y="54943"/>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题型四　函数最值的实际应用</a:t>
            </a:r>
            <a:endParaRPr lang="zh-CN" altLang="zh-CN" sz="2800" kern="100" dirty="0">
              <a:effectLst/>
              <a:latin typeface="宋体"/>
              <a:cs typeface="Courier New"/>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139220642"/>
              </p:ext>
            </p:extLst>
          </p:nvPr>
        </p:nvGraphicFramePr>
        <p:xfrm>
          <a:off x="504825" y="4961012"/>
          <a:ext cx="11210925" cy="1524000"/>
        </p:xfrm>
        <a:graphic>
          <a:graphicData uri="http://schemas.openxmlformats.org/presentationml/2006/ole">
            <mc:AlternateContent xmlns:mc="http://schemas.openxmlformats.org/markup-compatibility/2006">
              <mc:Choice xmlns:v="urn:schemas-microsoft-com:vml" Requires="v">
                <p:oleObj spid="_x0000_s58214" name="文档" r:id="rId5" imgW="11212766" imgH="1528228" progId="Word.Document.12">
                  <p:embed/>
                </p:oleObj>
              </mc:Choice>
              <mc:Fallback>
                <p:oleObj name="文档" r:id="rId5" imgW="11212766" imgH="1528228" progId="Word.Document.12">
                  <p:embed/>
                  <p:pic>
                    <p:nvPicPr>
                      <p:cNvPr id="0" name=""/>
                      <p:cNvPicPr>
                        <a:picLocks noChangeAspect="1" noChangeArrowheads="1"/>
                      </p:cNvPicPr>
                      <p:nvPr/>
                    </p:nvPicPr>
                    <p:blipFill>
                      <a:blip r:embed="rId6"/>
                      <a:srcRect/>
                      <a:stretch>
                        <a:fillRect/>
                      </a:stretch>
                    </p:blipFill>
                    <p:spPr bwMode="auto">
                      <a:xfrm>
                        <a:off x="504825" y="4961012"/>
                        <a:ext cx="1121092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382191" y="3492277"/>
            <a:ext cx="11412000" cy="133495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将利润表示为月产量的函数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设月产量为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台，则总成本为</a:t>
            </a:r>
            <a:r>
              <a:rPr lang="en-US" altLang="zh-CN" sz="2800" kern="100" dirty="0">
                <a:latin typeface="Times New Roman"/>
                <a:ea typeface="华文细黑"/>
                <a:cs typeface="Courier New"/>
              </a:rPr>
              <a:t>20 000</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100</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2068774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blinds(horizontal)">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xEl>
                                              <p:pRg st="1" end="1"/>
                                            </p:txEl>
                                          </p:spTgt>
                                        </p:tgtEl>
                                      </p:cBhvr>
                                    </p:animEffect>
                                    <p:set>
                                      <p:cBhvr>
                                        <p:cTn id="17" dur="1" fill="hold">
                                          <p:stCondLst>
                                            <p:cond delay="499"/>
                                          </p:stCondLst>
                                        </p:cTn>
                                        <p:tgtEl>
                                          <p:spTgt spid="8">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8" grpId="0" uiExpand="1"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82055" y="1639119"/>
            <a:ext cx="10440000" cy="1303177"/>
          </a:xfrm>
          <a:prstGeom prst="rect">
            <a:avLst/>
          </a:prstGeom>
          <a:noFill/>
        </p:spPr>
        <p:txBody>
          <a:bodyPr wrap="square" rtlCol="0">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理解函数的最大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值及其几何意义</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会求简单函数的最大值或最小值</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3881019249"/>
              </p:ext>
            </p:extLst>
          </p:nvPr>
        </p:nvGraphicFramePr>
        <p:xfrm>
          <a:off x="504825" y="1557586"/>
          <a:ext cx="11210925" cy="866775"/>
        </p:xfrm>
        <a:graphic>
          <a:graphicData uri="http://schemas.openxmlformats.org/presentationml/2006/ole">
            <mc:AlternateContent xmlns:mc="http://schemas.openxmlformats.org/markup-compatibility/2006">
              <mc:Choice xmlns:v="urn:schemas-microsoft-com:vml" Requires="v">
                <p:oleObj spid="_x0000_s97338" name="文档" r:id="rId3" imgW="11212766" imgH="867762" progId="Word.Document.12">
                  <p:embed/>
                </p:oleObj>
              </mc:Choice>
              <mc:Fallback>
                <p:oleObj name="文档" r:id="rId3" imgW="11212766" imgH="867762" progId="Word.Document.12">
                  <p:embed/>
                  <p:pic>
                    <p:nvPicPr>
                      <p:cNvPr id="0" name=""/>
                      <p:cNvPicPr>
                        <a:picLocks noChangeAspect="1" noChangeArrowheads="1"/>
                      </p:cNvPicPr>
                      <p:nvPr/>
                    </p:nvPicPr>
                    <p:blipFill>
                      <a:blip r:embed="rId4"/>
                      <a:srcRect/>
                      <a:stretch>
                        <a:fillRect/>
                      </a:stretch>
                    </p:blipFill>
                    <p:spPr bwMode="auto">
                      <a:xfrm>
                        <a:off x="504825" y="1557586"/>
                        <a:ext cx="112109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382191" y="116713"/>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当月产量为何值时，公司所获利润最大？最大利润为多少元？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总收益＝总成本＋利润</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7" name="圆角矩形 6">
            <a:hlinkClick r:id="rId5"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2402632"/>
            <a:ext cx="11412000" cy="39192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300</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kern="100" baseline="-25000" dirty="0">
                <a:latin typeface="Times New Roman"/>
                <a:ea typeface="华文细黑"/>
                <a:cs typeface="Courier New"/>
              </a:rPr>
              <a:t>max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25 000</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400</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60 000</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100</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是减函数，</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60 000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100</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400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25 000.</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300</a:t>
            </a:r>
            <a:r>
              <a:rPr lang="zh-CN" altLang="zh-CN" sz="2800" kern="100" dirty="0">
                <a:latin typeface="Times New Roman"/>
                <a:ea typeface="华文细黑"/>
                <a:cs typeface="Times New Roman"/>
              </a:rPr>
              <a:t>时</a:t>
            </a:r>
            <a:r>
              <a:rPr lang="zh-CN" altLang="zh-CN" sz="2800" kern="100" dirty="0">
                <a:latin typeface="宋体"/>
                <a:ea typeface="Times New Roman"/>
                <a:cs typeface="Courier New"/>
              </a:rPr>
              <a:t> </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kern="100" baseline="-25000" dirty="0">
                <a:latin typeface="Times New Roman"/>
                <a:ea typeface="华文细黑"/>
                <a:cs typeface="Courier New"/>
              </a:rPr>
              <a:t>max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25 000.</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即每月生产</a:t>
            </a:r>
            <a:r>
              <a:rPr lang="en-US" altLang="zh-CN" sz="2800" kern="100" dirty="0">
                <a:latin typeface="Times New Roman"/>
                <a:ea typeface="华文细黑"/>
                <a:cs typeface="Courier New"/>
              </a:rPr>
              <a:t>300</a:t>
            </a:r>
            <a:r>
              <a:rPr lang="zh-CN" altLang="zh-CN" sz="2800" kern="100" dirty="0">
                <a:latin typeface="Times New Roman"/>
                <a:ea typeface="华文细黑"/>
                <a:cs typeface="Times New Roman"/>
              </a:rPr>
              <a:t>台仪器时利润最大，</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最大利润为</a:t>
            </a:r>
            <a:r>
              <a:rPr lang="en-US" altLang="zh-CN" sz="2800" kern="100" dirty="0">
                <a:latin typeface="Times New Roman"/>
                <a:ea typeface="华文细黑"/>
                <a:cs typeface="Courier New"/>
              </a:rPr>
              <a:t>25 000</a:t>
            </a:r>
            <a:r>
              <a:rPr lang="zh-CN" altLang="zh-CN" sz="2800" kern="100" dirty="0">
                <a:latin typeface="Times New Roman"/>
                <a:ea typeface="华文细黑"/>
                <a:cs typeface="Times New Roman"/>
              </a:rPr>
              <a:t>元</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7385605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blinds(horizont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blinds(horizontal)">
                                      <p:cBhvr>
                                        <p:cTn id="22" dur="500"/>
                                        <p:tgtEl>
                                          <p:spTgt spid="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animEffect transition="in" filter="blinds(horizontal)">
                                      <p:cBhvr>
                                        <p:cTn id="27" dur="500"/>
                                        <p:tgtEl>
                                          <p:spTgt spid="8">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4" end="4"/>
                                            </p:txEl>
                                          </p:spTgt>
                                        </p:tgtEl>
                                        <p:attrNameLst>
                                          <p:attrName>style.visibility</p:attrName>
                                        </p:attrNameLst>
                                      </p:cBhvr>
                                      <p:to>
                                        <p:strVal val="visible"/>
                                      </p:to>
                                    </p:set>
                                    <p:animEffect transition="in" filter="blinds(horizontal)">
                                      <p:cBhvr>
                                        <p:cTn id="32" dur="500"/>
                                        <p:tgtEl>
                                          <p:spTgt spid="8">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5" end="5"/>
                                            </p:txEl>
                                          </p:spTgt>
                                        </p:tgtEl>
                                        <p:attrNameLst>
                                          <p:attrName>style.visibility</p:attrName>
                                        </p:attrNameLst>
                                      </p:cBhvr>
                                      <p:to>
                                        <p:strVal val="visible"/>
                                      </p:to>
                                    </p:set>
                                    <p:animEffect transition="in" filter="blinds(horizontal)">
                                      <p:cBhvr>
                                        <p:cTn id="37" dur="500"/>
                                        <p:tgtEl>
                                          <p:spTgt spid="8">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8">
                                            <p:txEl>
                                              <p:pRg st="0" end="0"/>
                                            </p:txEl>
                                          </p:spTgt>
                                        </p:tgtEl>
                                      </p:cBhvr>
                                    </p:animEffect>
                                    <p:set>
                                      <p:cBhvr>
                                        <p:cTn id="45" dur="1" fill="hold">
                                          <p:stCondLst>
                                            <p:cond delay="499"/>
                                          </p:stCondLst>
                                        </p:cTn>
                                        <p:tgtEl>
                                          <p:spTgt spid="8">
                                            <p:txEl>
                                              <p:pRg st="0" end="0"/>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8">
                                            <p:txEl>
                                              <p:pRg st="1" end="1"/>
                                            </p:txEl>
                                          </p:spTgt>
                                        </p:tgtEl>
                                      </p:cBhvr>
                                    </p:animEffect>
                                    <p:set>
                                      <p:cBhvr>
                                        <p:cTn id="48" dur="1" fill="hold">
                                          <p:stCondLst>
                                            <p:cond delay="499"/>
                                          </p:stCondLst>
                                        </p:cTn>
                                        <p:tgtEl>
                                          <p:spTgt spid="8">
                                            <p:txEl>
                                              <p:pRg st="1" end="1"/>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8">
                                            <p:txEl>
                                              <p:pRg st="2" end="2"/>
                                            </p:txEl>
                                          </p:spTgt>
                                        </p:tgtEl>
                                      </p:cBhvr>
                                    </p:animEffect>
                                    <p:set>
                                      <p:cBhvr>
                                        <p:cTn id="51" dur="1" fill="hold">
                                          <p:stCondLst>
                                            <p:cond delay="499"/>
                                          </p:stCondLst>
                                        </p:cTn>
                                        <p:tgtEl>
                                          <p:spTgt spid="8">
                                            <p:txEl>
                                              <p:pRg st="2" end="2"/>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8">
                                            <p:txEl>
                                              <p:pRg st="3" end="3"/>
                                            </p:txEl>
                                          </p:spTgt>
                                        </p:tgtEl>
                                      </p:cBhvr>
                                    </p:animEffect>
                                    <p:set>
                                      <p:cBhvr>
                                        <p:cTn id="54" dur="1" fill="hold">
                                          <p:stCondLst>
                                            <p:cond delay="499"/>
                                          </p:stCondLst>
                                        </p:cTn>
                                        <p:tgtEl>
                                          <p:spTgt spid="8">
                                            <p:txEl>
                                              <p:pRg st="3" end="3"/>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8">
                                            <p:txEl>
                                              <p:pRg st="4" end="4"/>
                                            </p:txEl>
                                          </p:spTgt>
                                        </p:tgtEl>
                                      </p:cBhvr>
                                    </p:animEffect>
                                    <p:set>
                                      <p:cBhvr>
                                        <p:cTn id="57" dur="1" fill="hold">
                                          <p:stCondLst>
                                            <p:cond delay="499"/>
                                          </p:stCondLst>
                                        </p:cTn>
                                        <p:tgtEl>
                                          <p:spTgt spid="8">
                                            <p:txEl>
                                              <p:pRg st="4" end="4"/>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8">
                                            <p:txEl>
                                              <p:pRg st="5" end="5"/>
                                            </p:txEl>
                                          </p:spTgt>
                                        </p:tgtEl>
                                      </p:cBhvr>
                                    </p:animEffect>
                                    <p:set>
                                      <p:cBhvr>
                                        <p:cTn id="60" dur="1" fill="hold">
                                          <p:stCondLst>
                                            <p:cond delay="499"/>
                                          </p:stCondLst>
                                        </p:cTn>
                                        <p:tgtEl>
                                          <p:spTgt spid="8">
                                            <p:txEl>
                                              <p:pRg st="5" end="5"/>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8" grpId="0"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4" y="1205179"/>
            <a:ext cx="12204000" cy="435628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1341017"/>
            <a:ext cx="11305256" cy="39192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解实际应用题要弄清题意，从实际出发，引入数学符号，建立数学模型，列出函数关系式，分析函数的性质，从而解决问题，要注意自变量的取值范围</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实际应用问题中，最大利润、用料最省等问题常转化为求函数最值来解决，本题转化为二次函数求最值，利用配方法和分类讨论思想使问题得到解决</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1375426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382191" y="116713"/>
            <a:ext cx="11412000" cy="52937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4</a:t>
            </a:r>
            <a:r>
              <a:rPr lang="zh-CN" altLang="zh-CN" sz="2800" kern="100" dirty="0">
                <a:latin typeface="Times New Roman"/>
                <a:ea typeface="华文细黑"/>
                <a:cs typeface="Times New Roman"/>
              </a:rPr>
              <a:t>　将进货单价为</a:t>
            </a:r>
            <a:r>
              <a:rPr lang="en-US" altLang="zh-CN" sz="2800" kern="100" dirty="0">
                <a:latin typeface="Times New Roman"/>
                <a:ea typeface="华文细黑"/>
                <a:cs typeface="Courier New"/>
              </a:rPr>
              <a:t>40</a:t>
            </a:r>
            <a:r>
              <a:rPr lang="zh-CN" altLang="zh-CN" sz="2800" kern="100" dirty="0">
                <a:latin typeface="Times New Roman"/>
                <a:ea typeface="华文细黑"/>
                <a:cs typeface="Times New Roman"/>
              </a:rPr>
              <a:t>元的商品按</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元一个出售时</a:t>
            </a:r>
            <a:r>
              <a:rPr lang="zh-CN" altLang="zh-CN" sz="2800" kern="100" spc="-700" dirty="0">
                <a:latin typeface="Times New Roman"/>
                <a:ea typeface="华文细黑"/>
                <a:cs typeface="Times New Roman"/>
              </a:rPr>
              <a:t>，</a:t>
            </a:r>
            <a:r>
              <a:rPr lang="zh-CN" altLang="zh-CN" sz="2800" kern="100" dirty="0">
                <a:latin typeface="Times New Roman"/>
                <a:ea typeface="华文细黑"/>
                <a:cs typeface="Times New Roman"/>
              </a:rPr>
              <a:t>能卖出</a:t>
            </a:r>
            <a:r>
              <a:rPr lang="en-US" altLang="zh-CN" sz="2800" kern="100" dirty="0">
                <a:latin typeface="Times New Roman"/>
                <a:ea typeface="华文细黑"/>
                <a:cs typeface="Courier New"/>
              </a:rPr>
              <a:t>500</a:t>
            </a:r>
            <a:r>
              <a:rPr lang="zh-CN" altLang="zh-CN" sz="2800" kern="100" dirty="0">
                <a:latin typeface="Times New Roman"/>
                <a:ea typeface="华文细黑"/>
                <a:cs typeface="Times New Roman"/>
              </a:rPr>
              <a:t>个</a:t>
            </a:r>
            <a:r>
              <a:rPr lang="zh-CN" altLang="zh-CN" sz="2800" kern="100" spc="-700" dirty="0">
                <a:latin typeface="Times New Roman"/>
                <a:ea typeface="华文细黑"/>
                <a:cs typeface="Times New Roman"/>
              </a:rPr>
              <a:t>，</a:t>
            </a:r>
            <a:r>
              <a:rPr lang="zh-CN" altLang="zh-CN" sz="2800" kern="100" dirty="0">
                <a:latin typeface="Times New Roman"/>
                <a:ea typeface="华文细黑"/>
                <a:cs typeface="Times New Roman"/>
              </a:rPr>
              <a:t>已知这种商品每涨价</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元，其销售量就减少</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个，为得到最大利润，售价应为多少元？最大利润是多少？</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a:t>
            </a:r>
            <a:r>
              <a:rPr lang="zh-CN" altLang="zh-CN" sz="2800" kern="100" spc="-130" dirty="0">
                <a:latin typeface="Times New Roman"/>
                <a:ea typeface="华文细黑"/>
                <a:cs typeface="Times New Roman"/>
              </a:rPr>
              <a:t>设售价为</a:t>
            </a:r>
            <a:r>
              <a:rPr lang="en-US" altLang="zh-CN" sz="2800" i="1" kern="100" spc="-130" dirty="0">
                <a:latin typeface="Times New Roman"/>
                <a:ea typeface="华文细黑"/>
                <a:cs typeface="Courier New"/>
              </a:rPr>
              <a:t>x</a:t>
            </a:r>
            <a:r>
              <a:rPr lang="zh-CN" altLang="zh-CN" sz="2800" kern="100" spc="-130" dirty="0">
                <a:latin typeface="Times New Roman"/>
                <a:ea typeface="华文细黑"/>
                <a:cs typeface="Times New Roman"/>
              </a:rPr>
              <a:t>元</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利润为</a:t>
            </a:r>
            <a:r>
              <a:rPr lang="en-US" altLang="zh-CN" sz="2800" i="1" kern="100" spc="-130" dirty="0">
                <a:latin typeface="Times New Roman"/>
                <a:ea typeface="华文细黑"/>
                <a:cs typeface="Courier New"/>
              </a:rPr>
              <a:t>y</a:t>
            </a:r>
            <a:r>
              <a:rPr lang="zh-CN" altLang="zh-CN" sz="2800" kern="100" spc="-130" dirty="0">
                <a:latin typeface="Times New Roman"/>
                <a:ea typeface="华文细黑"/>
                <a:cs typeface="Times New Roman"/>
              </a:rPr>
              <a:t>元</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单个涨价</a:t>
            </a:r>
            <a:r>
              <a:rPr lang="en-US" altLang="zh-CN" sz="2800" kern="100" spc="-130" dirty="0">
                <a:latin typeface="Times New Roman"/>
                <a:ea typeface="华文细黑"/>
                <a:cs typeface="Courier New"/>
              </a:rPr>
              <a:t>(</a:t>
            </a:r>
            <a:r>
              <a:rPr lang="en-US" altLang="zh-CN" sz="2800" i="1" kern="100" spc="-130" dirty="0">
                <a:latin typeface="Times New Roman"/>
                <a:ea typeface="华文细黑"/>
                <a:cs typeface="Courier New"/>
              </a:rPr>
              <a:t>x</a:t>
            </a:r>
            <a:r>
              <a:rPr lang="zh-CN" altLang="zh-CN" sz="2800" kern="100" spc="-130" dirty="0">
                <a:latin typeface="Times New Roman"/>
                <a:ea typeface="华文细黑"/>
                <a:cs typeface="Times New Roman"/>
              </a:rPr>
              <a:t>－</a:t>
            </a:r>
            <a:r>
              <a:rPr lang="en-US" altLang="zh-CN" sz="2800" kern="100" spc="-130" dirty="0">
                <a:latin typeface="Times New Roman"/>
                <a:ea typeface="华文细黑"/>
                <a:cs typeface="Courier New"/>
              </a:rPr>
              <a:t>50)</a:t>
            </a:r>
            <a:r>
              <a:rPr lang="zh-CN" altLang="zh-CN" sz="2800" kern="100" spc="-130" dirty="0">
                <a:latin typeface="Times New Roman"/>
                <a:ea typeface="华文细黑"/>
                <a:cs typeface="Times New Roman"/>
              </a:rPr>
              <a:t>元</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销售量减少</a:t>
            </a:r>
            <a:r>
              <a:rPr lang="en-US" altLang="zh-CN" sz="2800" kern="100" spc="-130" dirty="0">
                <a:latin typeface="Times New Roman"/>
                <a:ea typeface="华文细黑"/>
                <a:cs typeface="Courier New"/>
              </a:rPr>
              <a:t>10(</a:t>
            </a:r>
            <a:r>
              <a:rPr lang="en-US" altLang="zh-CN" sz="2800" i="1" kern="100" spc="-130" dirty="0">
                <a:latin typeface="Times New Roman"/>
                <a:ea typeface="华文细黑"/>
                <a:cs typeface="Courier New"/>
              </a:rPr>
              <a:t>x</a:t>
            </a:r>
            <a:r>
              <a:rPr lang="zh-CN" altLang="zh-CN" sz="2800" kern="100" spc="-130" dirty="0">
                <a:latin typeface="Times New Roman"/>
                <a:ea typeface="华文细黑"/>
                <a:cs typeface="Times New Roman"/>
              </a:rPr>
              <a:t>－</a:t>
            </a:r>
            <a:r>
              <a:rPr lang="en-US" altLang="zh-CN" sz="2800" kern="100" spc="-130" dirty="0">
                <a:latin typeface="Times New Roman"/>
                <a:ea typeface="华文细黑"/>
                <a:cs typeface="Courier New"/>
              </a:rPr>
              <a:t>50)</a:t>
            </a:r>
            <a:r>
              <a:rPr lang="zh-CN" altLang="zh-CN" sz="2800" kern="100" spc="-130" dirty="0">
                <a:latin typeface="Times New Roman"/>
                <a:ea typeface="华文细黑"/>
                <a:cs typeface="Times New Roman"/>
              </a:rPr>
              <a:t>个</a:t>
            </a:r>
            <a:r>
              <a:rPr lang="en-US" altLang="zh-CN" sz="2800" kern="100" spc="-130" dirty="0">
                <a:latin typeface="Times New Roman"/>
                <a:ea typeface="华文细黑"/>
                <a:cs typeface="Courier New"/>
              </a:rPr>
              <a:t>.</a:t>
            </a:r>
            <a:endParaRPr lang="zh-CN" altLang="zh-CN" sz="2800" kern="100" spc="-13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40)(1 000</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10</a:t>
            </a:r>
            <a:r>
              <a:rPr lang="en-US" altLang="zh-CN" sz="2800" i="1" kern="100" dirty="0" err="1">
                <a:latin typeface="Times New Roman"/>
                <a:ea typeface="华文细黑"/>
                <a:cs typeface="Courier New"/>
              </a:rPr>
              <a:t>x</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70)</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9 000</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9 000.</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故当</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70</a:t>
            </a:r>
            <a:r>
              <a:rPr lang="zh-CN" altLang="zh-CN" sz="2800" kern="100" dirty="0">
                <a:latin typeface="Times New Roman"/>
                <a:ea typeface="华文细黑"/>
                <a:cs typeface="Times New Roman"/>
              </a:rPr>
              <a:t>时，</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max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9 000.</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a:t>
            </a:r>
            <a:r>
              <a:rPr lang="zh-CN" altLang="zh-CN" sz="2800" kern="100" dirty="0">
                <a:latin typeface="Times New Roman"/>
                <a:ea typeface="华文细黑"/>
                <a:cs typeface="Times New Roman"/>
              </a:rPr>
              <a:t>　售价为</a:t>
            </a:r>
            <a:r>
              <a:rPr lang="en-US" altLang="zh-CN" sz="2800" kern="100" dirty="0">
                <a:latin typeface="Times New Roman"/>
                <a:ea typeface="华文细黑"/>
                <a:cs typeface="Courier New"/>
              </a:rPr>
              <a:t>70</a:t>
            </a:r>
            <a:r>
              <a:rPr lang="zh-CN" altLang="zh-CN" sz="2800" kern="100" dirty="0">
                <a:latin typeface="Times New Roman"/>
                <a:ea typeface="华文细黑"/>
                <a:cs typeface="Times New Roman"/>
              </a:rPr>
              <a:t>元时，利润最大为</a:t>
            </a:r>
            <a:r>
              <a:rPr lang="en-US" altLang="zh-CN" sz="2800" kern="100" dirty="0">
                <a:latin typeface="Times New Roman"/>
                <a:ea typeface="华文细黑"/>
                <a:cs typeface="Courier New"/>
              </a:rPr>
              <a:t>9 000</a:t>
            </a:r>
            <a:r>
              <a:rPr lang="zh-CN" altLang="zh-CN" sz="2800" kern="100" dirty="0">
                <a:latin typeface="Times New Roman"/>
                <a:ea typeface="华文细黑"/>
                <a:cs typeface="Times New Roman"/>
              </a:rPr>
              <a:t>元</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7004422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blinds(horizontal)">
                                      <p:cBhvr>
                                        <p:cTn id="7" dur="500"/>
                                        <p:tgtEl>
                                          <p:spTgt spid="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blinds(horizontal)">
                                      <p:cBhvr>
                                        <p:cTn id="12" dur="500"/>
                                        <p:tgtEl>
                                          <p:spTgt spid="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3" end="3"/>
                                            </p:txEl>
                                          </p:spTgt>
                                        </p:tgtEl>
                                        <p:attrNameLst>
                                          <p:attrName>style.visibility</p:attrName>
                                        </p:attrNameLst>
                                      </p:cBhvr>
                                      <p:to>
                                        <p:strVal val="visible"/>
                                      </p:to>
                                    </p:set>
                                    <p:animEffect transition="in" filter="blinds(horizontal)">
                                      <p:cBhvr>
                                        <p:cTn id="17" dur="500"/>
                                        <p:tgtEl>
                                          <p:spTgt spid="1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4" end="4"/>
                                            </p:txEl>
                                          </p:spTgt>
                                        </p:tgtEl>
                                        <p:attrNameLst>
                                          <p:attrName>style.visibility</p:attrName>
                                        </p:attrNameLst>
                                      </p:cBhvr>
                                      <p:to>
                                        <p:strVal val="visible"/>
                                      </p:to>
                                    </p:set>
                                    <p:animEffect transition="in" filter="blinds(horizontal)">
                                      <p:cBhvr>
                                        <p:cTn id="22" dur="500"/>
                                        <p:tgtEl>
                                          <p:spTgt spid="1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
                                            <p:txEl>
                                              <p:pRg st="5" end="5"/>
                                            </p:txEl>
                                          </p:spTgt>
                                        </p:tgtEl>
                                        <p:attrNameLst>
                                          <p:attrName>style.visibility</p:attrName>
                                        </p:attrNameLst>
                                      </p:cBhvr>
                                      <p:to>
                                        <p:strVal val="visible"/>
                                      </p:to>
                                    </p:set>
                                    <p:animEffect transition="in" filter="blinds(horizontal)">
                                      <p:cBhvr>
                                        <p:cTn id="27" dur="500"/>
                                        <p:tgtEl>
                                          <p:spTgt spid="11">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1">
                                            <p:txEl>
                                              <p:pRg st="1" end="1"/>
                                            </p:txEl>
                                          </p:spTgt>
                                        </p:tgtEl>
                                      </p:cBhvr>
                                    </p:animEffect>
                                    <p:set>
                                      <p:cBhvr>
                                        <p:cTn id="32" dur="1" fill="hold">
                                          <p:stCondLst>
                                            <p:cond delay="499"/>
                                          </p:stCondLst>
                                        </p:cTn>
                                        <p:tgtEl>
                                          <p:spTgt spid="11">
                                            <p:txEl>
                                              <p:pRg st="1" end="1"/>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11">
                                            <p:txEl>
                                              <p:pRg st="2" end="2"/>
                                            </p:txEl>
                                          </p:spTgt>
                                        </p:tgtEl>
                                      </p:cBhvr>
                                    </p:animEffect>
                                    <p:set>
                                      <p:cBhvr>
                                        <p:cTn id="35" dur="1" fill="hold">
                                          <p:stCondLst>
                                            <p:cond delay="499"/>
                                          </p:stCondLst>
                                        </p:cTn>
                                        <p:tgtEl>
                                          <p:spTgt spid="11">
                                            <p:txEl>
                                              <p:pRg st="2" end="2"/>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1">
                                            <p:txEl>
                                              <p:pRg st="3" end="3"/>
                                            </p:txEl>
                                          </p:spTgt>
                                        </p:tgtEl>
                                      </p:cBhvr>
                                    </p:animEffect>
                                    <p:set>
                                      <p:cBhvr>
                                        <p:cTn id="38" dur="1" fill="hold">
                                          <p:stCondLst>
                                            <p:cond delay="499"/>
                                          </p:stCondLst>
                                        </p:cTn>
                                        <p:tgtEl>
                                          <p:spTgt spid="11">
                                            <p:txEl>
                                              <p:pRg st="3" end="3"/>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1">
                                            <p:txEl>
                                              <p:pRg st="4" end="4"/>
                                            </p:txEl>
                                          </p:spTgt>
                                        </p:tgtEl>
                                      </p:cBhvr>
                                    </p:animEffect>
                                    <p:set>
                                      <p:cBhvr>
                                        <p:cTn id="41" dur="1" fill="hold">
                                          <p:stCondLst>
                                            <p:cond delay="499"/>
                                          </p:stCondLst>
                                        </p:cTn>
                                        <p:tgtEl>
                                          <p:spTgt spid="11">
                                            <p:txEl>
                                              <p:pRg st="4" end="4"/>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11">
                                            <p:txEl>
                                              <p:pRg st="5" end="5"/>
                                            </p:txEl>
                                          </p:spTgt>
                                        </p:tgtEl>
                                      </p:cBhvr>
                                    </p:animEffect>
                                    <p:set>
                                      <p:cBhvr>
                                        <p:cTn id="44" dur="1" fill="hold">
                                          <p:stCondLst>
                                            <p:cond delay="499"/>
                                          </p:stCondLst>
                                        </p:cTn>
                                        <p:tgtEl>
                                          <p:spTgt spid="11">
                                            <p:txEl>
                                              <p:pRg st="5" end="5"/>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11" grpId="0" uiExpand="1"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484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44091" y="3818409"/>
            <a:ext cx="11412000" cy="6280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500" kern="100" dirty="0">
                <a:latin typeface="宋体"/>
                <a:ea typeface="华文细黑"/>
                <a:cs typeface="Times New Roman"/>
              </a:rPr>
              <a:t>∵</a:t>
            </a:r>
            <a:r>
              <a:rPr lang="en-US" altLang="zh-CN" sz="2500" kern="100" dirty="0" err="1">
                <a:latin typeface="Times New Roman"/>
                <a:ea typeface="华文细黑"/>
                <a:cs typeface="Courier New"/>
              </a:rPr>
              <a:t>1</a:t>
            </a:r>
            <a:r>
              <a:rPr lang="en-US" altLang="zh-CN" sz="2500" kern="100" dirty="0" err="1">
                <a:latin typeface="宋体"/>
                <a:ea typeface="华文细黑"/>
                <a:cs typeface="Times New Roman"/>
              </a:rPr>
              <a:t>≤</a:t>
            </a:r>
            <a:r>
              <a:rPr lang="en-US" altLang="zh-CN" sz="2500" i="1" kern="100" dirty="0" err="1">
                <a:latin typeface="Times New Roman"/>
                <a:ea typeface="华文细黑"/>
                <a:cs typeface="Courier New"/>
              </a:rPr>
              <a:t>x</a:t>
            </a:r>
            <a:r>
              <a:rPr lang="en-US" altLang="zh-CN" sz="2500" kern="100" baseline="-25000" dirty="0" err="1">
                <a:latin typeface="Times New Roman"/>
                <a:ea typeface="华文细黑"/>
                <a:cs typeface="Courier New"/>
              </a:rPr>
              <a:t>1</a:t>
            </a:r>
            <a:r>
              <a:rPr lang="en-US" altLang="zh-CN" sz="2500" kern="100" dirty="0">
                <a:latin typeface="Times New Roman"/>
                <a:ea typeface="华文细黑"/>
                <a:cs typeface="Courier New"/>
              </a:rPr>
              <a:t>&lt;</a:t>
            </a:r>
            <a:r>
              <a:rPr lang="en-US" altLang="zh-CN" sz="2500" i="1" kern="100" dirty="0" err="1">
                <a:latin typeface="Times New Roman"/>
                <a:ea typeface="华文细黑"/>
                <a:cs typeface="Courier New"/>
              </a:rPr>
              <a:t>x</a:t>
            </a:r>
            <a:r>
              <a:rPr lang="en-US" altLang="zh-CN" sz="2500" kern="100" baseline="-25000" dirty="0" err="1">
                <a:latin typeface="Times New Roman"/>
                <a:ea typeface="华文细黑"/>
                <a:cs typeface="Courier New"/>
              </a:rPr>
              <a:t>2</a:t>
            </a:r>
            <a:r>
              <a:rPr lang="zh-CN" altLang="zh-CN" sz="2500" kern="100" dirty="0">
                <a:latin typeface="Times New Roman"/>
                <a:ea typeface="华文细黑"/>
                <a:cs typeface="Times New Roman"/>
              </a:rPr>
              <a:t>，</a:t>
            </a:r>
            <a:r>
              <a:rPr lang="en-US" altLang="zh-CN" sz="2500" kern="100" dirty="0">
                <a:latin typeface="宋体"/>
                <a:ea typeface="华文细黑"/>
                <a:cs typeface="Times New Roman"/>
              </a:rPr>
              <a:t>∴</a:t>
            </a:r>
            <a:r>
              <a:rPr lang="en-US" altLang="zh-CN" sz="2500" i="1" kern="100" dirty="0" err="1">
                <a:latin typeface="Times New Roman"/>
                <a:ea typeface="华文细黑"/>
                <a:cs typeface="Courier New"/>
              </a:rPr>
              <a:t>x</a:t>
            </a:r>
            <a:r>
              <a:rPr lang="en-US" altLang="zh-CN" sz="2500" kern="100" baseline="-25000" dirty="0" err="1">
                <a:latin typeface="Times New Roman"/>
                <a:ea typeface="华文细黑"/>
                <a:cs typeface="Courier New"/>
              </a:rPr>
              <a:t>2</a:t>
            </a:r>
            <a:r>
              <a:rPr lang="zh-CN" altLang="zh-CN" sz="2500" kern="100" dirty="0">
                <a:latin typeface="Times New Roman"/>
                <a:ea typeface="华文细黑"/>
                <a:cs typeface="Times New Roman"/>
              </a:rPr>
              <a:t>－</a:t>
            </a:r>
            <a:r>
              <a:rPr lang="en-US" altLang="zh-CN" sz="2500" i="1" kern="100" dirty="0" err="1">
                <a:latin typeface="Times New Roman"/>
                <a:ea typeface="华文细黑"/>
                <a:cs typeface="Courier New"/>
              </a:rPr>
              <a:t>x</a:t>
            </a:r>
            <a:r>
              <a:rPr lang="en-US" altLang="zh-CN" sz="2500" kern="100" baseline="-25000" dirty="0" err="1">
                <a:latin typeface="Times New Roman"/>
                <a:ea typeface="华文细黑"/>
                <a:cs typeface="Courier New"/>
              </a:rPr>
              <a:t>1</a:t>
            </a:r>
            <a:r>
              <a:rPr lang="en-US" altLang="zh-CN" sz="2500" kern="100" dirty="0">
                <a:latin typeface="Times New Roman"/>
                <a:ea typeface="华文细黑"/>
                <a:cs typeface="Courier New"/>
              </a:rPr>
              <a:t>&gt;0</a:t>
            </a:r>
            <a:r>
              <a:rPr lang="zh-CN" altLang="zh-CN" sz="2500" kern="100" dirty="0">
                <a:latin typeface="Times New Roman"/>
                <a:ea typeface="华文细黑"/>
                <a:cs typeface="Times New Roman"/>
              </a:rPr>
              <a:t>，</a:t>
            </a:r>
            <a:r>
              <a:rPr lang="en-US" altLang="zh-CN" sz="2500" kern="100" dirty="0" err="1">
                <a:latin typeface="Times New Roman"/>
                <a:ea typeface="华文细黑"/>
                <a:cs typeface="Courier New"/>
              </a:rPr>
              <a:t>2</a:t>
            </a:r>
            <a:r>
              <a:rPr lang="en-US" altLang="zh-CN" sz="2500" i="1" kern="100" dirty="0" err="1">
                <a:latin typeface="Times New Roman"/>
                <a:ea typeface="华文细黑"/>
                <a:cs typeface="Courier New"/>
              </a:rPr>
              <a:t>x</a:t>
            </a:r>
            <a:r>
              <a:rPr lang="en-US" altLang="zh-CN" sz="2500" kern="100" baseline="-25000" dirty="0" err="1">
                <a:latin typeface="Times New Roman"/>
                <a:ea typeface="华文细黑"/>
                <a:cs typeface="Courier New"/>
              </a:rPr>
              <a:t>1</a:t>
            </a:r>
            <a:r>
              <a:rPr lang="en-US" altLang="zh-CN" sz="2500" i="1" kern="100" dirty="0" err="1">
                <a:latin typeface="Times New Roman"/>
                <a:ea typeface="华文细黑"/>
                <a:cs typeface="Courier New"/>
              </a:rPr>
              <a:t>x</a:t>
            </a:r>
            <a:r>
              <a:rPr lang="en-US" altLang="zh-CN" sz="2500" kern="100" baseline="-25000" dirty="0" err="1">
                <a:latin typeface="Times New Roman"/>
                <a:ea typeface="华文细黑"/>
                <a:cs typeface="Courier New"/>
              </a:rPr>
              <a:t>2</a:t>
            </a:r>
            <a:r>
              <a:rPr lang="en-US" altLang="zh-CN" sz="2500" kern="100" dirty="0">
                <a:latin typeface="Times New Roman"/>
                <a:ea typeface="华文细黑"/>
                <a:cs typeface="Courier New"/>
              </a:rPr>
              <a:t>&gt;2</a:t>
            </a:r>
            <a:r>
              <a:rPr lang="zh-CN" altLang="zh-CN" sz="25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1939869637"/>
              </p:ext>
            </p:extLst>
          </p:nvPr>
        </p:nvGraphicFramePr>
        <p:xfrm>
          <a:off x="476250" y="909514"/>
          <a:ext cx="11210925" cy="857250"/>
        </p:xfrm>
        <a:graphic>
          <a:graphicData uri="http://schemas.openxmlformats.org/presentationml/2006/ole">
            <mc:AlternateContent xmlns:mc="http://schemas.openxmlformats.org/markup-compatibility/2006">
              <mc:Choice xmlns:v="urn:schemas-microsoft-com:vml" Requires="v">
                <p:oleObj spid="_x0000_s75397" name="文档" r:id="rId3" imgW="11212766" imgH="858389" progId="Word.Document.12">
                  <p:embed/>
                </p:oleObj>
              </mc:Choice>
              <mc:Fallback>
                <p:oleObj name="文档" r:id="rId3" imgW="11212766" imgH="858389" progId="Word.Document.12">
                  <p:embed/>
                  <p:pic>
                    <p:nvPicPr>
                      <p:cNvPr id="0" name=""/>
                      <p:cNvPicPr>
                        <a:picLocks noChangeAspect="1" noChangeArrowheads="1"/>
                      </p:cNvPicPr>
                      <p:nvPr/>
                    </p:nvPicPr>
                    <p:blipFill>
                      <a:blip r:embed="rId4"/>
                      <a:srcRect/>
                      <a:stretch>
                        <a:fillRect/>
                      </a:stretch>
                    </p:blipFill>
                    <p:spPr bwMode="auto">
                      <a:xfrm>
                        <a:off x="476250" y="909514"/>
                        <a:ext cx="112109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矩形 13"/>
          <p:cNvSpPr/>
          <p:nvPr/>
        </p:nvSpPr>
        <p:spPr>
          <a:xfrm>
            <a:off x="-802" y="261442"/>
            <a:ext cx="2279584"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422798" y="157160"/>
            <a:ext cx="9772135"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利用函数最值或分离参数求解恒成立问题</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16" name="矩形 15"/>
          <p:cNvSpPr/>
          <p:nvPr/>
        </p:nvSpPr>
        <p:spPr>
          <a:xfrm>
            <a:off x="118542" y="261442"/>
            <a:ext cx="2160240"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解题思想方法</a:t>
            </a:r>
            <a:endParaRPr lang="zh-CN" altLang="en-US" sz="2400" dirty="0">
              <a:solidFill>
                <a:schemeClr val="accent6">
                  <a:lumMod val="75000"/>
                </a:schemeClr>
              </a:solidFill>
              <a:latin typeface="微软雅黑" pitchFamily="34" charset="-122"/>
              <a:ea typeface="微软雅黑" pitchFamily="34" charset="-122"/>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502130822"/>
              </p:ext>
            </p:extLst>
          </p:nvPr>
        </p:nvGraphicFramePr>
        <p:xfrm>
          <a:off x="476250" y="1701602"/>
          <a:ext cx="11210925" cy="781050"/>
        </p:xfrm>
        <a:graphic>
          <a:graphicData uri="http://schemas.openxmlformats.org/presentationml/2006/ole">
            <mc:AlternateContent xmlns:mc="http://schemas.openxmlformats.org/markup-compatibility/2006">
              <mc:Choice xmlns:v="urn:schemas-microsoft-com:vml" Requires="v">
                <p:oleObj spid="_x0000_s75398" name="文档" r:id="rId5" imgW="11212766" imgH="781959" progId="Word.Document.12">
                  <p:embed/>
                </p:oleObj>
              </mc:Choice>
              <mc:Fallback>
                <p:oleObj name="文档" r:id="rId5" imgW="11212766" imgH="781959" progId="Word.Document.12">
                  <p:embed/>
                  <p:pic>
                    <p:nvPicPr>
                      <p:cNvPr id="0" name=""/>
                      <p:cNvPicPr>
                        <a:picLocks noChangeAspect="1" noChangeArrowheads="1"/>
                      </p:cNvPicPr>
                      <p:nvPr/>
                    </p:nvPicPr>
                    <p:blipFill>
                      <a:blip r:embed="rId6"/>
                      <a:srcRect/>
                      <a:stretch>
                        <a:fillRect/>
                      </a:stretch>
                    </p:blipFill>
                    <p:spPr bwMode="auto">
                      <a:xfrm>
                        <a:off x="476250" y="1701602"/>
                        <a:ext cx="1121092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1612027282"/>
              </p:ext>
            </p:extLst>
          </p:nvPr>
        </p:nvGraphicFramePr>
        <p:xfrm>
          <a:off x="476250" y="2497882"/>
          <a:ext cx="11210925" cy="771525"/>
        </p:xfrm>
        <a:graphic>
          <a:graphicData uri="http://schemas.openxmlformats.org/presentationml/2006/ole">
            <mc:AlternateContent xmlns:mc="http://schemas.openxmlformats.org/markup-compatibility/2006">
              <mc:Choice xmlns:v="urn:schemas-microsoft-com:vml" Requires="v">
                <p:oleObj spid="_x0000_s75399" name="文档" r:id="rId7" imgW="11212766" imgH="772586" progId="Word.Document.12">
                  <p:embed/>
                </p:oleObj>
              </mc:Choice>
              <mc:Fallback>
                <p:oleObj name="文档" r:id="rId7" imgW="11212766" imgH="772586" progId="Word.Document.12">
                  <p:embed/>
                  <p:pic>
                    <p:nvPicPr>
                      <p:cNvPr id="0" name=""/>
                      <p:cNvPicPr>
                        <a:picLocks noChangeAspect="1" noChangeArrowheads="1"/>
                      </p:cNvPicPr>
                      <p:nvPr/>
                    </p:nvPicPr>
                    <p:blipFill>
                      <a:blip r:embed="rId8"/>
                      <a:srcRect/>
                      <a:stretch>
                        <a:fillRect/>
                      </a:stretch>
                    </p:blipFill>
                    <p:spPr bwMode="auto">
                      <a:xfrm>
                        <a:off x="476250" y="2497882"/>
                        <a:ext cx="11210925"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2737319689"/>
              </p:ext>
            </p:extLst>
          </p:nvPr>
        </p:nvGraphicFramePr>
        <p:xfrm>
          <a:off x="476250" y="3189387"/>
          <a:ext cx="11210925" cy="781050"/>
        </p:xfrm>
        <a:graphic>
          <a:graphicData uri="http://schemas.openxmlformats.org/presentationml/2006/ole">
            <mc:AlternateContent xmlns:mc="http://schemas.openxmlformats.org/markup-compatibility/2006">
              <mc:Choice xmlns:v="urn:schemas-microsoft-com:vml" Requires="v">
                <p:oleObj spid="_x0000_s75400" name="文档" r:id="rId9" imgW="11212766" imgH="781959" progId="Word.Document.12">
                  <p:embed/>
                </p:oleObj>
              </mc:Choice>
              <mc:Fallback>
                <p:oleObj name="文档" r:id="rId9" imgW="11212766" imgH="781959" progId="Word.Document.12">
                  <p:embed/>
                  <p:pic>
                    <p:nvPicPr>
                      <p:cNvPr id="0" name=""/>
                      <p:cNvPicPr>
                        <a:picLocks noChangeAspect="1" noChangeArrowheads="1"/>
                      </p:cNvPicPr>
                      <p:nvPr/>
                    </p:nvPicPr>
                    <p:blipFill>
                      <a:blip r:embed="rId10"/>
                      <a:srcRect/>
                      <a:stretch>
                        <a:fillRect/>
                      </a:stretch>
                    </p:blipFill>
                    <p:spPr bwMode="auto">
                      <a:xfrm>
                        <a:off x="476250" y="3189387"/>
                        <a:ext cx="1121092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val="371839658"/>
              </p:ext>
            </p:extLst>
          </p:nvPr>
        </p:nvGraphicFramePr>
        <p:xfrm>
          <a:off x="476250" y="4538489"/>
          <a:ext cx="11210925" cy="781050"/>
        </p:xfrm>
        <a:graphic>
          <a:graphicData uri="http://schemas.openxmlformats.org/presentationml/2006/ole">
            <mc:AlternateContent xmlns:mc="http://schemas.openxmlformats.org/markup-compatibility/2006">
              <mc:Choice xmlns:v="urn:schemas-microsoft-com:vml" Requires="v">
                <p:oleObj spid="_x0000_s75401" name="文档" r:id="rId11" imgW="11212766" imgH="783762" progId="Word.Document.12">
                  <p:embed/>
                </p:oleObj>
              </mc:Choice>
              <mc:Fallback>
                <p:oleObj name="文档" r:id="rId11" imgW="11212766" imgH="783762" progId="Word.Document.12">
                  <p:embed/>
                  <p:pic>
                    <p:nvPicPr>
                      <p:cNvPr id="0" name=""/>
                      <p:cNvPicPr>
                        <a:picLocks noChangeAspect="1" noChangeArrowheads="1"/>
                      </p:cNvPicPr>
                      <p:nvPr/>
                    </p:nvPicPr>
                    <p:blipFill>
                      <a:blip r:embed="rId12"/>
                      <a:srcRect/>
                      <a:stretch>
                        <a:fillRect/>
                      </a:stretch>
                    </p:blipFill>
                    <p:spPr bwMode="auto">
                      <a:xfrm>
                        <a:off x="476250" y="4538489"/>
                        <a:ext cx="1121092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矩形 20"/>
          <p:cNvSpPr/>
          <p:nvPr/>
        </p:nvSpPr>
        <p:spPr>
          <a:xfrm>
            <a:off x="344091" y="5225802"/>
            <a:ext cx="11412000" cy="6280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500" kern="100" dirty="0">
                <a:latin typeface="宋体"/>
                <a:ea typeface="华文细黑"/>
                <a:cs typeface="Times New Roman"/>
              </a:rPr>
              <a:t>∴</a:t>
            </a:r>
            <a:r>
              <a:rPr lang="en-US" altLang="zh-CN" sz="2500" i="1" kern="100" dirty="0">
                <a:latin typeface="Times New Roman"/>
                <a:ea typeface="华文细黑"/>
                <a:cs typeface="Courier New"/>
              </a:rPr>
              <a:t>f</a:t>
            </a:r>
            <a:r>
              <a:rPr lang="en-US" altLang="zh-CN" sz="2500" kern="100" dirty="0">
                <a:latin typeface="Times New Roman"/>
                <a:ea typeface="华文细黑"/>
                <a:cs typeface="Courier New"/>
              </a:rPr>
              <a:t>(</a:t>
            </a:r>
            <a:r>
              <a:rPr lang="en-US" altLang="zh-CN" sz="2500" i="1" kern="100" dirty="0">
                <a:latin typeface="Times New Roman"/>
                <a:ea typeface="华文细黑"/>
                <a:cs typeface="Courier New"/>
              </a:rPr>
              <a:t>x</a:t>
            </a:r>
            <a:r>
              <a:rPr lang="en-US" altLang="zh-CN" sz="2500" kern="100" dirty="0">
                <a:latin typeface="Times New Roman"/>
                <a:ea typeface="华文细黑"/>
                <a:cs typeface="Courier New"/>
              </a:rPr>
              <a:t>)</a:t>
            </a:r>
            <a:r>
              <a:rPr lang="zh-CN" altLang="zh-CN" sz="2500" kern="100" dirty="0">
                <a:latin typeface="Times New Roman"/>
                <a:ea typeface="华文细黑"/>
                <a:cs typeface="Times New Roman"/>
              </a:rPr>
              <a:t>在区间</a:t>
            </a:r>
            <a:r>
              <a:rPr lang="en-US" altLang="zh-CN" sz="2500" kern="100" dirty="0">
                <a:latin typeface="Times New Roman"/>
                <a:ea typeface="华文细黑"/>
                <a:cs typeface="Courier New"/>
              </a:rPr>
              <a:t>[1</a:t>
            </a:r>
            <a:r>
              <a:rPr lang="zh-CN" altLang="zh-CN" sz="2500" kern="100" dirty="0">
                <a:latin typeface="Times New Roman"/>
                <a:ea typeface="华文细黑"/>
                <a:cs typeface="Times New Roman"/>
              </a:rPr>
              <a:t>，＋</a:t>
            </a:r>
            <a:r>
              <a:rPr lang="en-US" altLang="zh-CN" sz="2500" kern="100" dirty="0">
                <a:latin typeface="宋体"/>
                <a:ea typeface="华文细黑"/>
                <a:cs typeface="Times New Roman"/>
              </a:rPr>
              <a:t>∞</a:t>
            </a:r>
            <a:r>
              <a:rPr lang="en-US" altLang="zh-CN" sz="2500" kern="100" dirty="0">
                <a:latin typeface="Times New Roman"/>
                <a:ea typeface="华文细黑"/>
                <a:cs typeface="Courier New"/>
              </a:rPr>
              <a:t>)</a:t>
            </a:r>
            <a:r>
              <a:rPr lang="zh-CN" altLang="zh-CN" sz="2500" kern="100" dirty="0">
                <a:latin typeface="Times New Roman"/>
                <a:ea typeface="华文细黑"/>
                <a:cs typeface="Times New Roman"/>
              </a:rPr>
              <a:t>上为增函数，</a:t>
            </a:r>
            <a:endParaRPr lang="zh-CN" altLang="zh-CN" sz="1050" kern="100" dirty="0">
              <a:effectLst/>
              <a:latin typeface="宋体"/>
              <a:cs typeface="Courier New"/>
            </a:endParaRPr>
          </a:p>
        </p:txBody>
      </p:sp>
      <p:graphicFrame>
        <p:nvGraphicFramePr>
          <p:cNvPr id="22" name="对象 21"/>
          <p:cNvGraphicFramePr>
            <a:graphicFrameLocks noChangeAspect="1"/>
          </p:cNvGraphicFramePr>
          <p:nvPr>
            <p:extLst>
              <p:ext uri="{D42A27DB-BD31-4B8C-83A1-F6EECF244321}">
                <p14:modId xmlns:p14="http://schemas.microsoft.com/office/powerpoint/2010/main" val="2622441474"/>
              </p:ext>
            </p:extLst>
          </p:nvPr>
        </p:nvGraphicFramePr>
        <p:xfrm>
          <a:off x="476250" y="5819775"/>
          <a:ext cx="9486900" cy="781050"/>
        </p:xfrm>
        <a:graphic>
          <a:graphicData uri="http://schemas.openxmlformats.org/presentationml/2006/ole">
            <mc:AlternateContent xmlns:mc="http://schemas.openxmlformats.org/markup-compatibility/2006">
              <mc:Choice xmlns:v="urn:schemas-microsoft-com:vml" Requires="v">
                <p:oleObj spid="_x0000_s75402" name="文档" r:id="rId13" imgW="9489525" imgH="781959" progId="Word.Document.12">
                  <p:embed/>
                </p:oleObj>
              </mc:Choice>
              <mc:Fallback>
                <p:oleObj name="文档" r:id="rId13" imgW="9489525" imgH="781959" progId="Word.Document.12">
                  <p:embed/>
                  <p:pic>
                    <p:nvPicPr>
                      <p:cNvPr id="0" name=""/>
                      <p:cNvPicPr>
                        <a:picLocks noChangeAspect="1" noChangeArrowheads="1"/>
                      </p:cNvPicPr>
                      <p:nvPr/>
                    </p:nvPicPr>
                    <p:blipFill>
                      <a:blip r:embed="rId14"/>
                      <a:srcRect/>
                      <a:stretch>
                        <a:fillRect/>
                      </a:stretch>
                    </p:blipFill>
                    <p:spPr bwMode="auto">
                      <a:xfrm>
                        <a:off x="476250" y="5819775"/>
                        <a:ext cx="9486900"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linds(horizontal)">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linds(horizont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19"/>
                                        </p:tgtEl>
                                      </p:cBhvr>
                                    </p:animEffect>
                                    <p:set>
                                      <p:cBhvr>
                                        <p:cTn id="40" dur="1" fill="hold">
                                          <p:stCondLst>
                                            <p:cond delay="499"/>
                                          </p:stCondLst>
                                        </p:cTn>
                                        <p:tgtEl>
                                          <p:spTgt spid="19"/>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9"/>
                                        </p:tgtEl>
                                      </p:cBhvr>
                                    </p:animEffect>
                                    <p:set>
                                      <p:cBhvr>
                                        <p:cTn id="43" dur="1" fill="hold">
                                          <p:stCondLst>
                                            <p:cond delay="499"/>
                                          </p:stCondLst>
                                        </p:cTn>
                                        <p:tgtEl>
                                          <p:spTgt spid="9"/>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20"/>
                                        </p:tgtEl>
                                      </p:cBhvr>
                                    </p:animEffect>
                                    <p:set>
                                      <p:cBhvr>
                                        <p:cTn id="46" dur="1" fill="hold">
                                          <p:stCondLst>
                                            <p:cond delay="499"/>
                                          </p:stCondLst>
                                        </p:cTn>
                                        <p:tgtEl>
                                          <p:spTgt spid="20"/>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1"/>
                                        </p:tgtEl>
                                      </p:cBhvr>
                                    </p:animEffect>
                                    <p:set>
                                      <p:cBhvr>
                                        <p:cTn id="49" dur="1" fill="hold">
                                          <p:stCondLst>
                                            <p:cond delay="499"/>
                                          </p:stCondLst>
                                        </p:cTn>
                                        <p:tgtEl>
                                          <p:spTgt spid="21"/>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22"/>
                                        </p:tgtEl>
                                      </p:cBhvr>
                                    </p:animEffect>
                                    <p:set>
                                      <p:cBhvr>
                                        <p:cTn id="52"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9" grpId="0"/>
      <p:bldP spid="9" grpId="1"/>
      <p:bldP spid="21" grpId="0"/>
      <p:bldP spid="21"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484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82191" y="117426"/>
            <a:ext cx="11412000" cy="52937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若对任意</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)&gt;0</a:t>
            </a:r>
            <a:r>
              <a:rPr lang="zh-CN" altLang="zh-CN" sz="2800" kern="100" dirty="0">
                <a:latin typeface="Times New Roman"/>
                <a:ea typeface="华文细黑"/>
                <a:cs typeface="Times New Roman"/>
              </a:rPr>
              <a:t>恒成立，试求实数</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的取值范围</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在区间</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上</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)&gt;0</a:t>
            </a:r>
            <a:r>
              <a:rPr lang="zh-CN" altLang="zh-CN" sz="2800" kern="100" dirty="0">
                <a:latin typeface="Times New Roman"/>
                <a:ea typeface="华文细黑"/>
                <a:cs typeface="Times New Roman"/>
              </a:rPr>
              <a:t>恒成立</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Cambria Math"/>
                <a:ea typeface="华文细黑"/>
                <a:cs typeface="Cambria Math"/>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&gt;0</a:t>
            </a:r>
            <a:r>
              <a:rPr lang="zh-CN" altLang="zh-CN" sz="2800" kern="100" dirty="0">
                <a:latin typeface="Times New Roman"/>
                <a:ea typeface="华文细黑"/>
                <a:cs typeface="Times New Roman"/>
              </a:rPr>
              <a:t>恒成立</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设</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则函数</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在区间</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上是增函数</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zh-CN" altLang="zh-CN" sz="2800" kern="100" dirty="0" smtClean="0">
                <a:latin typeface="Times New Roman"/>
                <a:ea typeface="华文细黑"/>
                <a:cs typeface="Times New Roman"/>
              </a:rPr>
              <a:t>所以</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取最小值，即</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min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于是当且仅当</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min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&gt;0</a:t>
            </a:r>
            <a:r>
              <a:rPr lang="zh-CN" altLang="zh-CN" sz="2800" kern="100" dirty="0">
                <a:latin typeface="Times New Roman"/>
                <a:ea typeface="华文细黑"/>
                <a:cs typeface="Times New Roman"/>
              </a:rPr>
              <a:t>时，函数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)&gt;0</a:t>
            </a:r>
            <a:r>
              <a:rPr lang="zh-CN" altLang="zh-CN" sz="2800" kern="100" dirty="0">
                <a:latin typeface="Times New Roman"/>
                <a:ea typeface="华文细黑"/>
                <a:cs typeface="Times New Roman"/>
              </a:rPr>
              <a:t>恒成立，</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故</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&gt;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endParaRPr lang="zh-CN" altLang="zh-CN" sz="2800" kern="100" dirty="0">
              <a:effectLst/>
              <a:latin typeface="宋体"/>
              <a:cs typeface="Courier New"/>
            </a:endParaRPr>
          </a:p>
        </p:txBody>
      </p:sp>
      <p:sp>
        <p:nvSpPr>
          <p:cNvPr id="10" name="圆角矩形 9">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2567050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blinds(horizontal)">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blinds(horizontal)">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animEffect transition="in" filter="blinds(horizontal)">
                                      <p:cBhvr>
                                        <p:cTn id="17" dur="500"/>
                                        <p:tgtEl>
                                          <p:spTgt spid="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4" end="4"/>
                                            </p:txEl>
                                          </p:spTgt>
                                        </p:tgtEl>
                                        <p:attrNameLst>
                                          <p:attrName>style.visibility</p:attrName>
                                        </p:attrNameLst>
                                      </p:cBhvr>
                                      <p:to>
                                        <p:strVal val="visible"/>
                                      </p:to>
                                    </p:set>
                                    <p:animEffect transition="in" filter="blinds(horizontal)">
                                      <p:cBhvr>
                                        <p:cTn id="22" dur="500"/>
                                        <p:tgtEl>
                                          <p:spTgt spid="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blinds(horizontal)">
                                      <p:cBhvr>
                                        <p:cTn id="27" dur="500"/>
                                        <p:tgtEl>
                                          <p:spTgt spid="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xEl>
                                              <p:pRg st="6" end="6"/>
                                            </p:txEl>
                                          </p:spTgt>
                                        </p:tgtEl>
                                        <p:attrNameLst>
                                          <p:attrName>style.visibility</p:attrName>
                                        </p:attrNameLst>
                                      </p:cBhvr>
                                      <p:to>
                                        <p:strVal val="visible"/>
                                      </p:to>
                                    </p:set>
                                    <p:animEffect transition="in" filter="blinds(horizontal)">
                                      <p:cBhvr>
                                        <p:cTn id="32" dur="500"/>
                                        <p:tgtEl>
                                          <p:spTgt spid="9">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9">
                                            <p:txEl>
                                              <p:pRg st="7" end="7"/>
                                            </p:txEl>
                                          </p:spTgt>
                                        </p:tgtEl>
                                        <p:attrNameLst>
                                          <p:attrName>style.visibility</p:attrName>
                                        </p:attrNameLst>
                                      </p:cBhvr>
                                      <p:to>
                                        <p:strVal val="visible"/>
                                      </p:to>
                                    </p:set>
                                    <p:animEffect transition="in" filter="blinds(horizontal)">
                                      <p:cBhvr>
                                        <p:cTn id="37" dur="500"/>
                                        <p:tgtEl>
                                          <p:spTgt spid="9">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9">
                                            <p:txEl>
                                              <p:pRg st="1" end="1"/>
                                            </p:txEl>
                                          </p:spTgt>
                                        </p:tgtEl>
                                      </p:cBhvr>
                                    </p:animEffect>
                                    <p:set>
                                      <p:cBhvr>
                                        <p:cTn id="42" dur="1" fill="hold">
                                          <p:stCondLst>
                                            <p:cond delay="499"/>
                                          </p:stCondLst>
                                        </p:cTn>
                                        <p:tgtEl>
                                          <p:spTgt spid="9">
                                            <p:txEl>
                                              <p:pRg st="1" end="1"/>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9">
                                            <p:txEl>
                                              <p:pRg st="2" end="2"/>
                                            </p:txEl>
                                          </p:spTgt>
                                        </p:tgtEl>
                                      </p:cBhvr>
                                    </p:animEffect>
                                    <p:set>
                                      <p:cBhvr>
                                        <p:cTn id="45" dur="1" fill="hold">
                                          <p:stCondLst>
                                            <p:cond delay="499"/>
                                          </p:stCondLst>
                                        </p:cTn>
                                        <p:tgtEl>
                                          <p:spTgt spid="9">
                                            <p:txEl>
                                              <p:pRg st="2" end="2"/>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9">
                                            <p:txEl>
                                              <p:pRg st="3" end="3"/>
                                            </p:txEl>
                                          </p:spTgt>
                                        </p:tgtEl>
                                      </p:cBhvr>
                                    </p:animEffect>
                                    <p:set>
                                      <p:cBhvr>
                                        <p:cTn id="48" dur="1" fill="hold">
                                          <p:stCondLst>
                                            <p:cond delay="499"/>
                                          </p:stCondLst>
                                        </p:cTn>
                                        <p:tgtEl>
                                          <p:spTgt spid="9">
                                            <p:txEl>
                                              <p:pRg st="3" end="3"/>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9">
                                            <p:txEl>
                                              <p:pRg st="4" end="4"/>
                                            </p:txEl>
                                          </p:spTgt>
                                        </p:tgtEl>
                                      </p:cBhvr>
                                    </p:animEffect>
                                    <p:set>
                                      <p:cBhvr>
                                        <p:cTn id="51" dur="1" fill="hold">
                                          <p:stCondLst>
                                            <p:cond delay="499"/>
                                          </p:stCondLst>
                                        </p:cTn>
                                        <p:tgtEl>
                                          <p:spTgt spid="9">
                                            <p:txEl>
                                              <p:pRg st="4" end="4"/>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9">
                                            <p:txEl>
                                              <p:pRg st="5" end="5"/>
                                            </p:txEl>
                                          </p:spTgt>
                                        </p:tgtEl>
                                      </p:cBhvr>
                                    </p:animEffect>
                                    <p:set>
                                      <p:cBhvr>
                                        <p:cTn id="54" dur="1" fill="hold">
                                          <p:stCondLst>
                                            <p:cond delay="499"/>
                                          </p:stCondLst>
                                        </p:cTn>
                                        <p:tgtEl>
                                          <p:spTgt spid="9">
                                            <p:txEl>
                                              <p:pRg st="5" end="5"/>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9">
                                            <p:txEl>
                                              <p:pRg st="6" end="6"/>
                                            </p:txEl>
                                          </p:spTgt>
                                        </p:tgtEl>
                                      </p:cBhvr>
                                    </p:animEffect>
                                    <p:set>
                                      <p:cBhvr>
                                        <p:cTn id="57" dur="1" fill="hold">
                                          <p:stCondLst>
                                            <p:cond delay="499"/>
                                          </p:stCondLst>
                                        </p:cTn>
                                        <p:tgtEl>
                                          <p:spTgt spid="9">
                                            <p:txEl>
                                              <p:pRg st="6" end="6"/>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9">
                                            <p:txEl>
                                              <p:pRg st="7" end="7"/>
                                            </p:txEl>
                                          </p:spTgt>
                                        </p:tgtEl>
                                      </p:cBhvr>
                                    </p:animEffect>
                                    <p:set>
                                      <p:cBhvr>
                                        <p:cTn id="60" dur="1" fill="hold">
                                          <p:stCondLst>
                                            <p:cond delay="499"/>
                                          </p:stCondLst>
                                        </p:cTn>
                                        <p:tgtEl>
                                          <p:spTgt spid="9">
                                            <p:txEl>
                                              <p:pRg st="7" end="7"/>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9" grpId="0" uiExpand="1" build="allAtOnce"/>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5" name="组合 4"/>
          <p:cNvGrpSpPr/>
          <p:nvPr/>
        </p:nvGrpSpPr>
        <p:grpSpPr>
          <a:xfrm>
            <a:off x="9834779" y="-26590"/>
            <a:ext cx="2256178" cy="880109"/>
            <a:chOff x="7918" y="920823"/>
            <a:chExt cx="1721438"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10" name="TextBox 9"/>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11" name="矩形 10"/>
          <p:cNvSpPr/>
          <p:nvPr/>
        </p:nvSpPr>
        <p:spPr>
          <a:xfrm>
            <a:off x="2094" y="1754904"/>
            <a:ext cx="12204000" cy="3096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2" name="矩形 11"/>
          <p:cNvSpPr/>
          <p:nvPr/>
        </p:nvSpPr>
        <p:spPr>
          <a:xfrm>
            <a:off x="425624" y="1890743"/>
            <a:ext cx="11305256"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在解决不等式恒成立问题时，最为常见和重要的方法是从函数最值的角度或分离参数的角度去处理，在分离参数后常使用以下结论：</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恒成立</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kern="100" baseline="-25000" dirty="0">
                <a:latin typeface="Times New Roman"/>
                <a:ea typeface="华文细黑"/>
                <a:cs typeface="Courier New"/>
              </a:rPr>
              <a:t>max</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恒成立</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kern="100" baseline="-25000" dirty="0">
                <a:latin typeface="Times New Roman"/>
                <a:ea typeface="华文细黑"/>
                <a:cs typeface="Courier New"/>
              </a:rPr>
              <a:t>min</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7854049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005564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圆角矩形 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0" name="矩形 9"/>
          <p:cNvSpPr/>
          <p:nvPr/>
        </p:nvSpPr>
        <p:spPr>
          <a:xfrm>
            <a:off x="382191" y="107901"/>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5</a:t>
            </a:r>
            <a:r>
              <a:rPr lang="zh-CN" altLang="zh-CN" sz="2800" kern="100" dirty="0">
                <a:latin typeface="Times New Roman"/>
                <a:ea typeface="华文细黑"/>
                <a:cs typeface="Times New Roman"/>
              </a:rPr>
              <a:t>　设</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，不等式</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对</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R</a:t>
            </a:r>
            <a:r>
              <a:rPr lang="zh-CN" altLang="zh-CN" sz="2800" kern="100" dirty="0">
                <a:latin typeface="Times New Roman"/>
                <a:ea typeface="华文细黑"/>
                <a:cs typeface="Times New Roman"/>
              </a:rPr>
              <a:t>恒成立，则实数</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的取值范围是</a:t>
            </a:r>
            <a:r>
              <a:rPr lang="en-US" altLang="zh-CN" sz="2800" kern="100" dirty="0" smtClean="0">
                <a:latin typeface="Times New Roman"/>
                <a:ea typeface="华文细黑"/>
                <a:cs typeface="Courier New"/>
              </a:rPr>
              <a:t>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_____.</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由</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恒成立，知</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kern="100" baseline="-25000" dirty="0" err="1">
                <a:latin typeface="Times New Roman"/>
                <a:ea typeface="华文细黑"/>
                <a:cs typeface="Courier New"/>
              </a:rPr>
              <a:t>min</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2800" kern="100" dirty="0">
              <a:effectLst/>
              <a:latin typeface="宋体"/>
              <a:cs typeface="Courier New"/>
            </a:endParaRPr>
          </a:p>
        </p:txBody>
      </p:sp>
      <p:sp>
        <p:nvSpPr>
          <p:cNvPr id="2" name="矩形 1"/>
          <p:cNvSpPr/>
          <p:nvPr/>
        </p:nvSpPr>
        <p:spPr>
          <a:xfrm>
            <a:off x="2667397" y="856556"/>
            <a:ext cx="2040943"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a:t>
            </a:r>
            <a:endParaRPr lang="zh-CN" altLang="en-US" dirty="0">
              <a:solidFill>
                <a:srgbClr val="C00000"/>
              </a:solidFill>
            </a:endParaRPr>
          </a:p>
        </p:txBody>
      </p:sp>
    </p:spTree>
    <p:extLst>
      <p:ext uri="{BB962C8B-B14F-4D97-AF65-F5344CB8AC3E}">
        <p14:creationId xmlns:p14="http://schemas.microsoft.com/office/powerpoint/2010/main" val="2999816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blinds(horizontal)">
                                      <p:cBhvr>
                                        <p:cTn id="12" dur="500"/>
                                        <p:tgtEl>
                                          <p:spTgt spid="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animEffect transition="in" filter="blinds(horizontal)">
                                      <p:cBhvr>
                                        <p:cTn id="17" dur="500"/>
                                        <p:tgtEl>
                                          <p:spTgt spid="1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0">
                                            <p:txEl>
                                              <p:pRg st="1" end="1"/>
                                            </p:txEl>
                                          </p:spTgt>
                                        </p:tgtEl>
                                      </p:cBhvr>
                                    </p:animEffect>
                                    <p:set>
                                      <p:cBhvr>
                                        <p:cTn id="27" dur="1" fill="hold">
                                          <p:stCondLst>
                                            <p:cond delay="499"/>
                                          </p:stCondLst>
                                        </p:cTn>
                                        <p:tgtEl>
                                          <p:spTgt spid="10">
                                            <p:txEl>
                                              <p:pRg st="1" end="1"/>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0">
                                            <p:txEl>
                                              <p:pRg st="2" end="2"/>
                                            </p:txEl>
                                          </p:spTgt>
                                        </p:tgtEl>
                                      </p:cBhvr>
                                    </p:animEffect>
                                    <p:set>
                                      <p:cBhvr>
                                        <p:cTn id="30" dur="1" fill="hold">
                                          <p:stCondLst>
                                            <p:cond delay="499"/>
                                          </p:stCondLst>
                                        </p:cTn>
                                        <p:tgtEl>
                                          <p:spTgt spid="10">
                                            <p:txEl>
                                              <p:pRg st="2" end="2"/>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0">
                                            <p:txEl>
                                              <p:pRg st="3" end="3"/>
                                            </p:txEl>
                                          </p:spTgt>
                                        </p:tgtEl>
                                      </p:cBhvr>
                                    </p:animEffect>
                                    <p:set>
                                      <p:cBhvr>
                                        <p:cTn id="33" dur="1" fill="hold">
                                          <p:stCondLst>
                                            <p:cond delay="499"/>
                                          </p:stCondLst>
                                        </p:cTn>
                                        <p:tgtEl>
                                          <p:spTgt spid="10">
                                            <p:txEl>
                                              <p:pRg st="3" end="3"/>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0" grpId="0" uiExpand="1" build="allAtOnce"/>
      <p:bldP spid="2" grpId="0"/>
      <p:bldP spid="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44091" y="693490"/>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宋体"/>
                <a:cs typeface="Courier New"/>
              </a:rPr>
              <a:t> </a:t>
            </a:r>
            <a:r>
              <a:rPr lang="zh-CN" altLang="zh-CN" sz="2800" kern="100" dirty="0">
                <a:latin typeface="Times New Roman"/>
                <a:ea typeface="华文细黑"/>
                <a:cs typeface="Times New Roman"/>
              </a:rPr>
              <a:t>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的图象如图所示，则函数的最大值和最小值分别为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16" name="对象 15"/>
          <p:cNvGraphicFramePr>
            <a:graphicFrameLocks noChangeAspect="1"/>
          </p:cNvGraphicFramePr>
          <p:nvPr>
            <p:extLst>
              <p:ext uri="{D42A27DB-BD31-4B8C-83A1-F6EECF244321}">
                <p14:modId xmlns:p14="http://schemas.microsoft.com/office/powerpoint/2010/main" val="1699144892"/>
              </p:ext>
            </p:extLst>
          </p:nvPr>
        </p:nvGraphicFramePr>
        <p:xfrm>
          <a:off x="476250" y="2152700"/>
          <a:ext cx="10477500" cy="2257425"/>
        </p:xfrm>
        <a:graphic>
          <a:graphicData uri="http://schemas.openxmlformats.org/presentationml/2006/ole">
            <mc:AlternateContent xmlns:mc="http://schemas.openxmlformats.org/markup-compatibility/2006">
              <mc:Choice xmlns:v="urn:schemas-microsoft-com:vml" Requires="v">
                <p:oleObj spid="_x0000_s86300" name="文档" r:id="rId8" imgW="10479786" imgH="2260436" progId="Word.Document.12">
                  <p:embed/>
                </p:oleObj>
              </mc:Choice>
              <mc:Fallback>
                <p:oleObj name="文档" r:id="rId8" imgW="10479786" imgH="2260436" progId="Word.Document.12">
                  <p:embed/>
                  <p:pic>
                    <p:nvPicPr>
                      <p:cNvPr id="0" name=""/>
                      <p:cNvPicPr>
                        <a:picLocks noChangeAspect="1" noChangeArrowheads="1"/>
                      </p:cNvPicPr>
                      <p:nvPr/>
                    </p:nvPicPr>
                    <p:blipFill>
                      <a:blip r:embed="rId9"/>
                      <a:srcRect/>
                      <a:stretch>
                        <a:fillRect/>
                      </a:stretch>
                    </p:blipFill>
                    <p:spPr bwMode="auto">
                      <a:xfrm>
                        <a:off x="476250" y="2152700"/>
                        <a:ext cx="10477500"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7" name="图片 16" descr="F:\2016赵瑊\同步\数学创新 人A必修1\word\BX1-68.TIF"/>
          <p:cNvPicPr/>
          <p:nvPr/>
        </p:nvPicPr>
        <p:blipFill>
          <a:blip r:embed="rId10" r:link="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35366" y="1532754"/>
            <a:ext cx="4220725" cy="2989326"/>
          </a:xfrm>
          <a:prstGeom prst="rect">
            <a:avLst/>
          </a:prstGeom>
          <a:noFill/>
          <a:ln>
            <a:noFill/>
          </a:ln>
        </p:spPr>
      </p:pic>
      <p:graphicFrame>
        <p:nvGraphicFramePr>
          <p:cNvPr id="20" name="对象 19"/>
          <p:cNvGraphicFramePr>
            <a:graphicFrameLocks noChangeAspect="1"/>
          </p:cNvGraphicFramePr>
          <p:nvPr>
            <p:extLst>
              <p:ext uri="{D42A27DB-BD31-4B8C-83A1-F6EECF244321}">
                <p14:modId xmlns:p14="http://schemas.microsoft.com/office/powerpoint/2010/main" val="3372909913"/>
              </p:ext>
            </p:extLst>
          </p:nvPr>
        </p:nvGraphicFramePr>
        <p:xfrm>
          <a:off x="476250" y="4356373"/>
          <a:ext cx="10477500" cy="895350"/>
        </p:xfrm>
        <a:graphic>
          <a:graphicData uri="http://schemas.openxmlformats.org/presentationml/2006/ole">
            <mc:AlternateContent xmlns:mc="http://schemas.openxmlformats.org/markup-compatibility/2006">
              <mc:Choice xmlns:v="urn:schemas-microsoft-com:vml" Requires="v">
                <p:oleObj spid="_x0000_s86301" name="文档" r:id="rId12" imgW="10479786" imgH="896604" progId="Word.Document.12">
                  <p:embed/>
                </p:oleObj>
              </mc:Choice>
              <mc:Fallback>
                <p:oleObj name="文档" r:id="rId12" imgW="10479786" imgH="896604" progId="Word.Document.12">
                  <p:embed/>
                  <p:pic>
                    <p:nvPicPr>
                      <p:cNvPr id="0" name=""/>
                      <p:cNvPicPr>
                        <a:picLocks noChangeAspect="1" noChangeArrowheads="1"/>
                      </p:cNvPicPr>
                      <p:nvPr/>
                    </p:nvPicPr>
                    <p:blipFill>
                      <a:blip r:embed="rId13"/>
                      <a:srcRect/>
                      <a:stretch>
                        <a:fillRect/>
                      </a:stretch>
                    </p:blipFill>
                    <p:spPr bwMode="auto">
                      <a:xfrm>
                        <a:off x="476250" y="4356373"/>
                        <a:ext cx="1047750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矩形 6"/>
          <p:cNvSpPr/>
          <p:nvPr/>
        </p:nvSpPr>
        <p:spPr>
          <a:xfrm>
            <a:off x="1042342" y="1384995"/>
            <a:ext cx="444352" cy="656846"/>
          </a:xfrm>
          <a:prstGeom prst="rect">
            <a:avLst/>
          </a:prstGeom>
        </p:spPr>
        <p:txBody>
          <a:bodyPr wrap="none">
            <a:spAutoFit/>
          </a:bodyPr>
          <a:lstStyle/>
          <a:p>
            <a:pPr algn="just">
              <a:lnSpc>
                <a:spcPct val="150000"/>
              </a:lnSpc>
              <a:spcAft>
                <a:spcPts val="0"/>
              </a:spcAft>
              <a:tabLst>
                <a:tab pos="2070735" algn="l"/>
              </a:tabLst>
            </a:pPr>
            <a:r>
              <a:rPr lang="en-US" altLang="zh-CN" sz="2800" b="1" kern="100">
                <a:solidFill>
                  <a:srgbClr val="C00000"/>
                </a:solidFill>
                <a:latin typeface="Times New Roman"/>
                <a:ea typeface="华文细黑"/>
                <a:cs typeface="Courier New"/>
              </a:rPr>
              <a:t>C</a:t>
            </a:r>
            <a:endParaRPr lang="zh-CN" altLang="zh-CN" sz="2800" b="1" kern="100" dirty="0">
              <a:solidFill>
                <a:srgbClr val="C00000"/>
              </a:solidFill>
              <a:effectLst/>
              <a:latin typeface="宋体"/>
              <a:cs typeface="Courier New"/>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0"/>
                                        </p:tgtEl>
                                      </p:cBhvr>
                                    </p:animEffect>
                                    <p:set>
                                      <p:cBhvr>
                                        <p:cTn id="17" dur="1" fill="hold">
                                          <p:stCondLst>
                                            <p:cond delay="499"/>
                                          </p:stCondLst>
                                        </p:cTn>
                                        <p:tgtEl>
                                          <p:spTgt spid="20"/>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7" grpId="0"/>
      <p:bldP spid="7"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270128098"/>
              </p:ext>
            </p:extLst>
          </p:nvPr>
        </p:nvGraphicFramePr>
        <p:xfrm>
          <a:off x="485775" y="604838"/>
          <a:ext cx="11201400" cy="2706687"/>
        </p:xfrm>
        <a:graphic>
          <a:graphicData uri="http://schemas.openxmlformats.org/presentationml/2006/ole">
            <mc:AlternateContent xmlns:mc="http://schemas.openxmlformats.org/markup-compatibility/2006">
              <mc:Choice xmlns:v="urn:schemas-microsoft-com:vml" Requires="v">
                <p:oleObj spid="_x0000_s99393" name="文档" r:id="rId3" imgW="11203051" imgH="2719013" progId="Word.Document.12">
                  <p:embed/>
                </p:oleObj>
              </mc:Choice>
              <mc:Fallback>
                <p:oleObj name="文档" r:id="rId3" imgW="11203051" imgH="2719013" progId="Word.Document.12">
                  <p:embed/>
                  <p:pic>
                    <p:nvPicPr>
                      <p:cNvPr id="0" name="对象 15"/>
                      <p:cNvPicPr>
                        <a:picLocks noChangeAspect="1" noChangeArrowheads="1"/>
                      </p:cNvPicPr>
                      <p:nvPr/>
                    </p:nvPicPr>
                    <p:blipFill>
                      <a:blip r:embed="rId4"/>
                      <a:srcRect/>
                      <a:stretch>
                        <a:fillRect/>
                      </a:stretch>
                    </p:blipFill>
                    <p:spPr bwMode="auto">
                      <a:xfrm>
                        <a:off x="485775" y="604838"/>
                        <a:ext cx="11201400" cy="270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911404035"/>
              </p:ext>
            </p:extLst>
          </p:nvPr>
        </p:nvGraphicFramePr>
        <p:xfrm>
          <a:off x="485775" y="3242320"/>
          <a:ext cx="11201400" cy="885825"/>
        </p:xfrm>
        <a:graphic>
          <a:graphicData uri="http://schemas.openxmlformats.org/presentationml/2006/ole">
            <mc:AlternateContent xmlns:mc="http://schemas.openxmlformats.org/markup-compatibility/2006">
              <mc:Choice xmlns:v="urn:schemas-microsoft-com:vml" Requires="v">
                <p:oleObj spid="_x0000_s99394" name="文档" r:id="rId5" imgW="11203051" imgH="886870" progId="Word.Document.12">
                  <p:embed/>
                </p:oleObj>
              </mc:Choice>
              <mc:Fallback>
                <p:oleObj name="文档" r:id="rId5" imgW="11203051" imgH="886870" progId="Word.Document.12">
                  <p:embed/>
                  <p:pic>
                    <p:nvPicPr>
                      <p:cNvPr id="0" name=""/>
                      <p:cNvPicPr>
                        <a:picLocks noChangeAspect="1" noChangeArrowheads="1"/>
                      </p:cNvPicPr>
                      <p:nvPr/>
                    </p:nvPicPr>
                    <p:blipFill>
                      <a:blip r:embed="rId6"/>
                      <a:srcRect/>
                      <a:stretch>
                        <a:fillRect/>
                      </a:stretch>
                    </p:blipFill>
                    <p:spPr bwMode="auto">
                      <a:xfrm>
                        <a:off x="485775" y="3242320"/>
                        <a:ext cx="112014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2261336501"/>
              </p:ext>
            </p:extLst>
          </p:nvPr>
        </p:nvGraphicFramePr>
        <p:xfrm>
          <a:off x="485775" y="4200153"/>
          <a:ext cx="11201400" cy="885825"/>
        </p:xfrm>
        <a:graphic>
          <a:graphicData uri="http://schemas.openxmlformats.org/presentationml/2006/ole">
            <mc:AlternateContent xmlns:mc="http://schemas.openxmlformats.org/markup-compatibility/2006">
              <mc:Choice xmlns:v="urn:schemas-microsoft-com:vml" Requires="v">
                <p:oleObj spid="_x0000_s99395" name="文档" r:id="rId7" imgW="11203051" imgH="888672" progId="Word.Document.12">
                  <p:embed/>
                </p:oleObj>
              </mc:Choice>
              <mc:Fallback>
                <p:oleObj name="文档" r:id="rId7" imgW="11203051" imgH="888672" progId="Word.Document.12">
                  <p:embed/>
                  <p:pic>
                    <p:nvPicPr>
                      <p:cNvPr id="0" name=""/>
                      <p:cNvPicPr>
                        <a:picLocks noChangeAspect="1" noChangeArrowheads="1"/>
                      </p:cNvPicPr>
                      <p:nvPr/>
                    </p:nvPicPr>
                    <p:blipFill>
                      <a:blip r:embed="rId8"/>
                      <a:srcRect/>
                      <a:stretch>
                        <a:fillRect/>
                      </a:stretch>
                    </p:blipFill>
                    <p:spPr bwMode="auto">
                      <a:xfrm>
                        <a:off x="485775" y="4200153"/>
                        <a:ext cx="112014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738054721"/>
              </p:ext>
            </p:extLst>
          </p:nvPr>
        </p:nvGraphicFramePr>
        <p:xfrm>
          <a:off x="485775" y="5208265"/>
          <a:ext cx="11201400" cy="885825"/>
        </p:xfrm>
        <a:graphic>
          <a:graphicData uri="http://schemas.openxmlformats.org/presentationml/2006/ole">
            <mc:AlternateContent xmlns:mc="http://schemas.openxmlformats.org/markup-compatibility/2006">
              <mc:Choice xmlns:v="urn:schemas-microsoft-com:vml" Requires="v">
                <p:oleObj spid="_x0000_s99396" name="文档" r:id="rId9" imgW="11203051" imgH="890114" progId="Word.Document.12">
                  <p:embed/>
                </p:oleObj>
              </mc:Choice>
              <mc:Fallback>
                <p:oleObj name="文档" r:id="rId9" imgW="11203051" imgH="890114" progId="Word.Document.12">
                  <p:embed/>
                  <p:pic>
                    <p:nvPicPr>
                      <p:cNvPr id="0" name=""/>
                      <p:cNvPicPr>
                        <a:picLocks noChangeAspect="1" noChangeArrowheads="1"/>
                      </p:cNvPicPr>
                      <p:nvPr/>
                    </p:nvPicPr>
                    <p:blipFill>
                      <a:blip r:embed="rId10"/>
                      <a:srcRect/>
                      <a:stretch>
                        <a:fillRect/>
                      </a:stretch>
                    </p:blipFill>
                    <p:spPr bwMode="auto">
                      <a:xfrm>
                        <a:off x="485775" y="5208265"/>
                        <a:ext cx="112014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矩形 4"/>
          <p:cNvSpPr/>
          <p:nvPr/>
        </p:nvSpPr>
        <p:spPr>
          <a:xfrm>
            <a:off x="1088554" y="1619955"/>
            <a:ext cx="444352" cy="523220"/>
          </a:xfrm>
          <a:prstGeom prst="rect">
            <a:avLst/>
          </a:prstGeom>
        </p:spPr>
        <p:txBody>
          <a:bodyPr wrap="none">
            <a:spAutoFit/>
          </a:bodyPr>
          <a:lstStyle/>
          <a:p>
            <a:r>
              <a:rPr lang="en-US" altLang="zh-CN" sz="2800" b="1" dirty="0">
                <a:solidFill>
                  <a:srgbClr val="C00000"/>
                </a:solidFill>
                <a:latin typeface="Times New Roman"/>
                <a:ea typeface="华文细黑"/>
              </a:rPr>
              <a:t>A</a:t>
            </a:r>
            <a:endParaRPr lang="zh-CN" altLang="en-US" sz="2800" b="1" dirty="0">
              <a:solidFill>
                <a:srgbClr val="C00000"/>
              </a:solidFill>
            </a:endParaRPr>
          </a:p>
        </p:txBody>
      </p:sp>
      <p:sp>
        <p:nvSpPr>
          <p:cNvPr id="21" name="Rectangle 21">
            <a:hlinkClick r:id="rId1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7" name="Rectangle 21">
            <a:hlinkClick r:id="rId1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8" name="Rectangle 21">
            <a:hlinkClick r:id="rId1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9" name="Rectangle 21">
            <a:hlinkClick r:id="rId1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30" name="Rectangle 21">
            <a:hlinkClick r:id="rId1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5" grpId="0"/>
      <p:bldP spid="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19" name="对象 18"/>
          <p:cNvGraphicFramePr>
            <a:graphicFrameLocks noChangeAspect="1"/>
          </p:cNvGraphicFramePr>
          <p:nvPr>
            <p:extLst>
              <p:ext uri="{D42A27DB-BD31-4B8C-83A1-F6EECF244321}">
                <p14:modId xmlns:p14="http://schemas.microsoft.com/office/powerpoint/2010/main" val="338408426"/>
              </p:ext>
            </p:extLst>
          </p:nvPr>
        </p:nvGraphicFramePr>
        <p:xfrm>
          <a:off x="504825" y="645865"/>
          <a:ext cx="11210925" cy="1990725"/>
        </p:xfrm>
        <a:graphic>
          <a:graphicData uri="http://schemas.openxmlformats.org/presentationml/2006/ole">
            <mc:AlternateContent xmlns:mc="http://schemas.openxmlformats.org/markup-compatibility/2006">
              <mc:Choice xmlns:v="urn:schemas-microsoft-com:vml" Requires="v">
                <p:oleObj spid="_x0000_s87330" name="文档" r:id="rId8" imgW="11212766" imgH="2000504" progId="Word.Document.12">
                  <p:embed/>
                </p:oleObj>
              </mc:Choice>
              <mc:Fallback>
                <p:oleObj name="文档" r:id="rId8" imgW="11212766" imgH="2000504" progId="Word.Document.12">
                  <p:embed/>
                  <p:pic>
                    <p:nvPicPr>
                      <p:cNvPr id="0" name=""/>
                      <p:cNvPicPr>
                        <a:picLocks noChangeAspect="1" noChangeArrowheads="1"/>
                      </p:cNvPicPr>
                      <p:nvPr/>
                    </p:nvPicPr>
                    <p:blipFill>
                      <a:blip r:embed="rId9"/>
                      <a:srcRect/>
                      <a:stretch>
                        <a:fillRect/>
                      </a:stretch>
                    </p:blipFill>
                    <p:spPr bwMode="auto">
                      <a:xfrm>
                        <a:off x="504825" y="645865"/>
                        <a:ext cx="11210925"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矩形 19"/>
          <p:cNvSpPr/>
          <p:nvPr/>
        </p:nvSpPr>
        <p:spPr>
          <a:xfrm>
            <a:off x="382191" y="2476838"/>
            <a:ext cx="11412000" cy="69349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函数</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在</a:t>
            </a:r>
            <a:r>
              <a:rPr lang="en-US" altLang="zh-CN" sz="2800" kern="100" dirty="0">
                <a:latin typeface="IPAPANNEW"/>
                <a:ea typeface="华文细黑"/>
                <a:cs typeface="Times New Roman"/>
              </a:rPr>
              <a:t>[1,2]</a:t>
            </a:r>
            <a:r>
              <a:rPr lang="zh-CN" altLang="zh-CN" sz="2800" kern="100" dirty="0">
                <a:latin typeface="Times New Roman"/>
                <a:ea typeface="华文细黑"/>
                <a:cs typeface="Times New Roman"/>
              </a:rPr>
              <a:t>上是增函数，</a:t>
            </a:r>
            <a:endParaRPr lang="zh-CN" altLang="zh-CN" sz="1050" kern="100" dirty="0">
              <a:effectLst/>
              <a:latin typeface="宋体"/>
              <a:cs typeface="Courier New"/>
            </a:endParaRPr>
          </a:p>
        </p:txBody>
      </p:sp>
      <p:sp>
        <p:nvSpPr>
          <p:cNvPr id="4" name="矩形 3"/>
          <p:cNvSpPr/>
          <p:nvPr/>
        </p:nvSpPr>
        <p:spPr>
          <a:xfrm>
            <a:off x="6200131" y="871300"/>
            <a:ext cx="423514" cy="523220"/>
          </a:xfrm>
          <a:prstGeom prst="rect">
            <a:avLst/>
          </a:prstGeom>
        </p:spPr>
        <p:txBody>
          <a:bodyPr wrap="none">
            <a:spAutoFit/>
          </a:bodyPr>
          <a:lstStyle/>
          <a:p>
            <a:r>
              <a:rPr lang="en-US" altLang="zh-CN" sz="2800" b="1">
                <a:solidFill>
                  <a:srgbClr val="C00000"/>
                </a:solidFill>
                <a:latin typeface="Times New Roman"/>
                <a:ea typeface="华文细黑"/>
              </a:rPr>
              <a:t>B</a:t>
            </a:r>
            <a:endParaRPr lang="zh-CN" altLang="en-US" sz="2800" b="1" dirty="0">
              <a:solidFill>
                <a:srgbClr val="C00000"/>
              </a:solidFill>
            </a:endParaRPr>
          </a:p>
        </p:txBody>
      </p:sp>
      <p:graphicFrame>
        <p:nvGraphicFramePr>
          <p:cNvPr id="21" name="对象 20"/>
          <p:cNvGraphicFramePr>
            <a:graphicFrameLocks noChangeAspect="1"/>
          </p:cNvGraphicFramePr>
          <p:nvPr>
            <p:extLst>
              <p:ext uri="{D42A27DB-BD31-4B8C-83A1-F6EECF244321}">
                <p14:modId xmlns:p14="http://schemas.microsoft.com/office/powerpoint/2010/main" val="274983912"/>
              </p:ext>
            </p:extLst>
          </p:nvPr>
        </p:nvGraphicFramePr>
        <p:xfrm>
          <a:off x="504825" y="3375298"/>
          <a:ext cx="11210925" cy="942975"/>
        </p:xfrm>
        <a:graphic>
          <a:graphicData uri="http://schemas.openxmlformats.org/presentationml/2006/ole">
            <mc:AlternateContent xmlns:mc="http://schemas.openxmlformats.org/markup-compatibility/2006">
              <mc:Choice xmlns:v="urn:schemas-microsoft-com:vml" Requires="v">
                <p:oleObj spid="_x0000_s87331" name="文档" r:id="rId10" imgW="11212766" imgH="944192" progId="Word.Document.12">
                  <p:embed/>
                </p:oleObj>
              </mc:Choice>
              <mc:Fallback>
                <p:oleObj name="文档" r:id="rId10" imgW="11212766" imgH="944192" progId="Word.Document.12">
                  <p:embed/>
                  <p:pic>
                    <p:nvPicPr>
                      <p:cNvPr id="0" name=""/>
                      <p:cNvPicPr>
                        <a:picLocks noChangeAspect="1" noChangeArrowheads="1"/>
                      </p:cNvPicPr>
                      <p:nvPr/>
                    </p:nvPicPr>
                    <p:blipFill>
                      <a:blip r:embed="rId11"/>
                      <a:srcRect/>
                      <a:stretch>
                        <a:fillRect/>
                      </a:stretch>
                    </p:blipFill>
                    <p:spPr bwMode="auto">
                      <a:xfrm>
                        <a:off x="504825" y="3375298"/>
                        <a:ext cx="11210925"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对象 22"/>
          <p:cNvGraphicFramePr>
            <a:graphicFrameLocks noChangeAspect="1"/>
          </p:cNvGraphicFramePr>
          <p:nvPr>
            <p:extLst>
              <p:ext uri="{D42A27DB-BD31-4B8C-83A1-F6EECF244321}">
                <p14:modId xmlns:p14="http://schemas.microsoft.com/office/powerpoint/2010/main" val="3389812325"/>
              </p:ext>
            </p:extLst>
          </p:nvPr>
        </p:nvGraphicFramePr>
        <p:xfrm>
          <a:off x="504825" y="4380756"/>
          <a:ext cx="11210925" cy="866775"/>
        </p:xfrm>
        <a:graphic>
          <a:graphicData uri="http://schemas.openxmlformats.org/presentationml/2006/ole">
            <mc:AlternateContent xmlns:mc="http://schemas.openxmlformats.org/markup-compatibility/2006">
              <mc:Choice xmlns:v="urn:schemas-microsoft-com:vml" Requires="v">
                <p:oleObj spid="_x0000_s87332" name="文档" r:id="rId12" imgW="11212766" imgH="867762" progId="Word.Document.12">
                  <p:embed/>
                </p:oleObj>
              </mc:Choice>
              <mc:Fallback>
                <p:oleObj name="文档" r:id="rId12" imgW="11212766" imgH="867762" progId="Word.Document.12">
                  <p:embed/>
                  <p:pic>
                    <p:nvPicPr>
                      <p:cNvPr id="0" name=""/>
                      <p:cNvPicPr>
                        <a:picLocks noChangeAspect="1" noChangeArrowheads="1"/>
                      </p:cNvPicPr>
                      <p:nvPr/>
                    </p:nvPicPr>
                    <p:blipFill>
                      <a:blip r:embed="rId13"/>
                      <a:srcRect/>
                      <a:stretch>
                        <a:fillRect/>
                      </a:stretch>
                    </p:blipFill>
                    <p:spPr bwMode="auto">
                      <a:xfrm>
                        <a:off x="504825" y="4380756"/>
                        <a:ext cx="112109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 name="对象 23"/>
          <p:cNvGraphicFramePr>
            <a:graphicFrameLocks noChangeAspect="1"/>
          </p:cNvGraphicFramePr>
          <p:nvPr>
            <p:extLst>
              <p:ext uri="{D42A27DB-BD31-4B8C-83A1-F6EECF244321}">
                <p14:modId xmlns:p14="http://schemas.microsoft.com/office/powerpoint/2010/main" val="2714049744"/>
              </p:ext>
            </p:extLst>
          </p:nvPr>
        </p:nvGraphicFramePr>
        <p:xfrm>
          <a:off x="504825" y="5443339"/>
          <a:ext cx="11210925" cy="866775"/>
        </p:xfrm>
        <a:graphic>
          <a:graphicData uri="http://schemas.openxmlformats.org/presentationml/2006/ole">
            <mc:AlternateContent xmlns:mc="http://schemas.openxmlformats.org/markup-compatibility/2006">
              <mc:Choice xmlns:v="urn:schemas-microsoft-com:vml" Requires="v">
                <p:oleObj spid="_x0000_s87333" name="文档" r:id="rId14" imgW="11212766" imgH="869565" progId="Word.Document.12">
                  <p:embed/>
                </p:oleObj>
              </mc:Choice>
              <mc:Fallback>
                <p:oleObj name="文档" r:id="rId14" imgW="11212766" imgH="869565" progId="Word.Document.12">
                  <p:embed/>
                  <p:pic>
                    <p:nvPicPr>
                      <p:cNvPr id="0" name=""/>
                      <p:cNvPicPr>
                        <a:picLocks noChangeAspect="1" noChangeArrowheads="1"/>
                      </p:cNvPicPr>
                      <p:nvPr/>
                    </p:nvPicPr>
                    <p:blipFill>
                      <a:blip r:embed="rId15"/>
                      <a:srcRect/>
                      <a:stretch>
                        <a:fillRect/>
                      </a:stretch>
                    </p:blipFill>
                    <p:spPr bwMode="auto">
                      <a:xfrm>
                        <a:off x="504825" y="5443339"/>
                        <a:ext cx="112109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linds(horizontal)">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linds(horizontal)">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0"/>
                                        </p:tgtEl>
                                      </p:cBhvr>
                                    </p:animEffect>
                                    <p:set>
                                      <p:cBhvr>
                                        <p:cTn id="32" dur="1" fill="hold">
                                          <p:stCondLst>
                                            <p:cond delay="499"/>
                                          </p:stCondLst>
                                        </p:cTn>
                                        <p:tgtEl>
                                          <p:spTgt spid="20"/>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21"/>
                                        </p:tgtEl>
                                      </p:cBhvr>
                                    </p:animEffect>
                                    <p:set>
                                      <p:cBhvr>
                                        <p:cTn id="35" dur="1" fill="hold">
                                          <p:stCondLst>
                                            <p:cond delay="499"/>
                                          </p:stCondLst>
                                        </p:cTn>
                                        <p:tgtEl>
                                          <p:spTgt spid="21"/>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23"/>
                                        </p:tgtEl>
                                      </p:cBhvr>
                                    </p:animEffect>
                                    <p:set>
                                      <p:cBhvr>
                                        <p:cTn id="38" dur="1" fill="hold">
                                          <p:stCondLst>
                                            <p:cond delay="499"/>
                                          </p:stCondLst>
                                        </p:cTn>
                                        <p:tgtEl>
                                          <p:spTgt spid="23"/>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24"/>
                                        </p:tgtEl>
                                      </p:cBhvr>
                                    </p:animEffect>
                                    <p:set>
                                      <p:cBhvr>
                                        <p:cTn id="41" dur="1" fill="hold">
                                          <p:stCondLst>
                                            <p:cond delay="499"/>
                                          </p:stCondLst>
                                        </p:cTn>
                                        <p:tgtEl>
                                          <p:spTgt spid="24"/>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4"/>
                                        </p:tgtEl>
                                      </p:cBhvr>
                                    </p:animEffect>
                                    <p:set>
                                      <p:cBhvr>
                                        <p:cTn id="44"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20" grpId="0"/>
      <p:bldP spid="20" grpId="1"/>
      <p:bldP spid="4" grpId="0"/>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494683"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493392"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494683"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443857" y="2693023"/>
            <a:ext cx="514800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443857" y="381749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443857" y="4941962"/>
            <a:ext cx="51480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4"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382191" y="592907"/>
            <a:ext cx="1141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2,2]</a:t>
            </a:r>
            <a:r>
              <a:rPr lang="zh-CN" altLang="zh-CN" sz="2800" kern="100" dirty="0">
                <a:latin typeface="Times New Roman"/>
                <a:ea typeface="华文细黑"/>
                <a:cs typeface="Times New Roman"/>
              </a:rPr>
              <a:t>的最大值是</a:t>
            </a:r>
            <a:r>
              <a:rPr lang="en-US" altLang="zh-CN" sz="2800" kern="100" dirty="0" smtClean="0">
                <a:latin typeface="Times New Roman"/>
                <a:ea typeface="华文细黑"/>
                <a:cs typeface="Courier New"/>
              </a:rPr>
              <a:t>____.</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2</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1]</a:t>
            </a:r>
            <a:r>
              <a:rPr lang="zh-CN" altLang="zh-CN" sz="2800" kern="100" dirty="0">
                <a:latin typeface="Times New Roman"/>
                <a:ea typeface="华文细黑"/>
                <a:cs typeface="Times New Roman"/>
              </a:rPr>
              <a:t>上递减，在</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1,2]</a:t>
            </a:r>
            <a:r>
              <a:rPr lang="zh-CN" altLang="zh-CN" sz="2800" kern="100" dirty="0">
                <a:latin typeface="Times New Roman"/>
                <a:ea typeface="华文细黑"/>
                <a:cs typeface="Times New Roman"/>
              </a:rPr>
              <a:t>上递增，</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kern="100" baseline="-25000" dirty="0">
                <a:latin typeface="Times New Roman"/>
                <a:ea typeface="华文细黑"/>
                <a:cs typeface="Courier New"/>
              </a:rPr>
              <a:t>max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2" name="矩形 1"/>
          <p:cNvSpPr/>
          <p:nvPr/>
        </p:nvSpPr>
        <p:spPr>
          <a:xfrm>
            <a:off x="6896819" y="755973"/>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9</a:t>
            </a:r>
            <a:endParaRPr lang="zh-CN" altLang="en-US" dirty="0">
              <a:solidFill>
                <a:srgbClr val="C00000"/>
              </a:solidFill>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xEl>
                                              <p:pRg st="1" end="1"/>
                                            </p:txEl>
                                          </p:spTgt>
                                        </p:tgtEl>
                                        <p:attrNameLst>
                                          <p:attrName>style.visibility</p:attrName>
                                        </p:attrNameLst>
                                      </p:cBhvr>
                                      <p:to>
                                        <p:strVal val="visible"/>
                                      </p:to>
                                    </p:set>
                                    <p:animEffect transition="in" filter="blinds(horizontal)">
                                      <p:cBhvr>
                                        <p:cTn id="7" dur="500"/>
                                        <p:tgtEl>
                                          <p:spTgt spid="1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
                                            <p:txEl>
                                              <p:pRg st="2" end="2"/>
                                            </p:txEl>
                                          </p:spTgt>
                                        </p:tgtEl>
                                        <p:attrNameLst>
                                          <p:attrName>style.visibility</p:attrName>
                                        </p:attrNameLst>
                                      </p:cBhvr>
                                      <p:to>
                                        <p:strVal val="visible"/>
                                      </p:to>
                                    </p:set>
                                    <p:animEffect transition="in" filter="blinds(horizontal)">
                                      <p:cBhvr>
                                        <p:cTn id="12" dur="500"/>
                                        <p:tgtEl>
                                          <p:spTgt spid="1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
                                            <p:txEl>
                                              <p:pRg st="3" end="3"/>
                                            </p:txEl>
                                          </p:spTgt>
                                        </p:tgtEl>
                                        <p:attrNameLst>
                                          <p:attrName>style.visibility</p:attrName>
                                        </p:attrNameLst>
                                      </p:cBhvr>
                                      <p:to>
                                        <p:strVal val="visible"/>
                                      </p:to>
                                    </p:set>
                                    <p:animEffect transition="in" filter="blinds(horizontal)">
                                      <p:cBhvr>
                                        <p:cTn id="17" dur="500"/>
                                        <p:tgtEl>
                                          <p:spTgt spid="1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8">
                                            <p:txEl>
                                              <p:pRg st="1" end="1"/>
                                            </p:txEl>
                                          </p:spTgt>
                                        </p:tgtEl>
                                      </p:cBhvr>
                                    </p:animEffect>
                                    <p:set>
                                      <p:cBhvr>
                                        <p:cTn id="27" dur="1" fill="hold">
                                          <p:stCondLst>
                                            <p:cond delay="499"/>
                                          </p:stCondLst>
                                        </p:cTn>
                                        <p:tgtEl>
                                          <p:spTgt spid="18">
                                            <p:txEl>
                                              <p:pRg st="1" end="1"/>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8">
                                            <p:txEl>
                                              <p:pRg st="2" end="2"/>
                                            </p:txEl>
                                          </p:spTgt>
                                        </p:tgtEl>
                                      </p:cBhvr>
                                    </p:animEffect>
                                    <p:set>
                                      <p:cBhvr>
                                        <p:cTn id="30" dur="1" fill="hold">
                                          <p:stCondLst>
                                            <p:cond delay="499"/>
                                          </p:stCondLst>
                                        </p:cTn>
                                        <p:tgtEl>
                                          <p:spTgt spid="18">
                                            <p:txEl>
                                              <p:pRg st="2" end="2"/>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8">
                                            <p:txEl>
                                              <p:pRg st="3" end="3"/>
                                            </p:txEl>
                                          </p:spTgt>
                                        </p:tgtEl>
                                      </p:cBhvr>
                                    </p:animEffect>
                                    <p:set>
                                      <p:cBhvr>
                                        <p:cTn id="33" dur="1" fill="hold">
                                          <p:stCondLst>
                                            <p:cond delay="499"/>
                                          </p:stCondLst>
                                        </p:cTn>
                                        <p:tgtEl>
                                          <p:spTgt spid="18">
                                            <p:txEl>
                                              <p:pRg st="3" end="3"/>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8" grpId="0" uiExpand="1" build="allAtOnce"/>
      <p:bldP spid="2" grpId="0"/>
      <p:bldP spid="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144901" y="6670154"/>
            <a:ext cx="1050032" cy="17648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0315467"/>
              </p:ext>
            </p:extLst>
          </p:nvPr>
        </p:nvGraphicFramePr>
        <p:xfrm>
          <a:off x="504825" y="646113"/>
          <a:ext cx="11210925" cy="1990725"/>
        </p:xfrm>
        <a:graphic>
          <a:graphicData uri="http://schemas.openxmlformats.org/presentationml/2006/ole">
            <mc:AlternateContent xmlns:mc="http://schemas.openxmlformats.org/markup-compatibility/2006">
              <mc:Choice xmlns:v="urn:schemas-microsoft-com:vml" Requires="v">
                <p:oleObj spid="_x0000_s64061" name="文档" r:id="rId8" imgW="11212766" imgH="2003028" progId="Word.Document.12">
                  <p:embed/>
                </p:oleObj>
              </mc:Choice>
              <mc:Fallback>
                <p:oleObj name="文档" r:id="rId8" imgW="11212766" imgH="2003028" progId="Word.Document.12">
                  <p:embed/>
                  <p:pic>
                    <p:nvPicPr>
                      <p:cNvPr id="0" name="对象 18"/>
                      <p:cNvPicPr>
                        <a:picLocks noChangeAspect="1" noChangeArrowheads="1"/>
                      </p:cNvPicPr>
                      <p:nvPr/>
                    </p:nvPicPr>
                    <p:blipFill>
                      <a:blip r:embed="rId9"/>
                      <a:srcRect/>
                      <a:stretch>
                        <a:fillRect/>
                      </a:stretch>
                    </p:blipFill>
                    <p:spPr bwMode="auto">
                      <a:xfrm>
                        <a:off x="504825" y="646113"/>
                        <a:ext cx="11210925"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96450949"/>
              </p:ext>
            </p:extLst>
          </p:nvPr>
        </p:nvGraphicFramePr>
        <p:xfrm>
          <a:off x="504825" y="2300883"/>
          <a:ext cx="11210925" cy="1762125"/>
        </p:xfrm>
        <a:graphic>
          <a:graphicData uri="http://schemas.openxmlformats.org/presentationml/2006/ole">
            <mc:AlternateContent xmlns:mc="http://schemas.openxmlformats.org/markup-compatibility/2006">
              <mc:Choice xmlns:v="urn:schemas-microsoft-com:vml" Requires="v">
                <p:oleObj spid="_x0000_s64062" name="文档" r:id="rId10" imgW="11212766" imgH="1772658" progId="Word.Document.12">
                  <p:embed/>
                </p:oleObj>
              </mc:Choice>
              <mc:Fallback>
                <p:oleObj name="文档" r:id="rId10" imgW="11212766" imgH="1772658" progId="Word.Document.12">
                  <p:embed/>
                  <p:pic>
                    <p:nvPicPr>
                      <p:cNvPr id="0" name="对象 20"/>
                      <p:cNvPicPr>
                        <a:picLocks noChangeAspect="1" noChangeArrowheads="1"/>
                      </p:cNvPicPr>
                      <p:nvPr/>
                    </p:nvPicPr>
                    <p:blipFill>
                      <a:blip r:embed="rId11"/>
                      <a:srcRect/>
                      <a:stretch>
                        <a:fillRect/>
                      </a:stretch>
                    </p:blipFill>
                    <p:spPr bwMode="auto">
                      <a:xfrm>
                        <a:off x="504825" y="2300883"/>
                        <a:ext cx="11210925"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5" name="图片 14" descr="F:\2016赵瑊\同步\数学创新 人A必修1\word\BX1-69.TIF"/>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441282" y="3615556"/>
            <a:ext cx="3312368" cy="2838574"/>
          </a:xfrm>
          <a:prstGeom prst="rect">
            <a:avLst/>
          </a:prstGeom>
          <a:noFill/>
          <a:ln>
            <a:noFill/>
          </a:ln>
        </p:spPr>
      </p:pic>
      <p:sp>
        <p:nvSpPr>
          <p:cNvPr id="5" name="矩形 4"/>
          <p:cNvSpPr/>
          <p:nvPr/>
        </p:nvSpPr>
        <p:spPr>
          <a:xfrm>
            <a:off x="2087141" y="1792660"/>
            <a:ext cx="364202" cy="523220"/>
          </a:xfrm>
          <a:prstGeom prst="rect">
            <a:avLst/>
          </a:prstGeom>
        </p:spPr>
        <p:txBody>
          <a:bodyPr wrap="none">
            <a:spAutoFit/>
          </a:bodyPr>
          <a:lstStyle/>
          <a:p>
            <a:r>
              <a:rPr lang="en-US" altLang="zh-CN" sz="2800">
                <a:solidFill>
                  <a:srgbClr val="C00000"/>
                </a:solidFill>
                <a:latin typeface="Times New Roman"/>
                <a:ea typeface="华文细黑"/>
              </a:rPr>
              <a:t>6</a:t>
            </a:r>
            <a:endParaRPr lang="zh-CN" altLang="en-US" sz="2800" dirty="0">
              <a:solidFill>
                <a:srgbClr val="C00000"/>
              </a:solidFill>
            </a:endParaRP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15"/>
                                        </p:tgtEl>
                                      </p:cBhvr>
                                    </p:animEffect>
                                    <p:set>
                                      <p:cBhvr>
                                        <p:cTn id="23" dur="1" fill="hold">
                                          <p:stCondLst>
                                            <p:cond delay="499"/>
                                          </p:stCondLst>
                                        </p:cTn>
                                        <p:tgtEl>
                                          <p:spTgt spid="15"/>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5"/>
                                        </p:tgtEl>
                                      </p:cBhvr>
                                    </p:animEffect>
                                    <p:set>
                                      <p:cBhvr>
                                        <p:cTn id="26"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5" grpId="0"/>
      <p:bldP spid="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1001937"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992164"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334566" y="727398"/>
            <a:ext cx="11520000" cy="5874404"/>
          </a:xfrm>
          <a:prstGeom prst="rect">
            <a:avLst/>
          </a:prstGeom>
        </p:spPr>
        <p:txBody>
          <a:bodyPr wrap="square" lIns="121898" tIns="60948" rIns="121898" bIns="60948">
            <a:spAutoFit/>
          </a:bodyPr>
          <a:lstStyle/>
          <a:p>
            <a:pPr algn="just">
              <a:lnSpc>
                <a:spcPct val="135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函数的最值与值域、单调性之间的联系</a:t>
            </a:r>
            <a:endParaRPr lang="zh-CN" altLang="zh-CN" sz="2800" kern="100" dirty="0">
              <a:latin typeface="宋体"/>
              <a:cs typeface="Courier New"/>
            </a:endParaRPr>
          </a:p>
          <a:p>
            <a:pPr algn="just">
              <a:lnSpc>
                <a:spcPct val="135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对一个函数来说，其值域是确定的，但它不一定有最值，如函数</a:t>
            </a:r>
            <a:r>
              <a:rPr lang="en-US" altLang="zh-CN" sz="2800" i="1" kern="100" dirty="0">
                <a:latin typeface="Times New Roman"/>
                <a:ea typeface="华文细黑"/>
                <a:cs typeface="Courier New"/>
              </a:rPr>
              <a:t>y</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如果有最值，则最值一定是值域中的一个元素</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5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在闭区间</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上单调，则</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的最值必在区间端点处取得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即最大值是</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，最小值是</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5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二次函数在闭区间上的最值</a:t>
            </a:r>
            <a:endParaRPr lang="zh-CN" altLang="zh-CN" sz="2800" kern="100" dirty="0">
              <a:latin typeface="宋体"/>
              <a:cs typeface="Courier New"/>
            </a:endParaRPr>
          </a:p>
          <a:p>
            <a:pPr algn="just">
              <a:lnSpc>
                <a:spcPct val="135000"/>
              </a:lnSpc>
              <a:spcAft>
                <a:spcPts val="0"/>
              </a:spcAft>
              <a:tabLst>
                <a:tab pos="2070735" algn="l"/>
              </a:tabLst>
            </a:pPr>
            <a:r>
              <a:rPr lang="zh-CN" altLang="zh-CN" sz="2800" kern="100" dirty="0">
                <a:latin typeface="Times New Roman"/>
                <a:ea typeface="华文细黑"/>
                <a:cs typeface="Times New Roman"/>
              </a:rPr>
              <a:t>探求二次函数在给定区间上的最值问题，一般要先作出</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的草图，然后根据图象的增减性进行研究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特别要注意二次函数的对称轴与所给区间的位置关系，它是求解二次函数在已知区间上最值问题的主要依据，并且最大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值不一定在顶点处取得</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57538137"/>
              </p:ext>
            </p:extLst>
          </p:nvPr>
        </p:nvGraphicFramePr>
        <p:xfrm>
          <a:off x="11345056" y="1216596"/>
          <a:ext cx="419100" cy="1047750"/>
        </p:xfrm>
        <a:graphic>
          <a:graphicData uri="http://schemas.openxmlformats.org/presentationml/2006/ole">
            <mc:AlternateContent xmlns:mc="http://schemas.openxmlformats.org/markup-compatibility/2006">
              <mc:Choice xmlns:v="urn:schemas-microsoft-com:vml" Requires="v">
                <p:oleObj spid="_x0000_s100358" name="文档" r:id="rId4" imgW="426272" imgH="1047638" progId="Word.Document.12">
                  <p:embed/>
                </p:oleObj>
              </mc:Choice>
              <mc:Fallback>
                <p:oleObj name="文档" r:id="rId4" imgW="426272" imgH="1047638" progId="Word.Document.12">
                  <p:embed/>
                  <p:pic>
                    <p:nvPicPr>
                      <p:cNvPr id="0" name="对象 2"/>
                      <p:cNvPicPr>
                        <a:picLocks noChangeAspect="1" noChangeArrowheads="1"/>
                      </p:cNvPicPr>
                      <p:nvPr/>
                    </p:nvPicPr>
                    <p:blipFill>
                      <a:blip r:embed="rId5"/>
                      <a:srcRect/>
                      <a:stretch>
                        <a:fillRect/>
                      </a:stretch>
                    </p:blipFill>
                    <p:spPr bwMode="auto">
                      <a:xfrm>
                        <a:off x="11345056" y="1216596"/>
                        <a:ext cx="419100"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Administrator\Desktop\创新图片\数学创新必修1\t01808cccd94ff639c4.jpg"/>
          <p:cNvPicPr>
            <a:picLocks noChangeAspect="1" noChangeArrowheads="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r="1178" b="247"/>
          <a:stretch/>
        </p:blipFill>
        <p:spPr bwMode="auto">
          <a:xfrm>
            <a:off x="8327454" y="4267208"/>
            <a:ext cx="3862959" cy="259238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4030751"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49599" y="3338736"/>
            <a:ext cx="7488832"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82191" y="662461"/>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　函数的最大</a:t>
            </a:r>
            <a:r>
              <a:rPr lang="en-US" altLang="zh-CN" sz="2800" b="1" kern="100" dirty="0">
                <a:solidFill>
                  <a:srgbClr val="0000FF"/>
                </a:solidFill>
                <a:latin typeface="Times New Roman"/>
                <a:ea typeface="微软雅黑"/>
                <a:cs typeface="Courier New"/>
              </a:rPr>
              <a:t>(</a:t>
            </a:r>
            <a:r>
              <a:rPr lang="zh-CN" altLang="zh-CN" sz="2800" b="1" kern="100" dirty="0">
                <a:solidFill>
                  <a:srgbClr val="0000FF"/>
                </a:solidFill>
                <a:latin typeface="Times New Roman"/>
                <a:ea typeface="微软雅黑"/>
                <a:cs typeface="Times New Roman"/>
              </a:rPr>
              <a:t>小</a:t>
            </a:r>
            <a:r>
              <a:rPr lang="en-US" altLang="zh-CN" sz="2800" b="1" kern="100" dirty="0">
                <a:solidFill>
                  <a:srgbClr val="0000FF"/>
                </a:solidFill>
                <a:latin typeface="Times New Roman"/>
                <a:ea typeface="微软雅黑"/>
                <a:cs typeface="Courier New"/>
              </a:rPr>
              <a:t>)</a:t>
            </a:r>
            <a:r>
              <a:rPr lang="zh-CN" altLang="zh-CN" sz="2800" b="1" kern="100" dirty="0">
                <a:solidFill>
                  <a:srgbClr val="0000FF"/>
                </a:solidFill>
                <a:latin typeface="Times New Roman"/>
                <a:ea typeface="微软雅黑"/>
                <a:cs typeface="Times New Roman"/>
              </a:rPr>
              <a:t>值及几何意义</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3959819495"/>
              </p:ext>
            </p:extLst>
          </p:nvPr>
        </p:nvGraphicFramePr>
        <p:xfrm>
          <a:off x="522015" y="1525538"/>
          <a:ext cx="11055324" cy="3200400"/>
        </p:xfrm>
        <a:graphic>
          <a:graphicData uri="http://schemas.openxmlformats.org/drawingml/2006/table">
            <a:tbl>
              <a:tblPr/>
              <a:tblGrid>
                <a:gridCol w="1381760"/>
                <a:gridCol w="5209068"/>
                <a:gridCol w="4464496"/>
              </a:tblGrid>
              <a:tr h="127306">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最值</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条件</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几何意义</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306">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最大值</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070735" algn="l"/>
                        </a:tabLst>
                      </a:pPr>
                      <a:r>
                        <a:rPr lang="zh-CN" sz="2800" kern="100" dirty="0">
                          <a:effectLst/>
                          <a:latin typeface="Times New Roman"/>
                          <a:ea typeface="华文细黑"/>
                          <a:cs typeface="Times New Roman"/>
                        </a:rPr>
                        <a:t>对于任意的</a:t>
                      </a:r>
                      <a:r>
                        <a:rPr lang="en-US" sz="2800" i="1" kern="100" dirty="0" err="1">
                          <a:effectLst/>
                          <a:latin typeface="Times New Roman"/>
                          <a:ea typeface="华文细黑"/>
                          <a:cs typeface="Courier New"/>
                        </a:rPr>
                        <a:t>x</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I</a:t>
                      </a:r>
                      <a:r>
                        <a:rPr lang="zh-CN" sz="2800" kern="100" dirty="0">
                          <a:effectLst/>
                          <a:latin typeface="Times New Roman"/>
                          <a:ea typeface="华文细黑"/>
                          <a:cs typeface="Times New Roman"/>
                        </a:rPr>
                        <a:t>，都</a:t>
                      </a:r>
                      <a:r>
                        <a:rPr lang="zh-CN" sz="2800" kern="100" dirty="0" smtClean="0">
                          <a:effectLst/>
                          <a:latin typeface="Times New Roman"/>
                          <a:ea typeface="华文细黑"/>
                          <a:cs typeface="Times New Roman"/>
                        </a:rPr>
                        <a:t>有</a:t>
                      </a:r>
                      <a:r>
                        <a:rPr lang="en-US" sz="2800" i="1" u="sng" kern="100" dirty="0" smtClean="0">
                          <a:effectLst/>
                          <a:latin typeface="Times New Roman"/>
                          <a:ea typeface="华文细黑"/>
                          <a:cs typeface="Courier New"/>
                        </a:rPr>
                        <a:t>               </a:t>
                      </a:r>
                      <a:r>
                        <a:rPr lang="zh-CN" sz="2800" kern="100" dirty="0" smtClean="0">
                          <a:effectLst/>
                          <a:latin typeface="Times New Roman"/>
                          <a:ea typeface="华文细黑"/>
                          <a:cs typeface="Times New Roman"/>
                        </a:rPr>
                        <a:t>，</a:t>
                      </a:r>
                      <a:r>
                        <a:rPr lang="zh-CN" sz="2800" kern="100" dirty="0">
                          <a:effectLst/>
                          <a:latin typeface="Times New Roman"/>
                          <a:ea typeface="华文细黑"/>
                          <a:cs typeface="Times New Roman"/>
                        </a:rPr>
                        <a:t>存在</a:t>
                      </a:r>
                      <a:r>
                        <a:rPr lang="en-US" sz="2800" i="1" kern="100" dirty="0" err="1">
                          <a:effectLst/>
                          <a:latin typeface="Times New Roman"/>
                          <a:ea typeface="华文细黑"/>
                          <a:cs typeface="Courier New"/>
                        </a:rPr>
                        <a:t>x</a:t>
                      </a:r>
                      <a:r>
                        <a:rPr lang="en-US" sz="2800" kern="100" baseline="-25000" dirty="0" err="1">
                          <a:effectLst/>
                          <a:latin typeface="Times New Roman"/>
                          <a:ea typeface="华文细黑"/>
                          <a:cs typeface="Courier New"/>
                        </a:rPr>
                        <a:t>0</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I</a:t>
                      </a:r>
                      <a:r>
                        <a:rPr lang="zh-CN" sz="2800" kern="100" dirty="0">
                          <a:effectLst/>
                          <a:latin typeface="Times New Roman"/>
                          <a:ea typeface="华文细黑"/>
                          <a:cs typeface="Times New Roman"/>
                        </a:rPr>
                        <a:t>，使得</a:t>
                      </a:r>
                      <a:r>
                        <a:rPr lang="en-US" sz="2800" i="1" kern="100" dirty="0">
                          <a:effectLst/>
                          <a:latin typeface="Times New Roman"/>
                          <a:ea typeface="华文细黑"/>
                          <a:cs typeface="Courier New"/>
                        </a:rPr>
                        <a:t>f</a:t>
                      </a:r>
                      <a:r>
                        <a:rPr lang="en-US" sz="2800" kern="100" dirty="0">
                          <a:effectLst/>
                          <a:latin typeface="Times New Roman"/>
                          <a:ea typeface="华文细黑"/>
                          <a:cs typeface="Courier New"/>
                        </a:rPr>
                        <a:t>(</a:t>
                      </a:r>
                      <a:r>
                        <a:rPr lang="en-US" sz="2800" i="1" kern="100" dirty="0" err="1">
                          <a:effectLst/>
                          <a:latin typeface="Times New Roman"/>
                          <a:ea typeface="华文细黑"/>
                          <a:cs typeface="Courier New"/>
                        </a:rPr>
                        <a:t>x</a:t>
                      </a:r>
                      <a:r>
                        <a:rPr lang="en-US" sz="2800" kern="100" baseline="-25000" dirty="0" err="1">
                          <a:effectLst/>
                          <a:latin typeface="Times New Roman"/>
                          <a:ea typeface="华文细黑"/>
                          <a:cs typeface="Courier New"/>
                        </a:rPr>
                        <a:t>0</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M</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070735" algn="l"/>
                        </a:tabLst>
                      </a:pPr>
                      <a:r>
                        <a:rPr lang="zh-CN" sz="2800" kern="100" dirty="0">
                          <a:effectLst/>
                          <a:latin typeface="Times New Roman"/>
                          <a:ea typeface="华文细黑"/>
                          <a:cs typeface="Times New Roman"/>
                        </a:rPr>
                        <a:t>函数</a:t>
                      </a:r>
                      <a:r>
                        <a:rPr lang="en-US" sz="2800" i="1" kern="100" dirty="0">
                          <a:effectLst/>
                          <a:latin typeface="Times New Roman"/>
                          <a:ea typeface="华文细黑"/>
                          <a:cs typeface="Courier New"/>
                        </a:rPr>
                        <a:t>y</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f</a:t>
                      </a: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x</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图象上最高点的纵坐标</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306">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最小值</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070735" algn="l"/>
                        </a:tabLst>
                      </a:pPr>
                      <a:r>
                        <a:rPr lang="zh-CN" sz="2800" kern="100" dirty="0">
                          <a:effectLst/>
                          <a:latin typeface="Times New Roman"/>
                          <a:ea typeface="华文细黑"/>
                          <a:cs typeface="Times New Roman"/>
                        </a:rPr>
                        <a:t>对于任意的</a:t>
                      </a:r>
                      <a:r>
                        <a:rPr lang="en-US" sz="2800" i="1" kern="100" dirty="0" err="1">
                          <a:effectLst/>
                          <a:latin typeface="Times New Roman"/>
                          <a:ea typeface="华文细黑"/>
                          <a:cs typeface="Courier New"/>
                        </a:rPr>
                        <a:t>x</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I</a:t>
                      </a:r>
                      <a:r>
                        <a:rPr lang="zh-CN" sz="2800" kern="100" dirty="0">
                          <a:effectLst/>
                          <a:latin typeface="Times New Roman"/>
                          <a:ea typeface="华文细黑"/>
                          <a:cs typeface="Times New Roman"/>
                        </a:rPr>
                        <a:t>，都</a:t>
                      </a:r>
                      <a:r>
                        <a:rPr lang="zh-CN" sz="2800" kern="100" dirty="0" smtClean="0">
                          <a:effectLst/>
                          <a:latin typeface="Times New Roman"/>
                          <a:ea typeface="华文细黑"/>
                          <a:cs typeface="Times New Roman"/>
                        </a:rPr>
                        <a:t>有</a:t>
                      </a:r>
                      <a:r>
                        <a:rPr lang="en-US" sz="2800" i="1" u="sng" kern="100" dirty="0" smtClean="0">
                          <a:effectLst/>
                          <a:latin typeface="Times New Roman"/>
                          <a:ea typeface="华文细黑"/>
                          <a:cs typeface="Courier New"/>
                        </a:rPr>
                        <a:t>               </a:t>
                      </a:r>
                      <a:r>
                        <a:rPr lang="zh-CN" sz="2800" kern="100" dirty="0" smtClean="0">
                          <a:effectLst/>
                          <a:latin typeface="Times New Roman"/>
                          <a:ea typeface="华文细黑"/>
                          <a:cs typeface="Times New Roman"/>
                        </a:rPr>
                        <a:t>，</a:t>
                      </a:r>
                      <a:r>
                        <a:rPr lang="zh-CN" sz="2800" kern="100" dirty="0">
                          <a:effectLst/>
                          <a:latin typeface="Times New Roman"/>
                          <a:ea typeface="华文细黑"/>
                          <a:cs typeface="Times New Roman"/>
                        </a:rPr>
                        <a:t>存在</a:t>
                      </a:r>
                      <a:r>
                        <a:rPr lang="en-US" sz="2800" i="1" kern="100" dirty="0" err="1">
                          <a:effectLst/>
                          <a:latin typeface="Times New Roman"/>
                          <a:ea typeface="华文细黑"/>
                          <a:cs typeface="Courier New"/>
                        </a:rPr>
                        <a:t>x</a:t>
                      </a:r>
                      <a:r>
                        <a:rPr lang="en-US" sz="2800" kern="100" baseline="-25000" dirty="0" err="1">
                          <a:effectLst/>
                          <a:latin typeface="Times New Roman"/>
                          <a:ea typeface="华文细黑"/>
                          <a:cs typeface="Courier New"/>
                        </a:rPr>
                        <a:t>0</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I</a:t>
                      </a:r>
                      <a:r>
                        <a:rPr lang="zh-CN" sz="2800" kern="100" dirty="0">
                          <a:effectLst/>
                          <a:latin typeface="Times New Roman"/>
                          <a:ea typeface="华文细黑"/>
                          <a:cs typeface="Times New Roman"/>
                        </a:rPr>
                        <a:t>，使得</a:t>
                      </a:r>
                      <a:r>
                        <a:rPr lang="en-US" sz="2800" i="1" kern="100" dirty="0">
                          <a:effectLst/>
                          <a:latin typeface="Times New Roman"/>
                          <a:ea typeface="华文细黑"/>
                          <a:cs typeface="Courier New"/>
                        </a:rPr>
                        <a:t>f</a:t>
                      </a:r>
                      <a:r>
                        <a:rPr lang="en-US" sz="2800" kern="100" dirty="0">
                          <a:effectLst/>
                          <a:latin typeface="Times New Roman"/>
                          <a:ea typeface="华文细黑"/>
                          <a:cs typeface="Courier New"/>
                        </a:rPr>
                        <a:t>(</a:t>
                      </a:r>
                      <a:r>
                        <a:rPr lang="en-US" sz="2800" i="1" kern="100" dirty="0" err="1">
                          <a:effectLst/>
                          <a:latin typeface="Times New Roman"/>
                          <a:ea typeface="华文细黑"/>
                          <a:cs typeface="Courier New"/>
                        </a:rPr>
                        <a:t>x</a:t>
                      </a:r>
                      <a:r>
                        <a:rPr lang="en-US" sz="2800" kern="100" baseline="-25000" dirty="0" err="1">
                          <a:effectLst/>
                          <a:latin typeface="Times New Roman"/>
                          <a:ea typeface="华文细黑"/>
                          <a:cs typeface="Courier New"/>
                        </a:rPr>
                        <a:t>0</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M</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070735" algn="l"/>
                        </a:tabLst>
                      </a:pPr>
                      <a:r>
                        <a:rPr lang="zh-CN" sz="2800" kern="100" dirty="0">
                          <a:effectLst/>
                          <a:latin typeface="Times New Roman"/>
                          <a:ea typeface="华文细黑"/>
                          <a:cs typeface="Times New Roman"/>
                        </a:rPr>
                        <a:t>函数</a:t>
                      </a:r>
                      <a:r>
                        <a:rPr lang="en-US" sz="2800" i="1" kern="100" dirty="0">
                          <a:effectLst/>
                          <a:latin typeface="Times New Roman"/>
                          <a:ea typeface="华文细黑"/>
                          <a:cs typeface="Courier New"/>
                        </a:rPr>
                        <a:t>y</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f</a:t>
                      </a: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x</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图象上最低点的纵坐标</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5492302" y="2197185"/>
            <a:ext cx="1342034"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f</a:t>
            </a:r>
            <a:r>
              <a:rPr lang="en-US" altLang="zh-CN" sz="2800" kern="100" dirty="0">
                <a:solidFill>
                  <a:srgbClr val="C00000"/>
                </a:solidFill>
                <a:latin typeface="Times New Roman"/>
                <a:ea typeface="华文细黑"/>
                <a:cs typeface="Courier New"/>
              </a:rPr>
              <a:t>(</a:t>
            </a:r>
            <a:r>
              <a:rPr lang="en-US" altLang="zh-CN" sz="2800" i="1" kern="100" dirty="0">
                <a:solidFill>
                  <a:srgbClr val="C00000"/>
                </a:solidFill>
                <a:latin typeface="Times New Roman"/>
                <a:ea typeface="华文细黑"/>
                <a:cs typeface="Courier New"/>
              </a:rPr>
              <a:t>x</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a:t>
            </a:r>
            <a:r>
              <a:rPr lang="en-US" altLang="zh-CN" sz="2800" i="1" kern="100" dirty="0">
                <a:solidFill>
                  <a:srgbClr val="C00000"/>
                </a:solidFill>
                <a:latin typeface="Times New Roman"/>
                <a:ea typeface="华文细黑"/>
                <a:cs typeface="Courier New"/>
              </a:rPr>
              <a:t>M</a:t>
            </a:r>
            <a:endParaRPr lang="zh-CN" altLang="en-US" dirty="0">
              <a:solidFill>
                <a:srgbClr val="C00000"/>
              </a:solidFill>
            </a:endParaRPr>
          </a:p>
        </p:txBody>
      </p:sp>
      <p:sp>
        <p:nvSpPr>
          <p:cNvPr id="6" name="矩形 5"/>
          <p:cNvSpPr/>
          <p:nvPr/>
        </p:nvSpPr>
        <p:spPr>
          <a:xfrm>
            <a:off x="5473252" y="3464754"/>
            <a:ext cx="1342034"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f</a:t>
            </a:r>
            <a:r>
              <a:rPr lang="en-US" altLang="zh-CN" sz="2800" kern="100" dirty="0">
                <a:solidFill>
                  <a:srgbClr val="C00000"/>
                </a:solidFill>
                <a:latin typeface="Times New Roman"/>
                <a:ea typeface="华文细黑"/>
                <a:cs typeface="Courier New"/>
              </a:rPr>
              <a:t>(</a:t>
            </a:r>
            <a:r>
              <a:rPr lang="en-US" altLang="zh-CN" sz="2800" i="1" kern="100" dirty="0">
                <a:solidFill>
                  <a:srgbClr val="C00000"/>
                </a:solidFill>
                <a:latin typeface="Times New Roman"/>
                <a:ea typeface="华文细黑"/>
                <a:cs typeface="Courier New"/>
              </a:rPr>
              <a:t>x</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a:t>
            </a:r>
            <a:r>
              <a:rPr lang="en-US" altLang="zh-CN" sz="2800" i="1" kern="100" dirty="0">
                <a:solidFill>
                  <a:srgbClr val="C00000"/>
                </a:solidFill>
                <a:latin typeface="Times New Roman"/>
                <a:ea typeface="华文细黑"/>
                <a:cs typeface="Courier New"/>
              </a:rPr>
              <a:t>M</a:t>
            </a:r>
            <a:endParaRPr lang="zh-CN" altLang="en-US" dirty="0">
              <a:solidFill>
                <a:srgbClr val="C00000"/>
              </a:solidFill>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5" grpId="0"/>
      <p:bldP spid="5" grpId="1"/>
      <p:bldP spid="6" grpId="0"/>
      <p:bldP spid="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圆角矩形 5">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9" name="矩形 8"/>
          <p:cNvSpPr/>
          <p:nvPr/>
        </p:nvSpPr>
        <p:spPr>
          <a:xfrm>
            <a:off x="382191"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a:t>
            </a:r>
            <a:r>
              <a:rPr lang="zh-CN" altLang="zh-CN" sz="2800" kern="100" dirty="0">
                <a:latin typeface="Times New Roman"/>
                <a:ea typeface="华文细黑"/>
                <a:cs typeface="Times New Roman"/>
              </a:rPr>
              <a:t>　任何函数都有最大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值吗？</a:t>
            </a:r>
            <a:endParaRPr lang="zh-CN" altLang="zh-CN" sz="2800" kern="100" dirty="0">
              <a:effectLst/>
              <a:latin typeface="宋体"/>
              <a:cs typeface="Courier New"/>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2390139902"/>
              </p:ext>
            </p:extLst>
          </p:nvPr>
        </p:nvGraphicFramePr>
        <p:xfrm>
          <a:off x="514350" y="919039"/>
          <a:ext cx="11210925" cy="3895725"/>
        </p:xfrm>
        <a:graphic>
          <a:graphicData uri="http://schemas.openxmlformats.org/presentationml/2006/ole">
            <mc:AlternateContent xmlns:mc="http://schemas.openxmlformats.org/markup-compatibility/2006">
              <mc:Choice xmlns:v="urn:schemas-microsoft-com:vml" Requires="v">
                <p:oleObj spid="_x0000_s92265" name="文档" r:id="rId4" imgW="11212766" imgH="3909437" progId="Word.Document.12">
                  <p:embed/>
                </p:oleObj>
              </mc:Choice>
              <mc:Fallback>
                <p:oleObj name="文档" r:id="rId4" imgW="11212766" imgH="3909437" progId="Word.Document.12">
                  <p:embed/>
                  <p:pic>
                    <p:nvPicPr>
                      <p:cNvPr id="0" name="对象 7"/>
                      <p:cNvPicPr>
                        <a:picLocks noChangeAspect="1" noChangeArrowheads="1"/>
                      </p:cNvPicPr>
                      <p:nvPr/>
                    </p:nvPicPr>
                    <p:blipFill>
                      <a:blip r:embed="rId5"/>
                      <a:srcRect/>
                      <a:stretch>
                        <a:fillRect/>
                      </a:stretch>
                    </p:blipFill>
                    <p:spPr bwMode="auto">
                      <a:xfrm>
                        <a:off x="514350" y="919039"/>
                        <a:ext cx="11210925"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108412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77999" y="550819"/>
            <a:ext cx="11412000" cy="64823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600" b="1" kern="100" dirty="0">
                <a:solidFill>
                  <a:srgbClr val="0000FF"/>
                </a:solidFill>
                <a:latin typeface="Times New Roman"/>
                <a:ea typeface="微软雅黑"/>
                <a:cs typeface="Times New Roman"/>
              </a:rPr>
              <a:t>题型一　利用函数的图象求最值</a:t>
            </a:r>
            <a:endParaRPr lang="zh-CN" altLang="zh-CN" sz="260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663681988"/>
              </p:ext>
            </p:extLst>
          </p:nvPr>
        </p:nvGraphicFramePr>
        <p:xfrm>
          <a:off x="514350" y="1240979"/>
          <a:ext cx="11210925" cy="1476375"/>
        </p:xfrm>
        <a:graphic>
          <a:graphicData uri="http://schemas.openxmlformats.org/presentationml/2006/ole">
            <mc:AlternateContent xmlns:mc="http://schemas.openxmlformats.org/markup-compatibility/2006">
              <mc:Choice xmlns:v="urn:schemas-microsoft-com:vml" Requires="v">
                <p:oleObj spid="_x0000_s78571" name="文档" r:id="rId3" imgW="11212766" imgH="1478477" progId="Word.Document.12">
                  <p:embed/>
                </p:oleObj>
              </mc:Choice>
              <mc:Fallback>
                <p:oleObj name="文档" r:id="rId3" imgW="11212766" imgH="1478477" progId="Word.Document.12">
                  <p:embed/>
                  <p:pic>
                    <p:nvPicPr>
                      <p:cNvPr id="0" name="对象 12"/>
                      <p:cNvPicPr>
                        <a:picLocks noChangeAspect="1" noChangeArrowheads="1"/>
                      </p:cNvPicPr>
                      <p:nvPr/>
                    </p:nvPicPr>
                    <p:blipFill>
                      <a:blip r:embed="rId4"/>
                      <a:srcRect/>
                      <a:stretch>
                        <a:fillRect/>
                      </a:stretch>
                    </p:blipFill>
                    <p:spPr bwMode="auto">
                      <a:xfrm>
                        <a:off x="514350" y="1240979"/>
                        <a:ext cx="1121092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377999" y="2561506"/>
            <a:ext cx="11412000" cy="4024091"/>
          </a:xfrm>
          <a:prstGeom prst="rect">
            <a:avLst/>
          </a:prstGeom>
        </p:spPr>
        <p:txBody>
          <a:bodyPr wrap="square" lIns="121898" tIns="60948" rIns="121898" bIns="60948">
            <a:spAutoFit/>
          </a:bodyPr>
          <a:lstStyle/>
          <a:p>
            <a:pPr algn="just">
              <a:lnSpc>
                <a:spcPct val="137000"/>
              </a:lnSpc>
              <a:spcAft>
                <a:spcPts val="0"/>
              </a:spcAft>
              <a:tabLst>
                <a:tab pos="2070735" algn="l"/>
              </a:tabLst>
            </a:pPr>
            <a:r>
              <a:rPr lang="zh-CN" altLang="zh-CN" sz="2600" b="1" kern="100" dirty="0">
                <a:solidFill>
                  <a:srgbClr val="0000FF"/>
                </a:solidFill>
                <a:latin typeface="Times New Roman"/>
                <a:ea typeface="微软雅黑"/>
                <a:cs typeface="Times New Roman"/>
              </a:rPr>
              <a:t>解</a:t>
            </a:r>
            <a:r>
              <a:rPr lang="zh-CN" altLang="zh-CN" sz="2600" kern="100" dirty="0">
                <a:latin typeface="Times New Roman"/>
                <a:ea typeface="华文细黑"/>
                <a:cs typeface="Times New Roman"/>
              </a:rPr>
              <a:t>　作出函数</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x</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的图象</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如图</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由图象可知，当</a:t>
            </a:r>
            <a:r>
              <a:rPr lang="en-US" altLang="zh-CN" sz="2600" i="1" kern="100" dirty="0">
                <a:latin typeface="Times New Roman"/>
                <a:ea typeface="华文细黑"/>
                <a:cs typeface="Courier New"/>
              </a:rPr>
              <a:t>x</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时，</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x</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取最大值为</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当</a:t>
            </a:r>
            <a:r>
              <a:rPr lang="en-US" altLang="zh-CN" sz="2600" i="1" kern="100" dirty="0">
                <a:latin typeface="Times New Roman"/>
                <a:ea typeface="华文细黑"/>
                <a:cs typeface="Courier New"/>
              </a:rPr>
              <a:t>x</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0</a:t>
            </a:r>
            <a:r>
              <a:rPr lang="zh-CN" altLang="zh-CN" sz="2600" kern="100" dirty="0">
                <a:latin typeface="Times New Roman"/>
                <a:ea typeface="华文细黑"/>
                <a:cs typeface="Times New Roman"/>
              </a:rPr>
              <a:t>时，</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x</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取最小值</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(0)</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0</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43000"/>
              </a:lnSpc>
              <a:spcAft>
                <a:spcPts val="0"/>
              </a:spcAft>
              <a:tabLst>
                <a:tab pos="2070735" algn="l"/>
              </a:tabLst>
            </a:pPr>
            <a:endParaRPr lang="en-US" altLang="zh-CN" sz="2600" kern="100" dirty="0" smtClean="0">
              <a:latin typeface="Times New Roman"/>
              <a:ea typeface="华文细黑"/>
              <a:cs typeface="Times New Roman"/>
            </a:endParaRPr>
          </a:p>
          <a:p>
            <a:pPr algn="just">
              <a:lnSpc>
                <a:spcPct val="143000"/>
              </a:lnSpc>
              <a:spcAft>
                <a:spcPts val="0"/>
              </a:spcAft>
              <a:tabLst>
                <a:tab pos="2070735" algn="l"/>
              </a:tabLst>
            </a:pPr>
            <a:endParaRPr lang="en-US" altLang="zh-CN" sz="2600" kern="100" dirty="0" smtClean="0">
              <a:latin typeface="Times New Roman"/>
              <a:ea typeface="华文细黑"/>
              <a:cs typeface="Times New Roman"/>
            </a:endParaRPr>
          </a:p>
          <a:p>
            <a:pPr algn="just">
              <a:lnSpc>
                <a:spcPct val="143000"/>
              </a:lnSpc>
              <a:spcAft>
                <a:spcPts val="0"/>
              </a:spcAft>
              <a:tabLst>
                <a:tab pos="2070735" algn="l"/>
              </a:tabLst>
            </a:pPr>
            <a:endParaRPr lang="en-US" altLang="zh-CN" sz="2600" kern="100" dirty="0">
              <a:latin typeface="Times New Roman"/>
              <a:ea typeface="华文细黑"/>
              <a:cs typeface="Times New Roman"/>
            </a:endParaRPr>
          </a:p>
          <a:p>
            <a:pPr algn="just">
              <a:lnSpc>
                <a:spcPct val="143000"/>
              </a:lnSpc>
              <a:spcAft>
                <a:spcPts val="0"/>
              </a:spcAft>
              <a:tabLst>
                <a:tab pos="2070735" algn="l"/>
              </a:tabLst>
            </a:pPr>
            <a:endParaRPr lang="zh-CN" altLang="zh-CN" sz="2600" kern="100" dirty="0">
              <a:latin typeface="宋体"/>
              <a:cs typeface="Courier New"/>
            </a:endParaRPr>
          </a:p>
          <a:p>
            <a:pPr algn="just">
              <a:lnSpc>
                <a:spcPct val="137000"/>
              </a:lnSpc>
              <a:spcAft>
                <a:spcPts val="0"/>
              </a:spcAft>
              <a:tabLst>
                <a:tab pos="2070735" algn="l"/>
              </a:tabLst>
            </a:pPr>
            <a:r>
              <a:rPr lang="zh-CN" altLang="zh-CN" sz="2600" kern="100" dirty="0">
                <a:latin typeface="Times New Roman"/>
                <a:ea typeface="华文细黑"/>
                <a:cs typeface="Times New Roman"/>
              </a:rPr>
              <a:t>故</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x</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的最大值为</a:t>
            </a: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，最小值为</a:t>
            </a:r>
            <a:r>
              <a:rPr lang="en-US" altLang="zh-CN" sz="2600" kern="100" dirty="0">
                <a:latin typeface="Times New Roman"/>
                <a:ea typeface="华文细黑"/>
                <a:cs typeface="Courier New"/>
              </a:rPr>
              <a:t>0.</a:t>
            </a:r>
            <a:endParaRPr lang="zh-CN" altLang="zh-CN" sz="2600" kern="100" dirty="0">
              <a:effectLst/>
              <a:latin typeface="宋体"/>
              <a:cs typeface="Courier New"/>
            </a:endParaRPr>
          </a:p>
        </p:txBody>
      </p:sp>
      <p:pic>
        <p:nvPicPr>
          <p:cNvPr id="19" name="图片 18" descr="F:\2016赵瑊\同步\数学创新 人A必修1\word\BX1-65.TIF"/>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77286" y="3799359"/>
            <a:ext cx="3240360" cy="2148344"/>
          </a:xfrm>
          <a:prstGeom prst="rect">
            <a:avLst/>
          </a:prstGeom>
          <a:noFill/>
          <a:ln>
            <a:noFill/>
          </a:ln>
        </p:spPr>
      </p:pic>
      <p:sp>
        <p:nvSpPr>
          <p:cNvPr id="20" name="圆角矩形 19">
            <a:hlinkClick r:id="rId6"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3">
                                            <p:txEl>
                                              <p:pRg st="5" end="5"/>
                                            </p:txEl>
                                          </p:spTgt>
                                        </p:tgtEl>
                                        <p:attrNameLst>
                                          <p:attrName>style.visibility</p:attrName>
                                        </p:attrNameLst>
                                      </p:cBhvr>
                                      <p:to>
                                        <p:strVal val="visible"/>
                                      </p:to>
                                    </p:set>
                                    <p:animEffect transition="in" filter="blinds(horizontal)">
                                      <p:cBhvr>
                                        <p:cTn id="15" dur="500"/>
                                        <p:tgtEl>
                                          <p:spTgt spid="13">
                                            <p:txEl>
                                              <p:pRg st="5" end="5"/>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13">
                                            <p:txEl>
                                              <p:pRg st="0" end="0"/>
                                            </p:txEl>
                                          </p:spTgt>
                                        </p:tgtEl>
                                      </p:cBhvr>
                                    </p:animEffect>
                                    <p:set>
                                      <p:cBhvr>
                                        <p:cTn id="20" dur="1" fill="hold">
                                          <p:stCondLst>
                                            <p:cond delay="499"/>
                                          </p:stCondLst>
                                        </p:cTn>
                                        <p:tgtEl>
                                          <p:spTgt spid="13">
                                            <p:txEl>
                                              <p:pRg st="0" end="0"/>
                                            </p:txEl>
                                          </p:spTgt>
                                        </p:tgtEl>
                                        <p:attrNameLst>
                                          <p:attrName>style.visibility</p:attrName>
                                        </p:attrNameLst>
                                      </p:cBhvr>
                                      <p:to>
                                        <p:strVal val="hidden"/>
                                      </p:to>
                                    </p:set>
                                  </p:childTnLst>
                                </p:cTn>
                              </p:par>
                              <p:par>
                                <p:cTn id="21" presetID="10" presetClass="exit" presetSubtype="0" fill="hold" grpId="0" nodeType="withEffect">
                                  <p:stCondLst>
                                    <p:cond delay="0"/>
                                  </p:stCondLst>
                                  <p:childTnLst>
                                    <p:animEffect transition="out" filter="fade">
                                      <p:cBhvr>
                                        <p:cTn id="22" dur="500"/>
                                        <p:tgtEl>
                                          <p:spTgt spid="13">
                                            <p:txEl>
                                              <p:pRg st="5" end="5"/>
                                            </p:txEl>
                                          </p:spTgt>
                                        </p:tgtEl>
                                      </p:cBhvr>
                                    </p:animEffect>
                                    <p:set>
                                      <p:cBhvr>
                                        <p:cTn id="23" dur="1" fill="hold">
                                          <p:stCondLst>
                                            <p:cond delay="499"/>
                                          </p:stCondLst>
                                        </p:cTn>
                                        <p:tgtEl>
                                          <p:spTgt spid="13">
                                            <p:txEl>
                                              <p:pRg st="5" end="5"/>
                                            </p:txEl>
                                          </p:spTgt>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9"/>
                                        </p:tgtEl>
                                      </p:cBhvr>
                                    </p:animEffect>
                                    <p:set>
                                      <p:cBhvr>
                                        <p:cTn id="26"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3"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2095" y="1512469"/>
            <a:ext cx="12190413" cy="3708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425624" y="1635922"/>
            <a:ext cx="11305256"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分段函数的最大值为各段上最大值的最大者，最小值为各段上最小值的最小者，故求分段函数的最大值或最小值，应先求各段上的最值，再比较即得函数的最大值、最小值</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如果函数的图象容易作出，画出分段函数的图象，观察图象的最高点与最低点，并求其纵坐标即得函数的最大值、最小值</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矩形 11"/>
          <p:cNvSpPr/>
          <p:nvPr/>
        </p:nvSpPr>
        <p:spPr>
          <a:xfrm>
            <a:off x="382191" y="117426"/>
            <a:ext cx="11412000" cy="456558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的部分图象如图所示，则该函数在</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2,2]</a:t>
            </a:r>
            <a:r>
              <a:rPr lang="zh-CN" altLang="zh-CN" sz="2800" kern="100" dirty="0">
                <a:latin typeface="Times New Roman"/>
                <a:ea typeface="华文细黑"/>
                <a:cs typeface="Times New Roman"/>
              </a:rPr>
              <a:t>上的最小值、最大值分别是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A.</a:t>
            </a:r>
            <a:r>
              <a:rPr lang="en-US" altLang="zh-CN" sz="2800" i="1" kern="100" dirty="0" err="1">
                <a:latin typeface="Times New Roman"/>
                <a:ea typeface="华文细黑"/>
                <a:cs typeface="Courier New"/>
              </a:rPr>
              <a:t>f</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(3)  	</a:t>
            </a:r>
            <a:r>
              <a:rPr lang="en-US" altLang="zh-CN" sz="2800" kern="100" dirty="0" err="1">
                <a:latin typeface="Times New Roman"/>
                <a:ea typeface="华文细黑"/>
                <a:cs typeface="Courier New"/>
              </a:rPr>
              <a:t>B.0,2</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C.</a:t>
            </a:r>
            <a:r>
              <a:rPr lang="en-US" altLang="zh-CN" sz="2800" i="1" kern="100" dirty="0" err="1">
                <a:latin typeface="Times New Roman"/>
                <a:ea typeface="华文细黑"/>
                <a:cs typeface="Courier New"/>
              </a:rPr>
              <a:t>f</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D.</a:t>
            </a:r>
            <a:r>
              <a:rPr lang="en-US" altLang="zh-CN" sz="2800" i="1" kern="100" dirty="0" err="1" smtClean="0">
                <a:latin typeface="Times New Roman"/>
                <a:ea typeface="华文细黑"/>
                <a:cs typeface="Courier New"/>
              </a:rPr>
              <a:t>f</a:t>
            </a: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由图象可知，</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取得最小值为</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取得最大值为</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2800" kern="100" dirty="0">
              <a:effectLst/>
              <a:latin typeface="宋体"/>
              <a:cs typeface="Courier New"/>
            </a:endParaRPr>
          </a:p>
        </p:txBody>
      </p:sp>
      <p:pic>
        <p:nvPicPr>
          <p:cNvPr id="15" name="图片 14" descr="F:\2016赵瑊\同步\数学创新 人A必修1\word\BX1-66.TIF"/>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65427" y="1053530"/>
            <a:ext cx="4728764" cy="3629481"/>
          </a:xfrm>
          <a:prstGeom prst="rect">
            <a:avLst/>
          </a:prstGeom>
          <a:noFill/>
          <a:ln>
            <a:noFill/>
          </a:ln>
        </p:spPr>
      </p:pic>
      <p:sp>
        <p:nvSpPr>
          <p:cNvPr id="4" name="矩形 3"/>
          <p:cNvSpPr/>
          <p:nvPr/>
        </p:nvSpPr>
        <p:spPr>
          <a:xfrm>
            <a:off x="3906391" y="962358"/>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C</a:t>
            </a:r>
            <a:endParaRPr lang="zh-CN" altLang="en-US" b="1" dirty="0">
              <a:solidFill>
                <a:srgbClr val="C00000"/>
              </a:solidFill>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3" end="3"/>
                                            </p:txEl>
                                          </p:spTgt>
                                        </p:tgtEl>
                                        <p:attrNameLst>
                                          <p:attrName>style.visibility</p:attrName>
                                        </p:attrNameLst>
                                      </p:cBhvr>
                                      <p:to>
                                        <p:strVal val="visible"/>
                                      </p:to>
                                    </p:set>
                                    <p:animEffect transition="in" filter="blinds(horizontal)">
                                      <p:cBhvr>
                                        <p:cTn id="7" dur="500"/>
                                        <p:tgtEl>
                                          <p:spTgt spid="1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4" end="4"/>
                                            </p:txEl>
                                          </p:spTgt>
                                        </p:tgtEl>
                                        <p:attrNameLst>
                                          <p:attrName>style.visibility</p:attrName>
                                        </p:attrNameLst>
                                      </p:cBhvr>
                                      <p:to>
                                        <p:strVal val="visible"/>
                                      </p:to>
                                    </p:set>
                                    <p:animEffect transition="in" filter="blinds(horizontal)">
                                      <p:cBhvr>
                                        <p:cTn id="12" dur="500"/>
                                        <p:tgtEl>
                                          <p:spTgt spid="1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5" end="5"/>
                                            </p:txEl>
                                          </p:spTgt>
                                        </p:tgtEl>
                                        <p:attrNameLst>
                                          <p:attrName>style.visibility</p:attrName>
                                        </p:attrNameLst>
                                      </p:cBhvr>
                                      <p:to>
                                        <p:strVal val="visible"/>
                                      </p:to>
                                    </p:set>
                                    <p:animEffect transition="in" filter="blinds(horizontal)">
                                      <p:cBhvr>
                                        <p:cTn id="17" dur="500"/>
                                        <p:tgtEl>
                                          <p:spTgt spid="1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2">
                                            <p:txEl>
                                              <p:pRg st="3" end="3"/>
                                            </p:txEl>
                                          </p:spTgt>
                                        </p:tgtEl>
                                      </p:cBhvr>
                                    </p:animEffect>
                                    <p:set>
                                      <p:cBhvr>
                                        <p:cTn id="27" dur="1" fill="hold">
                                          <p:stCondLst>
                                            <p:cond delay="499"/>
                                          </p:stCondLst>
                                        </p:cTn>
                                        <p:tgtEl>
                                          <p:spTgt spid="12">
                                            <p:txEl>
                                              <p:pRg st="3" end="3"/>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2">
                                            <p:txEl>
                                              <p:pRg st="4" end="4"/>
                                            </p:txEl>
                                          </p:spTgt>
                                        </p:tgtEl>
                                      </p:cBhvr>
                                    </p:animEffect>
                                    <p:set>
                                      <p:cBhvr>
                                        <p:cTn id="30" dur="1" fill="hold">
                                          <p:stCondLst>
                                            <p:cond delay="499"/>
                                          </p:stCondLst>
                                        </p:cTn>
                                        <p:tgtEl>
                                          <p:spTgt spid="12">
                                            <p:txEl>
                                              <p:pRg st="4" end="4"/>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2">
                                            <p:txEl>
                                              <p:pRg st="5" end="5"/>
                                            </p:txEl>
                                          </p:spTgt>
                                        </p:tgtEl>
                                      </p:cBhvr>
                                    </p:animEffect>
                                    <p:set>
                                      <p:cBhvr>
                                        <p:cTn id="33" dur="1" fill="hold">
                                          <p:stCondLst>
                                            <p:cond delay="499"/>
                                          </p:stCondLst>
                                        </p:cTn>
                                        <p:tgtEl>
                                          <p:spTgt spid="12">
                                            <p:txEl>
                                              <p:pRg st="5" end="5"/>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4"/>
                                        </p:tgtEl>
                                      </p:cBhvr>
                                    </p:animEffect>
                                    <p:set>
                                      <p:cBhvr>
                                        <p:cTn id="36"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2" grpId="0" uiExpand="1" build="allAtOnce"/>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矩形 11"/>
          <p:cNvSpPr/>
          <p:nvPr/>
        </p:nvSpPr>
        <p:spPr>
          <a:xfrm>
            <a:off x="382191" y="2254424"/>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的图象如图所示，</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的单调递增区间是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，函数的最小值为</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213253071"/>
              </p:ext>
            </p:extLst>
          </p:nvPr>
        </p:nvGraphicFramePr>
        <p:xfrm>
          <a:off x="514350" y="160859"/>
          <a:ext cx="11210925" cy="2219325"/>
        </p:xfrm>
        <a:graphic>
          <a:graphicData uri="http://schemas.openxmlformats.org/presentationml/2006/ole">
            <mc:AlternateContent xmlns:mc="http://schemas.openxmlformats.org/markup-compatibility/2006">
              <mc:Choice xmlns:v="urn:schemas-microsoft-com:vml" Requires="v">
                <p:oleObj spid="_x0000_s93274" name="文档" r:id="rId3" imgW="11212766" imgH="2227629" progId="Word.Document.12">
                  <p:embed/>
                </p:oleObj>
              </mc:Choice>
              <mc:Fallback>
                <p:oleObj name="文档" r:id="rId3" imgW="11212766" imgH="2227629" progId="Word.Document.12">
                  <p:embed/>
                  <p:pic>
                    <p:nvPicPr>
                      <p:cNvPr id="0" name="对象 1"/>
                      <p:cNvPicPr>
                        <a:picLocks noChangeAspect="1" noChangeArrowheads="1"/>
                      </p:cNvPicPr>
                      <p:nvPr/>
                    </p:nvPicPr>
                    <p:blipFill>
                      <a:blip r:embed="rId4"/>
                      <a:srcRect/>
                      <a:stretch>
                        <a:fillRect/>
                      </a:stretch>
                    </p:blipFill>
                    <p:spPr bwMode="auto">
                      <a:xfrm>
                        <a:off x="514350" y="160859"/>
                        <a:ext cx="11210925"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8" name="图片 7" descr="F:\2016赵瑊\同步\数学创新 人A必修1\word\BX1-67.TIF"/>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68011" y="3069754"/>
            <a:ext cx="3240360" cy="3420567"/>
          </a:xfrm>
          <a:prstGeom prst="rect">
            <a:avLst/>
          </a:prstGeom>
          <a:noFill/>
          <a:ln>
            <a:noFill/>
          </a:ln>
        </p:spPr>
      </p:pic>
    </p:spTree>
    <p:extLst>
      <p:ext uri="{BB962C8B-B14F-4D97-AF65-F5344CB8AC3E}">
        <p14:creationId xmlns:p14="http://schemas.microsoft.com/office/powerpoint/2010/main" val="19747263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2" grpId="0"/>
      <p:bldP spid="12"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2289</TotalTime>
  <Words>1527</Words>
  <Application>Microsoft Office PowerPoint</Application>
  <PresentationFormat>自定义</PresentationFormat>
  <Paragraphs>203</Paragraphs>
  <Slides>33</Slides>
  <Notes>0</Notes>
  <HiddenSlides>6</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33</vt:i4>
      </vt:variant>
    </vt:vector>
  </HeadingPairs>
  <TitlesOfParts>
    <vt:vector size="35"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dreamsummit</cp:lastModifiedBy>
  <cp:revision>1505</cp:revision>
  <dcterms:created xsi:type="dcterms:W3CDTF">2014-10-15T07:25:01Z</dcterms:created>
  <dcterms:modified xsi:type="dcterms:W3CDTF">2016-05-20T08:39:17Z</dcterms:modified>
</cp:coreProperties>
</file>