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85" r:id="rId6"/>
    <p:sldId id="486" r:id="rId7"/>
    <p:sldId id="487" r:id="rId8"/>
    <p:sldId id="499" r:id="rId9"/>
    <p:sldId id="500" r:id="rId10"/>
    <p:sldId id="501" r:id="rId11"/>
    <p:sldId id="488" r:id="rId12"/>
    <p:sldId id="278" r:id="rId13"/>
    <p:sldId id="309" r:id="rId14"/>
    <p:sldId id="457" r:id="rId15"/>
    <p:sldId id="459" r:id="rId16"/>
    <p:sldId id="490" r:id="rId17"/>
    <p:sldId id="461" r:id="rId18"/>
    <p:sldId id="462" r:id="rId19"/>
    <p:sldId id="463" r:id="rId20"/>
    <p:sldId id="465" r:id="rId21"/>
    <p:sldId id="466" r:id="rId22"/>
    <p:sldId id="502" r:id="rId23"/>
    <p:sldId id="492" r:id="rId24"/>
    <p:sldId id="493" r:id="rId25"/>
    <p:sldId id="494" r:id="rId26"/>
    <p:sldId id="468" r:id="rId27"/>
    <p:sldId id="482" r:id="rId28"/>
    <p:sldId id="483" r:id="rId29"/>
    <p:sldId id="361" r:id="rId30"/>
    <p:sldId id="424" r:id="rId31"/>
    <p:sldId id="447" r:id="rId32"/>
    <p:sldId id="448" r:id="rId33"/>
    <p:sldId id="423" r:id="rId34"/>
    <p:sldId id="475" r:id="rId35"/>
    <p:sldId id="451" r:id="rId36"/>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96" autoAdjust="0"/>
    <p:restoredTop sz="94861" autoAdjust="0"/>
  </p:normalViewPr>
  <p:slideViewPr>
    <p:cSldViewPr>
      <p:cViewPr>
        <p:scale>
          <a:sx n="100" d="100"/>
          <a:sy n="100" d="100"/>
        </p:scale>
        <p:origin x="-576" y="-396"/>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 Id="rId4"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image" Target="../media/image2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1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3.emf"/><Relationship Id="rId5" Type="http://schemas.openxmlformats.org/officeDocument/2006/relationships/package" Target="../embeddings/Microsoft_Word___2.docx"/><Relationship Id="rId4" Type="http://schemas.openxmlformats.org/officeDocument/2006/relationships/image" Target="../media/image12.emf"/></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15.emf"/><Relationship Id="rId5" Type="http://schemas.openxmlformats.org/officeDocument/2006/relationships/package" Target="../embeddings/Microsoft_Word___4.docx"/><Relationship Id="rId4" Type="http://schemas.openxmlformats.org/officeDocument/2006/relationships/image" Target="../media/image14.emf"/></Relationships>
</file>

<file path=ppt/slides/_rels/slide1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16.emf"/></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20.xml"/><Relationship Id="rId7" Type="http://schemas.openxmlformats.org/officeDocument/2006/relationships/image" Target="../media/image18.e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package" Target="../embeddings/Microsoft_Word___7.docx"/><Relationship Id="rId5" Type="http://schemas.openxmlformats.org/officeDocument/2006/relationships/image" Target="../media/image17.emf"/><Relationship Id="rId4" Type="http://schemas.openxmlformats.org/officeDocument/2006/relationships/package" Target="../embeddings/Microsoft_Word___6.docx"/><Relationship Id="rId9" Type="http://schemas.openxmlformats.org/officeDocument/2006/relationships/image" Target="../media/image19.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__9.docx"/><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21.emf"/><Relationship Id="rId5" Type="http://schemas.openxmlformats.org/officeDocument/2006/relationships/package" Target="../embeddings/Microsoft_Word___10.docx"/><Relationship Id="rId4" Type="http://schemas.openxmlformats.org/officeDocument/2006/relationships/image" Target="../media/image20.emf"/></Relationships>
</file>

<file path=ppt/slides/_rels/slide22.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package" Target="../embeddings/Microsoft_Word___11.docx"/><Relationship Id="rId7" Type="http://schemas.openxmlformats.org/officeDocument/2006/relationships/package" Target="../embeddings/Microsoft_Word___13.doc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23.emf"/><Relationship Id="rId5" Type="http://schemas.openxmlformats.org/officeDocument/2006/relationships/package" Target="../embeddings/Microsoft_Word___12.docx"/><Relationship Id="rId10" Type="http://schemas.openxmlformats.org/officeDocument/2006/relationships/image" Target="../media/image25.emf"/><Relationship Id="rId4" Type="http://schemas.openxmlformats.org/officeDocument/2006/relationships/image" Target="../media/image22.emf"/><Relationship Id="rId9" Type="http://schemas.openxmlformats.org/officeDocument/2006/relationships/package" Target="../embeddings/Microsoft_Word___14.docx"/></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17.docx"/><Relationship Id="rId3" Type="http://schemas.openxmlformats.org/officeDocument/2006/relationships/slide" Target="slide24.xml"/><Relationship Id="rId7" Type="http://schemas.openxmlformats.org/officeDocument/2006/relationships/image" Target="../media/image27.emf"/><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package" Target="../embeddings/Microsoft_Word___16.docx"/><Relationship Id="rId5" Type="http://schemas.openxmlformats.org/officeDocument/2006/relationships/image" Target="../media/image26.emf"/><Relationship Id="rId4" Type="http://schemas.openxmlformats.org/officeDocument/2006/relationships/package" Target="../embeddings/Microsoft_Word___15.docx"/><Relationship Id="rId9" Type="http://schemas.openxmlformats.org/officeDocument/2006/relationships/image" Target="../media/image28.emf"/></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package" Target="../embeddings/Microsoft_Word___18.docx"/><Relationship Id="rId7" Type="http://schemas.openxmlformats.org/officeDocument/2006/relationships/package" Target="../embeddings/Microsoft_Word___20.docx"/><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30.emf"/><Relationship Id="rId5" Type="http://schemas.openxmlformats.org/officeDocument/2006/relationships/package" Target="../embeddings/Microsoft_Word___19.docx"/><Relationship Id="rId4" Type="http://schemas.openxmlformats.org/officeDocument/2006/relationships/image" Target="../media/image29.emf"/></Relationships>
</file>

<file path=ppt/slides/_rels/slide2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9.vml"/><Relationship Id="rId5" Type="http://schemas.openxmlformats.org/officeDocument/2006/relationships/image" Target="../media/image32.emf"/><Relationship Id="rId4" Type="http://schemas.openxmlformats.org/officeDocument/2006/relationships/package" Target="../embeddings/Microsoft_Word___21.docx"/></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image" Target="../media/image33.png"/><Relationship Id="rId2" Type="http://schemas.openxmlformats.org/officeDocument/2006/relationships/slide" Target="slide29.xml"/><Relationship Id="rId1" Type="http://schemas.openxmlformats.org/officeDocument/2006/relationships/slideLayout" Target="../slideLayouts/slideLayout1.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1.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__22.docx"/><Relationship Id="rId3" Type="http://schemas.openxmlformats.org/officeDocument/2006/relationships/slide" Target="slide29.xml"/><Relationship Id="rId7" Type="http://schemas.openxmlformats.org/officeDocument/2006/relationships/slide" Target="slide33.xml"/><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9" Type="http://schemas.openxmlformats.org/officeDocument/2006/relationships/image" Target="../media/image34.emf"/></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23.docx"/><Relationship Id="rId3" Type="http://schemas.openxmlformats.org/officeDocument/2006/relationships/slide" Target="slide29.xml"/><Relationship Id="rId7" Type="http://schemas.openxmlformats.org/officeDocument/2006/relationships/slide" Target="slide33.xml"/><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slide" Target="slide32.xml"/><Relationship Id="rId11" Type="http://schemas.openxmlformats.org/officeDocument/2006/relationships/image" Target="../media/image36.emf"/><Relationship Id="rId5" Type="http://schemas.openxmlformats.org/officeDocument/2006/relationships/slide" Target="slide31.xml"/><Relationship Id="rId10" Type="http://schemas.openxmlformats.org/officeDocument/2006/relationships/package" Target="../embeddings/Microsoft_Word___24.docx"/><Relationship Id="rId4" Type="http://schemas.openxmlformats.org/officeDocument/2006/relationships/slide" Target="slide30.xml"/><Relationship Id="rId9" Type="http://schemas.openxmlformats.org/officeDocument/2006/relationships/image" Target="../media/image35.emf"/></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1.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1.xml"/></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Word___25.docx"/><Relationship Id="rId3" Type="http://schemas.openxmlformats.org/officeDocument/2006/relationships/slide" Target="slide29.xml"/><Relationship Id="rId7" Type="http://schemas.openxmlformats.org/officeDocument/2006/relationships/slide" Target="slide33.xml"/><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slide" Target="slide32.xml"/><Relationship Id="rId11" Type="http://schemas.openxmlformats.org/officeDocument/2006/relationships/image" Target="../media/image38.emf"/><Relationship Id="rId5" Type="http://schemas.openxmlformats.org/officeDocument/2006/relationships/slide" Target="slide31.xml"/><Relationship Id="rId10" Type="http://schemas.openxmlformats.org/officeDocument/2006/relationships/package" Target="../embeddings/Microsoft_Word___26.docx"/><Relationship Id="rId4" Type="http://schemas.openxmlformats.org/officeDocument/2006/relationships/slide" Target="slide30.xml"/><Relationship Id="rId9" Type="http://schemas.openxmlformats.org/officeDocument/2006/relationships/image" Target="../media/image37.emf"/></Relationships>
</file>

<file path=ppt/slides/_rels/slide3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2902470" y="227766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Times New Roman" pitchFamily="18" charset="0"/>
                <a:ea typeface="微软雅黑" pitchFamily="34" charset="-122"/>
                <a:cs typeface="Times New Roman" pitchFamily="18" charset="0"/>
              </a:rPr>
              <a:t>第一章　</a:t>
            </a:r>
            <a:r>
              <a:rPr lang="en-US" altLang="zh-CN" sz="1600" i="1" dirty="0" smtClean="0">
                <a:solidFill>
                  <a:schemeClr val="accent6">
                    <a:lumMod val="75000"/>
                  </a:schemeClr>
                </a:solidFill>
                <a:latin typeface="Times New Roman" pitchFamily="18" charset="0"/>
                <a:ea typeface="微软雅黑" pitchFamily="34" charset="-122"/>
                <a:cs typeface="Times New Roman" pitchFamily="18" charset="0"/>
              </a:rPr>
              <a:t>§</a:t>
            </a:r>
            <a:r>
              <a:rPr lang="en-US" altLang="zh-CN" sz="1600" i="1" dirty="0" smtClean="0">
                <a:solidFill>
                  <a:schemeClr val="accent6">
                    <a:lumMod val="75000"/>
                  </a:schemeClr>
                </a:solidFill>
                <a:latin typeface="Times New Roman" pitchFamily="18" charset="0"/>
                <a:ea typeface="微软雅黑" pitchFamily="34" charset="-122"/>
                <a:cs typeface="Times New Roman" pitchFamily="18" charset="0"/>
              </a:rPr>
              <a:t>1.2</a:t>
            </a:r>
            <a:r>
              <a:rPr lang="zh-CN" altLang="en-US" sz="1600" i="1" dirty="0">
                <a:solidFill>
                  <a:schemeClr val="accent6">
                    <a:lumMod val="75000"/>
                  </a:schemeClr>
                </a:solidFill>
                <a:latin typeface="Times New Roman" pitchFamily="18" charset="0"/>
                <a:ea typeface="微软雅黑" pitchFamily="34" charset="-122"/>
                <a:cs typeface="Times New Roman" pitchFamily="18" charset="0"/>
              </a:rPr>
              <a:t>　</a:t>
            </a:r>
            <a:r>
              <a:rPr lang="zh-CN" altLang="en-US" sz="1600" i="1" dirty="0" smtClean="0">
                <a:solidFill>
                  <a:schemeClr val="accent6">
                    <a:lumMod val="75000"/>
                  </a:schemeClr>
                </a:solidFill>
                <a:latin typeface="Times New Roman" pitchFamily="18" charset="0"/>
                <a:ea typeface="微软雅黑" pitchFamily="34" charset="-122"/>
                <a:cs typeface="Times New Roman" pitchFamily="18" charset="0"/>
              </a:rPr>
              <a:t>函数及其表示</a:t>
            </a:r>
            <a:endParaRPr lang="zh-CN" altLang="en-US" sz="1600" i="1" dirty="0">
              <a:solidFill>
                <a:schemeClr val="accent6">
                  <a:lumMod val="75000"/>
                </a:schemeClr>
              </a:solidFill>
              <a:latin typeface="Times New Roman" pitchFamily="18" charset="0"/>
              <a:cs typeface="Times New Roman" pitchFamily="18" charset="0"/>
            </a:endParaRPr>
          </a:p>
        </p:txBody>
      </p:sp>
      <p:sp>
        <p:nvSpPr>
          <p:cNvPr id="5" name="TextBox 4"/>
          <p:cNvSpPr txBox="1"/>
          <p:nvPr/>
        </p:nvSpPr>
        <p:spPr>
          <a:xfrm>
            <a:off x="2902471" y="2711406"/>
            <a:ext cx="7745521" cy="1015663"/>
          </a:xfrm>
          <a:prstGeom prst="rect">
            <a:avLst/>
          </a:prstGeom>
          <a:noFill/>
        </p:spPr>
        <p:txBody>
          <a:bodyPr wrap="square" rtlCol="0">
            <a:spAutoFit/>
          </a:bodyPr>
          <a:lstStyle/>
          <a:p>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1.2.1</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函数的概念</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49154" name="Picture 2" descr="C:\Users\Administrator\Desktop\创新图片\数学创新必修1\t01002c14e16390f36d.jpg"/>
          <p:cNvPicPr>
            <a:picLocks noChangeAspect="1" noChangeArrowheads="1"/>
          </p:cNvPicPr>
          <p:nvPr/>
        </p:nvPicPr>
        <p:blipFill rotWithShape="1">
          <a:blip r:embed="rId2">
            <a:extLst>
              <a:ext uri="{28A0092B-C50C-407E-A947-70E740481C1C}">
                <a14:useLocalDpi xmlns:a14="http://schemas.microsoft.com/office/drawing/2010/main" val="0"/>
              </a:ext>
            </a:extLst>
          </a:blip>
          <a:srcRect r="7882" b="9398"/>
          <a:stretch/>
        </p:blipFill>
        <p:spPr bwMode="auto">
          <a:xfrm>
            <a:off x="8958752" y="4437906"/>
            <a:ext cx="3231662" cy="2421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805259489"/>
              </p:ext>
            </p:extLst>
          </p:nvPr>
        </p:nvGraphicFramePr>
        <p:xfrm>
          <a:off x="713656" y="314400"/>
          <a:ext cx="10729192" cy="6104696"/>
        </p:xfrm>
        <a:graphic>
          <a:graphicData uri="http://schemas.openxmlformats.org/drawingml/2006/table">
            <a:tbl>
              <a:tblPr/>
              <a:tblGrid>
                <a:gridCol w="1954848"/>
                <a:gridCol w="2448560"/>
                <a:gridCol w="2331085"/>
                <a:gridCol w="3994699"/>
              </a:tblGrid>
              <a:tr h="1072128">
                <a:tc>
                  <a:txBody>
                    <a:bodyPr/>
                    <a:lstStyle/>
                    <a:p>
                      <a:pPr algn="ctr">
                        <a:lnSpc>
                          <a:spcPct val="150000"/>
                        </a:lnSpc>
                        <a:spcAft>
                          <a:spcPts val="0"/>
                        </a:spcAft>
                        <a:tabLst>
                          <a:tab pos="2070735" algn="l"/>
                        </a:tabLst>
                      </a:pPr>
                      <a:r>
                        <a:rPr lang="en-US" sz="2800" kern="100" dirty="0">
                          <a:effectLst/>
                          <a:latin typeface="Times New Roman"/>
                          <a:ea typeface="华文细黑"/>
                          <a:cs typeface="Courier New"/>
                        </a:rPr>
                        <a:t>{</a:t>
                      </a:r>
                      <a:r>
                        <a:rPr lang="en-US" sz="2800" i="1" kern="100" dirty="0" err="1">
                          <a:effectLst/>
                          <a:latin typeface="Times New Roman"/>
                          <a:ea typeface="华文细黑"/>
                          <a:cs typeface="Courier New"/>
                        </a:rPr>
                        <a:t>x</a:t>
                      </a:r>
                      <a:r>
                        <a:rPr lang="en-US" sz="2800" kern="100" dirty="0" err="1">
                          <a:effectLst/>
                          <a:latin typeface="Times New Roman"/>
                          <a:ea typeface="华文细黑"/>
                          <a:cs typeface="Courier New"/>
                        </a:rPr>
                        <a:t>|</a:t>
                      </a:r>
                      <a:r>
                        <a:rPr lang="en-US" sz="2800" i="1" kern="100" dirty="0" err="1">
                          <a:effectLst/>
                          <a:latin typeface="Times New Roman"/>
                          <a:ea typeface="华文细黑"/>
                          <a:cs typeface="Courier New"/>
                        </a:rPr>
                        <a:t>a</a:t>
                      </a:r>
                      <a:r>
                        <a:rPr lang="en-US" sz="2800" kern="100" dirty="0">
                          <a:effectLst/>
                          <a:latin typeface="Times New Roman"/>
                          <a:ea typeface="华文细黑"/>
                          <a:cs typeface="Courier New"/>
                        </a:rPr>
                        <a:t>&lt;</a:t>
                      </a:r>
                      <a:r>
                        <a:rPr lang="en-US" sz="2800" i="1" kern="100" dirty="0" err="1">
                          <a:effectLst/>
                          <a:latin typeface="Times New Roman"/>
                          <a:ea typeface="华文细黑"/>
                          <a:cs typeface="Courier New"/>
                        </a:rPr>
                        <a:t>x</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b</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半开半闭区间</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a:t>
                      </a:r>
                      <a:r>
                        <a:rPr lang="en-US" sz="2800" i="1" kern="100">
                          <a:effectLst/>
                          <a:latin typeface="Times New Roman"/>
                          <a:ea typeface="华文细黑"/>
                          <a:cs typeface="Courier New"/>
                        </a:rPr>
                        <a:t>a</a:t>
                      </a:r>
                      <a:r>
                        <a:rPr lang="zh-CN" sz="2800" kern="100">
                          <a:effectLst/>
                          <a:latin typeface="Times New Roman"/>
                          <a:ea typeface="华文细黑"/>
                          <a:cs typeface="Times New Roman"/>
                        </a:rPr>
                        <a:t>，</a:t>
                      </a:r>
                      <a:r>
                        <a:rPr lang="en-US" sz="2800" i="1" kern="100">
                          <a:effectLst/>
                          <a:latin typeface="Times New Roman"/>
                          <a:ea typeface="华文细黑"/>
                          <a:cs typeface="Courier New"/>
                        </a:rPr>
                        <a:t>b</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0120">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en-US" sz="2800" kern="100">
                          <a:effectLst/>
                          <a:latin typeface="宋体"/>
                          <a:ea typeface="华文细黑"/>
                          <a:cs typeface="Times New Roman"/>
                        </a:rPr>
                        <a:t>≥</a:t>
                      </a:r>
                      <a:r>
                        <a:rPr lang="en-US" sz="2800" i="1" kern="100">
                          <a:effectLst/>
                          <a:latin typeface="Times New Roman"/>
                          <a:ea typeface="华文细黑"/>
                          <a:cs typeface="Courier New"/>
                        </a:rPr>
                        <a:t>a</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dirty="0">
                          <a:effectLst/>
                          <a:latin typeface="Times New Roman"/>
                          <a:ea typeface="华文细黑"/>
                          <a:cs typeface="Courier New"/>
                        </a:rPr>
                        <a:t> </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a</a:t>
                      </a:r>
                      <a:r>
                        <a:rPr lang="zh-CN" sz="2800" kern="100" dirty="0">
                          <a:effectLst/>
                          <a:latin typeface="Times New Roman"/>
                          <a:ea typeface="华文细黑"/>
                          <a:cs typeface="Times New Roman"/>
                        </a:rPr>
                        <a:t>，＋</a:t>
                      </a:r>
                      <a:r>
                        <a:rPr lang="en-US" sz="2800" kern="100" dirty="0">
                          <a:effectLst/>
                          <a:latin typeface="宋体"/>
                          <a:ea typeface="华文细黑"/>
                          <a:cs typeface="Times New Roman"/>
                        </a:rPr>
                        <a:t>∞</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0120">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en-US" sz="2800" kern="100">
                          <a:effectLst/>
                          <a:latin typeface="Times New Roman"/>
                          <a:ea typeface="华文细黑"/>
                          <a:cs typeface="Courier New"/>
                        </a:rPr>
                        <a:t>&gt;</a:t>
                      </a:r>
                      <a:r>
                        <a:rPr lang="en-US" sz="2800" i="1" kern="100">
                          <a:effectLst/>
                          <a:latin typeface="Times New Roman"/>
                          <a:ea typeface="华文细黑"/>
                          <a:cs typeface="Courier New"/>
                        </a:rPr>
                        <a:t>a</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华文细黑"/>
                          <a:cs typeface="Courier New"/>
                        </a:rPr>
                        <a:t> </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a</a:t>
                      </a:r>
                      <a:r>
                        <a:rPr lang="zh-CN" sz="2800" kern="100" dirty="0">
                          <a:effectLst/>
                          <a:latin typeface="Times New Roman"/>
                          <a:ea typeface="华文细黑"/>
                          <a:cs typeface="Times New Roman"/>
                        </a:rPr>
                        <a:t>，＋</a:t>
                      </a:r>
                      <a:r>
                        <a:rPr lang="en-US" sz="2800" kern="100" dirty="0">
                          <a:effectLst/>
                          <a:latin typeface="宋体"/>
                          <a:ea typeface="华文细黑"/>
                          <a:cs typeface="Times New Roman"/>
                        </a:rPr>
                        <a:t>∞</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dirty="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2128">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en-US" sz="2800" kern="100">
                          <a:effectLst/>
                          <a:latin typeface="宋体"/>
                          <a:ea typeface="华文细黑"/>
                          <a:cs typeface="Times New Roman"/>
                        </a:rPr>
                        <a:t>≤</a:t>
                      </a:r>
                      <a:r>
                        <a:rPr lang="en-US" sz="2800" i="1" kern="100">
                          <a:effectLst/>
                          <a:latin typeface="Times New Roman"/>
                          <a:ea typeface="华文细黑"/>
                          <a:cs typeface="Courier New"/>
                        </a:rPr>
                        <a:t>a</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华文细黑"/>
                          <a:cs typeface="Courier New"/>
                        </a:rPr>
                        <a:t> </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a:t>
                      </a:r>
                      <a:r>
                        <a:rPr lang="zh-CN" sz="2800" kern="100">
                          <a:effectLst/>
                          <a:latin typeface="Times New Roman"/>
                          <a:ea typeface="华文细黑"/>
                          <a:cs typeface="Times New Roman"/>
                        </a:rPr>
                        <a:t>－</a:t>
                      </a:r>
                      <a:r>
                        <a:rPr lang="en-US" sz="2800" kern="100">
                          <a:effectLst/>
                          <a:latin typeface="宋体"/>
                          <a:ea typeface="华文细黑"/>
                          <a:cs typeface="Times New Roman"/>
                        </a:rPr>
                        <a:t>∞</a:t>
                      </a:r>
                      <a:r>
                        <a:rPr lang="zh-CN" sz="2800" kern="100">
                          <a:effectLst/>
                          <a:latin typeface="Times New Roman"/>
                          <a:ea typeface="华文细黑"/>
                          <a:cs typeface="Times New Roman"/>
                        </a:rPr>
                        <a:t>，</a:t>
                      </a:r>
                      <a:r>
                        <a:rPr lang="en-US" sz="2800" i="1" kern="100">
                          <a:effectLst/>
                          <a:latin typeface="Times New Roman"/>
                          <a:ea typeface="华文细黑"/>
                          <a:cs typeface="Courier New"/>
                        </a:rPr>
                        <a:t>a</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dirty="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0120">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en-US" sz="2800" kern="100">
                          <a:effectLst/>
                          <a:latin typeface="Times New Roman"/>
                          <a:ea typeface="华文细黑"/>
                          <a:cs typeface="Courier New"/>
                        </a:rPr>
                        <a:t>&lt;</a:t>
                      </a:r>
                      <a:r>
                        <a:rPr lang="en-US" sz="2800" i="1" kern="100">
                          <a:effectLst/>
                          <a:latin typeface="Times New Roman"/>
                          <a:ea typeface="华文细黑"/>
                          <a:cs typeface="Courier New"/>
                        </a:rPr>
                        <a:t>a</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dirty="0">
                          <a:effectLst/>
                          <a:latin typeface="Times New Roman"/>
                          <a:ea typeface="华文细黑"/>
                          <a:cs typeface="Courier New"/>
                        </a:rPr>
                        <a:t> </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a:t>
                      </a:r>
                      <a:r>
                        <a:rPr lang="zh-CN" sz="2800" kern="100">
                          <a:effectLst/>
                          <a:latin typeface="Times New Roman"/>
                          <a:ea typeface="华文细黑"/>
                          <a:cs typeface="Times New Roman"/>
                        </a:rPr>
                        <a:t>－</a:t>
                      </a:r>
                      <a:r>
                        <a:rPr lang="en-US" sz="2800" kern="100">
                          <a:effectLst/>
                          <a:latin typeface="宋体"/>
                          <a:ea typeface="华文细黑"/>
                          <a:cs typeface="Times New Roman"/>
                        </a:rPr>
                        <a:t>∞</a:t>
                      </a:r>
                      <a:r>
                        <a:rPr lang="zh-CN" sz="2800" kern="100">
                          <a:effectLst/>
                          <a:latin typeface="Times New Roman"/>
                          <a:ea typeface="华文细黑"/>
                          <a:cs typeface="Times New Roman"/>
                        </a:rPr>
                        <a:t>，</a:t>
                      </a:r>
                      <a:r>
                        <a:rPr lang="en-US" sz="2800" i="1" kern="100">
                          <a:effectLst/>
                          <a:latin typeface="Times New Roman"/>
                          <a:ea typeface="华文细黑"/>
                          <a:cs typeface="Courier New"/>
                        </a:rPr>
                        <a:t>a</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504">
                <a:tc>
                  <a:txBody>
                    <a:bodyPr/>
                    <a:lstStyle/>
                    <a:p>
                      <a:pPr algn="ctr">
                        <a:lnSpc>
                          <a:spcPct val="150000"/>
                        </a:lnSpc>
                        <a:spcAft>
                          <a:spcPts val="0"/>
                        </a:spcAft>
                        <a:tabLst>
                          <a:tab pos="2070735" algn="l"/>
                        </a:tabLst>
                      </a:pPr>
                      <a:r>
                        <a:rPr lang="en-US" sz="2800" b="1" kern="100">
                          <a:effectLst/>
                          <a:latin typeface="Times New Roman"/>
                          <a:ea typeface="华文细黑"/>
                          <a:cs typeface="Courier New"/>
                        </a:rPr>
                        <a:t>R</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华文细黑"/>
                          <a:cs typeface="Courier New"/>
                        </a:rPr>
                        <a:t> </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a:t>
                      </a:r>
                      <a:r>
                        <a:rPr lang="zh-CN" sz="2800" kern="100">
                          <a:effectLst/>
                          <a:latin typeface="Times New Roman"/>
                          <a:ea typeface="华文细黑"/>
                          <a:cs typeface="Times New Roman"/>
                        </a:rPr>
                        <a:t>－</a:t>
                      </a:r>
                      <a:r>
                        <a:rPr lang="en-US" sz="2800" kern="100">
                          <a:effectLst/>
                          <a:latin typeface="宋体"/>
                          <a:ea typeface="华文细黑"/>
                          <a:cs typeface="Times New Roman"/>
                        </a:rPr>
                        <a:t>∞</a:t>
                      </a:r>
                      <a:r>
                        <a:rPr lang="zh-CN" sz="2800" kern="100">
                          <a:effectLst/>
                          <a:latin typeface="Times New Roman"/>
                          <a:ea typeface="华文细黑"/>
                          <a:cs typeface="Times New Roman"/>
                        </a:rPr>
                        <a:t>，＋</a:t>
                      </a:r>
                      <a:r>
                        <a:rPr lang="en-US" sz="2800" kern="100">
                          <a:effectLst/>
                          <a:latin typeface="宋体"/>
                          <a:ea typeface="华文细黑"/>
                          <a:cs typeface="Times New Roman"/>
                        </a:rPr>
                        <a:t>∞</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取遍数轴上所有的值</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53258" name="图片 14" descr="说明: F:\2016赵瑊\同步\数学创新 人A必修1\word\BX1-30.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17255" y="367486"/>
            <a:ext cx="3246503" cy="956559"/>
          </a:xfrm>
          <a:prstGeom prst="rect">
            <a:avLst/>
          </a:prstGeom>
          <a:noFill/>
          <a:extLst>
            <a:ext uri="{909E8E84-426E-40DD-AFC4-6F175D3DCCD1}">
              <a14:hiddenFill xmlns:a14="http://schemas.microsoft.com/office/drawing/2010/main">
                <a:solidFill>
                  <a:srgbClr val="FFFFFF"/>
                </a:solidFill>
              </a14:hiddenFill>
            </a:ext>
          </a:extLst>
        </p:spPr>
      </p:pic>
      <p:pic>
        <p:nvPicPr>
          <p:cNvPr id="53257" name="图片 13" descr="说明: F:\2016赵瑊\同步\数学创新 人A必修1\word\BX1-31.TIF"/>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17255" y="1437953"/>
            <a:ext cx="3246501" cy="985545"/>
          </a:xfrm>
          <a:prstGeom prst="rect">
            <a:avLst/>
          </a:prstGeom>
          <a:noFill/>
          <a:extLst>
            <a:ext uri="{909E8E84-426E-40DD-AFC4-6F175D3DCCD1}">
              <a14:hiddenFill xmlns:a14="http://schemas.microsoft.com/office/drawing/2010/main">
                <a:solidFill>
                  <a:srgbClr val="FFFFFF"/>
                </a:solidFill>
              </a14:hiddenFill>
            </a:ext>
          </a:extLst>
        </p:spPr>
      </p:pic>
      <p:pic>
        <p:nvPicPr>
          <p:cNvPr id="53256" name="图片 12" descr="说明: F:\2016赵瑊\同步\数学创新 人A必修1\word\BX1-32.TIF"/>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17255" y="2519606"/>
            <a:ext cx="3246501" cy="985545"/>
          </a:xfrm>
          <a:prstGeom prst="rect">
            <a:avLst/>
          </a:prstGeom>
          <a:noFill/>
          <a:extLst>
            <a:ext uri="{909E8E84-426E-40DD-AFC4-6F175D3DCCD1}">
              <a14:hiddenFill xmlns:a14="http://schemas.microsoft.com/office/drawing/2010/main">
                <a:solidFill>
                  <a:srgbClr val="FFFFFF"/>
                </a:solidFill>
              </a14:hiddenFill>
            </a:ext>
          </a:extLst>
        </p:spPr>
      </p:pic>
      <p:pic>
        <p:nvPicPr>
          <p:cNvPr id="53255" name="图片 11" descr="说明: F:\2016赵瑊\同步\数学创新 人A必修1\word\BX1-33.TIF"/>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7354"/>
          <a:stretch/>
        </p:blipFill>
        <p:spPr bwMode="auto">
          <a:xfrm>
            <a:off x="7875228" y="3616867"/>
            <a:ext cx="3130555" cy="993626"/>
          </a:xfrm>
          <a:prstGeom prst="rect">
            <a:avLst/>
          </a:prstGeom>
          <a:noFill/>
          <a:extLst>
            <a:ext uri="{909E8E84-426E-40DD-AFC4-6F175D3DCCD1}">
              <a14:hiddenFill xmlns:a14="http://schemas.microsoft.com/office/drawing/2010/main">
                <a:solidFill>
                  <a:srgbClr val="FFFFFF"/>
                </a:solidFill>
              </a14:hiddenFill>
            </a:ext>
          </a:extLst>
        </p:spPr>
      </p:pic>
      <p:pic>
        <p:nvPicPr>
          <p:cNvPr id="53254" name="图片 10" descr="说明: F:\2016赵瑊\同步\数学创新 人A必修1\word\BX1-34.TIF"/>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b="6430"/>
          <a:stretch/>
        </p:blipFill>
        <p:spPr bwMode="auto">
          <a:xfrm>
            <a:off x="7875228" y="4730895"/>
            <a:ext cx="3130555" cy="1003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9036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圆角矩形 5">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9" name="矩形 8"/>
          <p:cNvSpPr/>
          <p:nvPr/>
        </p:nvSpPr>
        <p:spPr>
          <a:xfrm>
            <a:off x="382191" y="117426"/>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对于区间</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而言，区间端点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应满足什么关系？</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为区间的左右端点，则</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区间是数集的另一种表示方法，那么任何数集都能用区间表示吗？</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不是任何数集都能用区间表示，如集合</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就不能用区间表示</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是数吗？如何正确使用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无穷大</a:t>
            </a:r>
            <a:r>
              <a:rPr lang="en-US" altLang="zh-CN" sz="2800" kern="100" spc="-600" dirty="0">
                <a:latin typeface="宋体"/>
                <a:ea typeface="华文细黑"/>
                <a:cs typeface="Times New Roman"/>
              </a:rPr>
              <a:t>”</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是一个符号</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不是数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spc="-600" dirty="0">
                <a:latin typeface="宋体"/>
                <a:ea typeface="华文细黑"/>
                <a:cs typeface="Times New Roman"/>
              </a:rPr>
              <a:t>”</a:t>
            </a:r>
            <a:r>
              <a:rPr lang="zh-CN" altLang="zh-CN" sz="2800" kern="100" spc="-6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spc="-600" dirty="0">
                <a:latin typeface="宋体"/>
                <a:ea typeface="华文细黑"/>
                <a:cs typeface="Times New Roman"/>
              </a:rPr>
              <a:t>”</a:t>
            </a:r>
            <a:r>
              <a:rPr lang="zh-CN" altLang="zh-CN" sz="2800" kern="100" dirty="0">
                <a:latin typeface="Times New Roman"/>
                <a:ea typeface="华文细黑"/>
                <a:cs typeface="Times New Roman"/>
              </a:rPr>
              <a:t>作为区间一端时，这一端必须是小括号</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4108412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blinds(horizontal)">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blinds(horizontal)">
                                      <p:cBhvr>
                                        <p:cTn id="12" dur="500"/>
                                        <p:tgtEl>
                                          <p:spTgt spid="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5" end="5"/>
                                            </p:txEl>
                                          </p:spTgt>
                                        </p:tgtEl>
                                        <p:attrNameLst>
                                          <p:attrName>style.visibility</p:attrName>
                                        </p:attrNameLst>
                                      </p:cBhvr>
                                      <p:to>
                                        <p:strVal val="visible"/>
                                      </p:to>
                                    </p:set>
                                    <p:animEffect transition="in" filter="blinds(horizontal)">
                                      <p:cBhvr>
                                        <p:cTn id="17" dur="500"/>
                                        <p:tgtEl>
                                          <p:spTgt spid="9">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xEl>
                                              <p:pRg st="1" end="1"/>
                                            </p:txEl>
                                          </p:spTgt>
                                        </p:tgtEl>
                                      </p:cBhvr>
                                    </p:animEffect>
                                    <p:set>
                                      <p:cBhvr>
                                        <p:cTn id="22" dur="1" fill="hold">
                                          <p:stCondLst>
                                            <p:cond delay="499"/>
                                          </p:stCondLst>
                                        </p:cTn>
                                        <p:tgtEl>
                                          <p:spTgt spid="9">
                                            <p:txEl>
                                              <p:pRg st="1" end="1"/>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9">
                                            <p:txEl>
                                              <p:pRg st="3" end="3"/>
                                            </p:txEl>
                                          </p:spTgt>
                                        </p:tgtEl>
                                      </p:cBhvr>
                                    </p:animEffect>
                                    <p:set>
                                      <p:cBhvr>
                                        <p:cTn id="25" dur="1" fill="hold">
                                          <p:stCondLst>
                                            <p:cond delay="499"/>
                                          </p:stCondLst>
                                        </p:cTn>
                                        <p:tgtEl>
                                          <p:spTgt spid="9">
                                            <p:txEl>
                                              <p:pRg st="3" end="3"/>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9">
                                            <p:txEl>
                                              <p:pRg st="5" end="5"/>
                                            </p:txEl>
                                          </p:spTgt>
                                        </p:tgtEl>
                                      </p:cBhvr>
                                    </p:animEffect>
                                    <p:set>
                                      <p:cBhvr>
                                        <p:cTn id="28" dur="1" fill="hold">
                                          <p:stCondLst>
                                            <p:cond delay="499"/>
                                          </p:stCondLst>
                                        </p:cTn>
                                        <p:tgtEl>
                                          <p:spTgt spid="9">
                                            <p:txEl>
                                              <p:pRg st="5" end="5"/>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9"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568524"/>
            <a:ext cx="11412000" cy="6073818"/>
          </a:xfrm>
          <a:prstGeom prst="rect">
            <a:avLst/>
          </a:prstGeom>
        </p:spPr>
        <p:txBody>
          <a:bodyPr wrap="square" lIns="121898" tIns="60948" rIns="121898" bIns="60948">
            <a:spAutoFit/>
          </a:bodyPr>
          <a:lstStyle/>
          <a:p>
            <a:pPr algn="just">
              <a:lnSpc>
                <a:spcPct val="125000"/>
              </a:lnSpc>
              <a:spcAft>
                <a:spcPts val="0"/>
              </a:spcAft>
              <a:tabLst>
                <a:tab pos="2070735" algn="l"/>
              </a:tabLst>
            </a:pPr>
            <a:r>
              <a:rPr lang="zh-CN" altLang="zh-CN" sz="2600" b="1" kern="100" dirty="0">
                <a:solidFill>
                  <a:srgbClr val="0000FF"/>
                </a:solidFill>
                <a:latin typeface="Times New Roman"/>
                <a:ea typeface="微软雅黑"/>
                <a:cs typeface="Times New Roman"/>
              </a:rPr>
              <a:t>题型一　函数概念的应用</a:t>
            </a:r>
            <a:endParaRPr lang="zh-CN" altLang="zh-CN" sz="2600" kern="100" dirty="0">
              <a:latin typeface="宋体"/>
              <a:cs typeface="Courier New"/>
            </a:endParaRPr>
          </a:p>
          <a:p>
            <a:pPr algn="just">
              <a:lnSpc>
                <a:spcPct val="125000"/>
              </a:lnSpc>
              <a:spcAft>
                <a:spcPts val="0"/>
              </a:spcAft>
              <a:tabLst>
                <a:tab pos="2070735" algn="l"/>
              </a:tabLst>
            </a:pPr>
            <a:r>
              <a:rPr lang="zh-CN" altLang="zh-CN" sz="2600" b="1" kern="100" dirty="0">
                <a:solidFill>
                  <a:srgbClr val="C00000"/>
                </a:solidFill>
                <a:latin typeface="Times New Roman"/>
                <a:ea typeface="微软雅黑"/>
                <a:cs typeface="Times New Roman"/>
              </a:rPr>
              <a:t>例</a:t>
            </a:r>
            <a:r>
              <a:rPr lang="en-US" altLang="zh-CN" sz="2600" b="1" kern="100" dirty="0">
                <a:solidFill>
                  <a:srgbClr val="C00000"/>
                </a:solidFill>
                <a:latin typeface="Times New Roman"/>
                <a:ea typeface="微软雅黑"/>
                <a:cs typeface="Courier New"/>
              </a:rPr>
              <a:t>1</a:t>
            </a:r>
            <a:r>
              <a:rPr lang="zh-CN" altLang="zh-CN" sz="2600" kern="100" dirty="0">
                <a:latin typeface="Times New Roman"/>
                <a:ea typeface="华文细黑"/>
                <a:cs typeface="Times New Roman"/>
              </a:rPr>
              <a:t>　设</a:t>
            </a:r>
            <a:r>
              <a:rPr lang="en-US" altLang="zh-CN" sz="2600" i="1" kern="100" dirty="0">
                <a:latin typeface="Times New Roman"/>
                <a:ea typeface="华文细黑"/>
                <a:cs typeface="Courier New"/>
              </a:rPr>
              <a:t>M</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dirty="0" err="1">
                <a:latin typeface="Times New Roman"/>
                <a:ea typeface="华文细黑"/>
                <a:cs typeface="Courier New"/>
              </a:rPr>
              <a:t>|0</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x</a:t>
            </a:r>
            <a:r>
              <a:rPr lang="en-US" altLang="zh-CN" sz="2600" kern="100" dirty="0" err="1">
                <a:latin typeface="宋体"/>
                <a:ea typeface="华文细黑"/>
                <a:cs typeface="Times New Roman"/>
              </a:rPr>
              <a:t>≤</a:t>
            </a:r>
            <a:r>
              <a:rPr lang="en-US" altLang="zh-CN" sz="2600" kern="100" dirty="0" err="1">
                <a:latin typeface="Times New Roman"/>
                <a:ea typeface="华文细黑"/>
                <a:cs typeface="Courier New"/>
              </a:rPr>
              <a:t>2</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N</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y</a:t>
            </a:r>
            <a:r>
              <a:rPr lang="en-US" altLang="zh-CN" sz="2600" kern="100" dirty="0" err="1">
                <a:latin typeface="Times New Roman"/>
                <a:ea typeface="华文细黑"/>
                <a:cs typeface="Courier New"/>
              </a:rPr>
              <a:t>|0</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y</a:t>
            </a:r>
            <a:r>
              <a:rPr lang="en-US" altLang="zh-CN" sz="2600" kern="100" dirty="0" err="1">
                <a:latin typeface="宋体"/>
                <a:ea typeface="华文细黑"/>
                <a:cs typeface="Times New Roman"/>
              </a:rPr>
              <a:t>≤</a:t>
            </a:r>
            <a:r>
              <a:rPr lang="en-US" altLang="zh-CN" sz="2600" kern="100" dirty="0" err="1">
                <a:latin typeface="Times New Roman"/>
                <a:ea typeface="华文细黑"/>
                <a:cs typeface="Courier New"/>
              </a:rPr>
              <a:t>2</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，给出下列四个图形，其中能表示从集合</a:t>
            </a:r>
            <a:r>
              <a:rPr lang="en-US" altLang="zh-CN" sz="2600" i="1" kern="100" dirty="0">
                <a:latin typeface="Times New Roman"/>
                <a:ea typeface="华文细黑"/>
                <a:cs typeface="Courier New"/>
              </a:rPr>
              <a:t>M</a:t>
            </a:r>
            <a:r>
              <a:rPr lang="zh-CN" altLang="zh-CN" sz="2600" kern="100" dirty="0">
                <a:latin typeface="Times New Roman"/>
                <a:ea typeface="华文细黑"/>
                <a:cs typeface="Times New Roman"/>
              </a:rPr>
              <a:t>到集合</a:t>
            </a:r>
            <a:r>
              <a:rPr lang="en-US" altLang="zh-CN" sz="2600" i="1" kern="100" dirty="0">
                <a:latin typeface="Times New Roman"/>
                <a:ea typeface="华文细黑"/>
                <a:cs typeface="Courier New"/>
              </a:rPr>
              <a:t>N</a:t>
            </a:r>
            <a:r>
              <a:rPr lang="zh-CN" altLang="zh-CN" sz="2600" kern="100" dirty="0">
                <a:latin typeface="Times New Roman"/>
                <a:ea typeface="华文细黑"/>
                <a:cs typeface="Times New Roman"/>
              </a:rPr>
              <a:t>的函数关系的有</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25000"/>
              </a:lnSpc>
              <a:spcAft>
                <a:spcPts val="0"/>
              </a:spcAft>
              <a:tabLst>
                <a:tab pos="2070735" algn="l"/>
              </a:tabLst>
            </a:pPr>
            <a:endParaRPr lang="en-US" altLang="zh-CN" sz="2600" kern="100" dirty="0" smtClean="0">
              <a:latin typeface="Times New Roman"/>
              <a:ea typeface="华文细黑"/>
              <a:cs typeface="Courier New"/>
            </a:endParaRPr>
          </a:p>
          <a:p>
            <a:pPr algn="just">
              <a:lnSpc>
                <a:spcPct val="125000"/>
              </a:lnSpc>
              <a:spcAft>
                <a:spcPts val="0"/>
              </a:spcAft>
              <a:tabLst>
                <a:tab pos="2070735" algn="l"/>
              </a:tabLst>
            </a:pPr>
            <a:endParaRPr lang="en-US" altLang="zh-CN" sz="2600" kern="100" dirty="0" smtClean="0">
              <a:latin typeface="Times New Roman"/>
              <a:ea typeface="华文细黑"/>
              <a:cs typeface="Courier New"/>
            </a:endParaRPr>
          </a:p>
          <a:p>
            <a:pPr algn="just">
              <a:lnSpc>
                <a:spcPct val="125000"/>
              </a:lnSpc>
              <a:spcAft>
                <a:spcPts val="0"/>
              </a:spcAft>
              <a:tabLst>
                <a:tab pos="2070735" algn="l"/>
              </a:tabLst>
            </a:pPr>
            <a:endParaRPr lang="en-US" altLang="zh-CN" sz="2600" kern="100" dirty="0">
              <a:latin typeface="Times New Roman"/>
              <a:ea typeface="华文细黑"/>
              <a:cs typeface="Courier New"/>
            </a:endParaRPr>
          </a:p>
          <a:p>
            <a:pPr algn="just">
              <a:lnSpc>
                <a:spcPct val="125000"/>
              </a:lnSpc>
              <a:spcAft>
                <a:spcPts val="0"/>
              </a:spcAft>
              <a:tabLst>
                <a:tab pos="2070735" algn="l"/>
              </a:tabLst>
            </a:pPr>
            <a:endParaRPr lang="en-US" altLang="zh-CN" sz="2600" kern="100" dirty="0" smtClean="0">
              <a:latin typeface="Times New Roman"/>
              <a:ea typeface="华文细黑"/>
              <a:cs typeface="Courier New"/>
            </a:endParaRPr>
          </a:p>
          <a:p>
            <a:pPr algn="just">
              <a:lnSpc>
                <a:spcPct val="125000"/>
              </a:lnSpc>
              <a:spcAft>
                <a:spcPts val="0"/>
              </a:spcAft>
              <a:tabLst>
                <a:tab pos="2070735" algn="l"/>
              </a:tabLst>
            </a:pPr>
            <a:r>
              <a:rPr lang="en-US" altLang="zh-CN" sz="2600" kern="100" dirty="0" err="1" smtClean="0">
                <a:latin typeface="Times New Roman"/>
                <a:ea typeface="华文细黑"/>
                <a:cs typeface="Courier New"/>
              </a:rPr>
              <a:t>A.0</a:t>
            </a:r>
            <a:r>
              <a:rPr lang="zh-CN" altLang="zh-CN" sz="2600" kern="100" dirty="0">
                <a:latin typeface="Times New Roman"/>
                <a:ea typeface="华文细黑"/>
                <a:cs typeface="Times New Roman"/>
              </a:rPr>
              <a:t>个</a:t>
            </a:r>
            <a:r>
              <a:rPr lang="en-US" altLang="zh-CN" sz="2600" kern="100" dirty="0">
                <a:latin typeface="Times New Roman"/>
                <a:ea typeface="华文细黑"/>
                <a:cs typeface="Courier New"/>
              </a:rPr>
              <a:t>  </a:t>
            </a:r>
            <a:r>
              <a:rPr lang="en-US" altLang="zh-CN" sz="2600" kern="100" dirty="0" smtClean="0">
                <a:latin typeface="Times New Roman"/>
                <a:ea typeface="华文细黑"/>
                <a:cs typeface="Courier New"/>
              </a:rPr>
              <a:t>          </a:t>
            </a:r>
            <a:r>
              <a:rPr lang="en-US" altLang="zh-CN" sz="2600" kern="100" dirty="0" err="1" smtClean="0">
                <a:latin typeface="Times New Roman"/>
                <a:ea typeface="华文细黑"/>
                <a:cs typeface="Courier New"/>
              </a:rPr>
              <a:t>B.1</a:t>
            </a:r>
            <a:r>
              <a:rPr lang="zh-CN" altLang="zh-CN" sz="2600" kern="100" dirty="0">
                <a:latin typeface="Times New Roman"/>
                <a:ea typeface="华文细黑"/>
                <a:cs typeface="Times New Roman"/>
              </a:rPr>
              <a:t>个</a:t>
            </a:r>
            <a:r>
              <a:rPr lang="en-US" altLang="zh-CN" sz="2600" kern="100" dirty="0">
                <a:latin typeface="Times New Roman"/>
                <a:ea typeface="华文细黑"/>
                <a:cs typeface="Courier New"/>
              </a:rPr>
              <a:t>  </a:t>
            </a:r>
            <a:r>
              <a:rPr lang="en-US" altLang="zh-CN" sz="2600" kern="100" dirty="0" smtClean="0">
                <a:latin typeface="Times New Roman"/>
                <a:ea typeface="华文细黑"/>
                <a:cs typeface="Courier New"/>
              </a:rPr>
              <a:t>           </a:t>
            </a:r>
            <a:r>
              <a:rPr lang="en-US" altLang="zh-CN" sz="2600" kern="100" dirty="0" err="1" smtClean="0">
                <a:latin typeface="Times New Roman"/>
                <a:ea typeface="华文细黑"/>
                <a:cs typeface="Courier New"/>
              </a:rPr>
              <a:t>C.2</a:t>
            </a:r>
            <a:r>
              <a:rPr lang="zh-CN" altLang="zh-CN" sz="2600" kern="100" dirty="0">
                <a:latin typeface="Times New Roman"/>
                <a:ea typeface="华文细黑"/>
                <a:cs typeface="Times New Roman"/>
              </a:rPr>
              <a:t>个</a:t>
            </a:r>
            <a:r>
              <a:rPr lang="en-US" altLang="zh-CN" sz="2600" kern="100" dirty="0">
                <a:latin typeface="Times New Roman"/>
                <a:ea typeface="华文细黑"/>
                <a:cs typeface="Courier New"/>
              </a:rPr>
              <a:t>  </a:t>
            </a:r>
            <a:r>
              <a:rPr lang="en-US" altLang="zh-CN" sz="2600" kern="100" dirty="0" smtClean="0">
                <a:latin typeface="Times New Roman"/>
                <a:ea typeface="华文细黑"/>
                <a:cs typeface="Courier New"/>
              </a:rPr>
              <a:t>          </a:t>
            </a:r>
            <a:r>
              <a:rPr lang="en-US" altLang="zh-CN" sz="2600" kern="100" dirty="0" err="1" smtClean="0">
                <a:latin typeface="Times New Roman"/>
                <a:ea typeface="华文细黑"/>
                <a:cs typeface="Courier New"/>
              </a:rPr>
              <a:t>D.3</a:t>
            </a:r>
            <a:r>
              <a:rPr lang="zh-CN" altLang="zh-CN" sz="2600" kern="100" dirty="0">
                <a:latin typeface="Times New Roman"/>
                <a:ea typeface="华文细黑"/>
                <a:cs typeface="Times New Roman"/>
              </a:rPr>
              <a:t>个</a:t>
            </a:r>
            <a:endParaRPr lang="zh-CN" altLang="zh-CN" sz="2600" kern="100" dirty="0">
              <a:latin typeface="宋体"/>
              <a:cs typeface="Courier New"/>
            </a:endParaRPr>
          </a:p>
          <a:p>
            <a:pPr algn="just">
              <a:lnSpc>
                <a:spcPct val="125000"/>
              </a:lnSpc>
              <a:spcAft>
                <a:spcPts val="0"/>
              </a:spcAft>
              <a:tabLst>
                <a:tab pos="2070735" algn="l"/>
              </a:tabLst>
            </a:pPr>
            <a:r>
              <a:rPr lang="zh-CN" altLang="zh-CN" sz="2600" b="1" kern="100" dirty="0" smtClean="0">
                <a:solidFill>
                  <a:srgbClr val="0000FF"/>
                </a:solidFill>
                <a:latin typeface="Times New Roman"/>
                <a:ea typeface="微软雅黑"/>
                <a:cs typeface="Times New Roman"/>
              </a:rPr>
              <a:t>解析</a:t>
            </a:r>
            <a:r>
              <a:rPr lang="zh-CN" altLang="zh-CN" sz="2600" b="1" kern="100" dirty="0">
                <a:solidFill>
                  <a:srgbClr val="0000FF"/>
                </a:solidFill>
                <a:latin typeface="Times New Roman"/>
                <a:ea typeface="微软雅黑"/>
                <a:cs typeface="Times New Roman"/>
              </a:rPr>
              <a:t>　</a:t>
            </a:r>
            <a:r>
              <a:rPr lang="en-US" altLang="zh-CN" sz="2600" kern="100" dirty="0">
                <a:latin typeface="宋体"/>
                <a:ea typeface="华文细黑"/>
                <a:cs typeface="Times New Roman"/>
              </a:rPr>
              <a:t>①</a:t>
            </a:r>
            <a:r>
              <a:rPr lang="zh-CN" altLang="zh-CN" sz="2600" kern="100" dirty="0">
                <a:latin typeface="Times New Roman"/>
                <a:ea typeface="华文细黑"/>
                <a:cs typeface="Times New Roman"/>
              </a:rPr>
              <a:t>错，</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时，在</a:t>
            </a:r>
            <a:r>
              <a:rPr lang="en-US" altLang="zh-CN" sz="2600" i="1" kern="100" dirty="0">
                <a:latin typeface="Times New Roman"/>
                <a:ea typeface="华文细黑"/>
                <a:cs typeface="Courier New"/>
              </a:rPr>
              <a:t>N</a:t>
            </a:r>
            <a:r>
              <a:rPr lang="zh-CN" altLang="zh-CN" sz="2600" kern="100" dirty="0">
                <a:latin typeface="Times New Roman"/>
                <a:ea typeface="华文细黑"/>
                <a:cs typeface="Times New Roman"/>
              </a:rPr>
              <a:t>中无元素与之对应，不满足任意性</a:t>
            </a:r>
            <a:r>
              <a:rPr lang="en-US" altLang="zh-CN" sz="2600" kern="100" dirty="0" smtClean="0">
                <a:latin typeface="Times New Roman"/>
                <a:ea typeface="华文细黑"/>
                <a:cs typeface="Courier New"/>
              </a:rPr>
              <a:t>.</a:t>
            </a:r>
          </a:p>
          <a:p>
            <a:pPr algn="just">
              <a:lnSpc>
                <a:spcPct val="125000"/>
              </a:lnSpc>
              <a:spcAft>
                <a:spcPts val="0"/>
              </a:spcAft>
              <a:tabLst>
                <a:tab pos="2070735" algn="l"/>
              </a:tabLst>
            </a:pPr>
            <a:r>
              <a:rPr lang="en-US" altLang="zh-CN" sz="2600" kern="100" dirty="0" smtClean="0">
                <a:latin typeface="宋体"/>
                <a:ea typeface="华文细黑"/>
                <a:cs typeface="Times New Roman"/>
              </a:rPr>
              <a:t>②</a:t>
            </a:r>
            <a:r>
              <a:rPr lang="zh-CN" altLang="zh-CN" sz="2600" kern="100" dirty="0">
                <a:latin typeface="Times New Roman"/>
                <a:ea typeface="华文细黑"/>
                <a:cs typeface="Times New Roman"/>
              </a:rPr>
              <a:t>对，同时满足任意性与唯一性</a:t>
            </a:r>
            <a:r>
              <a:rPr lang="en-US" altLang="zh-CN" sz="2600" kern="100" dirty="0" smtClean="0">
                <a:latin typeface="Times New Roman"/>
                <a:ea typeface="华文细黑"/>
                <a:cs typeface="Courier New"/>
              </a:rPr>
              <a:t>.</a:t>
            </a:r>
          </a:p>
          <a:p>
            <a:pPr algn="just">
              <a:lnSpc>
                <a:spcPct val="125000"/>
              </a:lnSpc>
              <a:spcAft>
                <a:spcPts val="0"/>
              </a:spcAft>
              <a:tabLst>
                <a:tab pos="2070735" algn="l"/>
              </a:tabLst>
            </a:pPr>
            <a:r>
              <a:rPr lang="en-US" altLang="zh-CN" sz="2600" kern="100" dirty="0" smtClean="0">
                <a:latin typeface="宋体"/>
                <a:ea typeface="华文细黑"/>
                <a:cs typeface="Times New Roman"/>
              </a:rPr>
              <a:t>③</a:t>
            </a:r>
            <a:r>
              <a:rPr lang="zh-CN" altLang="zh-CN" sz="2600" kern="100" dirty="0">
                <a:latin typeface="Times New Roman"/>
                <a:ea typeface="华文细黑"/>
                <a:cs typeface="Times New Roman"/>
              </a:rPr>
              <a:t>错，</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时，对应元素</a:t>
            </a:r>
            <a:r>
              <a:rPr lang="en-US" altLang="zh-CN" sz="2600" i="1" kern="100" dirty="0">
                <a:latin typeface="Times New Roman"/>
                <a:ea typeface="华文细黑"/>
                <a:cs typeface="Courier New"/>
              </a:rPr>
              <a:t>y</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3</a:t>
            </a:r>
            <a:r>
              <a:rPr lang="zh-CN" altLang="zh-CN" sz="2600" kern="100" dirty="0">
                <a:latin typeface="宋体"/>
                <a:ea typeface="MS Mincho"/>
                <a:cs typeface="MS Mincho"/>
              </a:rPr>
              <a:t>∉</a:t>
            </a:r>
            <a:r>
              <a:rPr lang="en-US" altLang="zh-CN" sz="2600" i="1" kern="100" dirty="0">
                <a:latin typeface="Times New Roman"/>
                <a:ea typeface="华文细黑"/>
                <a:cs typeface="Courier New"/>
              </a:rPr>
              <a:t>N</a:t>
            </a:r>
            <a:r>
              <a:rPr lang="zh-CN" altLang="zh-CN" sz="2600" kern="100" dirty="0">
                <a:latin typeface="Times New Roman"/>
                <a:ea typeface="华文细黑"/>
                <a:cs typeface="Times New Roman"/>
              </a:rPr>
              <a:t>，不满足任意性</a:t>
            </a:r>
            <a:r>
              <a:rPr lang="en-US" altLang="zh-CN" sz="2600" kern="100" dirty="0" smtClean="0">
                <a:latin typeface="Times New Roman"/>
                <a:ea typeface="华文细黑"/>
                <a:cs typeface="Courier New"/>
              </a:rPr>
              <a:t>.</a:t>
            </a:r>
          </a:p>
          <a:p>
            <a:pPr algn="just">
              <a:lnSpc>
                <a:spcPct val="125000"/>
              </a:lnSpc>
              <a:spcAft>
                <a:spcPts val="0"/>
              </a:spcAft>
              <a:tabLst>
                <a:tab pos="2070735" algn="l"/>
              </a:tabLst>
            </a:pPr>
            <a:r>
              <a:rPr lang="en-US" altLang="zh-CN" sz="2600" kern="100" dirty="0" smtClean="0">
                <a:latin typeface="宋体"/>
                <a:ea typeface="华文细黑"/>
                <a:cs typeface="Times New Roman"/>
              </a:rPr>
              <a:t>④</a:t>
            </a:r>
            <a:r>
              <a:rPr lang="zh-CN" altLang="zh-CN" sz="2600" kern="100" dirty="0">
                <a:latin typeface="Times New Roman"/>
                <a:ea typeface="华文细黑"/>
                <a:cs typeface="Times New Roman"/>
              </a:rPr>
              <a:t>错，</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时，在</a:t>
            </a:r>
            <a:r>
              <a:rPr lang="en-US" altLang="zh-CN" sz="2600" i="1" kern="100" dirty="0">
                <a:latin typeface="Times New Roman"/>
                <a:ea typeface="华文细黑"/>
                <a:cs typeface="Courier New"/>
              </a:rPr>
              <a:t>N</a:t>
            </a:r>
            <a:r>
              <a:rPr lang="zh-CN" altLang="zh-CN" sz="2600" kern="100" dirty="0">
                <a:latin typeface="Times New Roman"/>
                <a:ea typeface="华文细黑"/>
                <a:cs typeface="Times New Roman"/>
              </a:rPr>
              <a:t>中有两个元素与之对应，不满足唯一性</a:t>
            </a:r>
            <a:r>
              <a:rPr lang="en-US" altLang="zh-CN" sz="2600" kern="100" dirty="0">
                <a:latin typeface="Times New Roman"/>
                <a:ea typeface="华文细黑"/>
                <a:cs typeface="Courier New"/>
              </a:rPr>
              <a:t>.</a:t>
            </a:r>
            <a:endParaRPr lang="zh-CN" altLang="zh-CN" sz="26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圆角矩形 5">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7" name="图片 6" descr="F:\2016赵瑊\同步\数学创新 人A必修1\word\BX1-35.TIF"/>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85987" y="2186728"/>
            <a:ext cx="6796023" cy="1933466"/>
          </a:xfrm>
          <a:prstGeom prst="rect">
            <a:avLst/>
          </a:prstGeom>
          <a:noFill/>
          <a:ln>
            <a:noFill/>
          </a:ln>
        </p:spPr>
      </p:pic>
      <p:sp>
        <p:nvSpPr>
          <p:cNvPr id="2" name="矩形 1"/>
          <p:cNvSpPr/>
          <p:nvPr/>
        </p:nvSpPr>
        <p:spPr>
          <a:xfrm>
            <a:off x="5538192" y="1673027"/>
            <a:ext cx="407484" cy="492443"/>
          </a:xfrm>
          <a:prstGeom prst="rect">
            <a:avLst/>
          </a:prstGeom>
        </p:spPr>
        <p:txBody>
          <a:bodyPr wrap="none">
            <a:spAutoFit/>
          </a:bodyPr>
          <a:lstStyle/>
          <a:p>
            <a:r>
              <a:rPr lang="en-US" altLang="zh-CN" sz="2600" b="1" kern="100" dirty="0">
                <a:solidFill>
                  <a:srgbClr val="C00000"/>
                </a:solidFill>
                <a:latin typeface="Times New Roman"/>
                <a:ea typeface="华文细黑"/>
                <a:cs typeface="Courier New"/>
              </a:rPr>
              <a:t>B</a:t>
            </a:r>
            <a:endParaRPr lang="zh-CN" altLang="en-US" sz="2600" b="1" dirty="0">
              <a:solidFill>
                <a:srgbClr val="C00000"/>
              </a:solidFill>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7" end="7"/>
                                            </p:txEl>
                                          </p:spTgt>
                                        </p:tgtEl>
                                        <p:attrNameLst>
                                          <p:attrName>style.visibility</p:attrName>
                                        </p:attrNameLst>
                                      </p:cBhvr>
                                      <p:to>
                                        <p:strVal val="visible"/>
                                      </p:to>
                                    </p:set>
                                    <p:animEffect transition="in" filter="blinds(horizontal)">
                                      <p:cBhvr>
                                        <p:cTn id="7" dur="500"/>
                                        <p:tgtEl>
                                          <p:spTgt spid="11">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8" end="8"/>
                                            </p:txEl>
                                          </p:spTgt>
                                        </p:tgtEl>
                                        <p:attrNameLst>
                                          <p:attrName>style.visibility</p:attrName>
                                        </p:attrNameLst>
                                      </p:cBhvr>
                                      <p:to>
                                        <p:strVal val="visible"/>
                                      </p:to>
                                    </p:set>
                                    <p:animEffect transition="in" filter="blinds(horizontal)">
                                      <p:cBhvr>
                                        <p:cTn id="12" dur="500"/>
                                        <p:tgtEl>
                                          <p:spTgt spid="11">
                                            <p:txEl>
                                              <p:pRg st="8" end="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9" end="9"/>
                                            </p:txEl>
                                          </p:spTgt>
                                        </p:tgtEl>
                                        <p:attrNameLst>
                                          <p:attrName>style.visibility</p:attrName>
                                        </p:attrNameLst>
                                      </p:cBhvr>
                                      <p:to>
                                        <p:strVal val="visible"/>
                                      </p:to>
                                    </p:set>
                                    <p:animEffect transition="in" filter="blinds(horizontal)">
                                      <p:cBhvr>
                                        <p:cTn id="17" dur="500"/>
                                        <p:tgtEl>
                                          <p:spTgt spid="11">
                                            <p:txEl>
                                              <p:pRg st="9" end="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10" end="10"/>
                                            </p:txEl>
                                          </p:spTgt>
                                        </p:tgtEl>
                                        <p:attrNameLst>
                                          <p:attrName>style.visibility</p:attrName>
                                        </p:attrNameLst>
                                      </p:cBhvr>
                                      <p:to>
                                        <p:strVal val="visible"/>
                                      </p:to>
                                    </p:set>
                                    <p:animEffect transition="in" filter="blinds(horizontal)">
                                      <p:cBhvr>
                                        <p:cTn id="22" dur="500"/>
                                        <p:tgtEl>
                                          <p:spTgt spid="11">
                                            <p:txEl>
                                              <p:pRg st="10" end="1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1">
                                            <p:txEl>
                                              <p:pRg st="7" end="7"/>
                                            </p:txEl>
                                          </p:spTgt>
                                        </p:tgtEl>
                                      </p:cBhvr>
                                    </p:animEffect>
                                    <p:set>
                                      <p:cBhvr>
                                        <p:cTn id="32" dur="1" fill="hold">
                                          <p:stCondLst>
                                            <p:cond delay="499"/>
                                          </p:stCondLst>
                                        </p:cTn>
                                        <p:tgtEl>
                                          <p:spTgt spid="11">
                                            <p:txEl>
                                              <p:pRg st="7" end="7"/>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1">
                                            <p:txEl>
                                              <p:pRg st="8" end="8"/>
                                            </p:txEl>
                                          </p:spTgt>
                                        </p:tgtEl>
                                      </p:cBhvr>
                                    </p:animEffect>
                                    <p:set>
                                      <p:cBhvr>
                                        <p:cTn id="35" dur="1" fill="hold">
                                          <p:stCondLst>
                                            <p:cond delay="499"/>
                                          </p:stCondLst>
                                        </p:cTn>
                                        <p:tgtEl>
                                          <p:spTgt spid="11">
                                            <p:txEl>
                                              <p:pRg st="8" end="8"/>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1">
                                            <p:txEl>
                                              <p:pRg st="9" end="9"/>
                                            </p:txEl>
                                          </p:spTgt>
                                        </p:tgtEl>
                                      </p:cBhvr>
                                    </p:animEffect>
                                    <p:set>
                                      <p:cBhvr>
                                        <p:cTn id="38" dur="1" fill="hold">
                                          <p:stCondLst>
                                            <p:cond delay="499"/>
                                          </p:stCondLst>
                                        </p:cTn>
                                        <p:tgtEl>
                                          <p:spTgt spid="11">
                                            <p:txEl>
                                              <p:pRg st="9" end="9"/>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1">
                                            <p:txEl>
                                              <p:pRg st="10" end="10"/>
                                            </p:txEl>
                                          </p:spTgt>
                                        </p:tgtEl>
                                      </p:cBhvr>
                                    </p:animEffect>
                                    <p:set>
                                      <p:cBhvr>
                                        <p:cTn id="41" dur="1" fill="hold">
                                          <p:stCondLst>
                                            <p:cond delay="499"/>
                                          </p:stCondLst>
                                        </p:cTn>
                                        <p:tgtEl>
                                          <p:spTgt spid="11">
                                            <p:txEl>
                                              <p:pRg st="10" end="10"/>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1" grpId="0" uiExpand="1" build="allAtOnce"/>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095" y="1512469"/>
            <a:ext cx="12190413" cy="3708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425624" y="1635922"/>
            <a:ext cx="11305256"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判断一个对应关系是不是函数关系的方法：</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必须都是非空数集；</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中任意一个数在</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中必须有并且是唯一的实数和它对应</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注意：</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中元素无剩余，</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中元素允许有剩余</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函数的定义中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任意一个</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有唯一确定的</a:t>
            </a:r>
            <a:r>
              <a:rPr lang="en-US" altLang="zh-CN" sz="2800" i="1" kern="100" dirty="0">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说明函数中两变量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的对应关系是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一对一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或者是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多对一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而不能是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一对多</a:t>
            </a:r>
            <a:r>
              <a:rPr lang="en-US" altLang="zh-CN" sz="2800" kern="100" dirty="0">
                <a:latin typeface="宋体"/>
                <a:ea typeface="华文细黑"/>
                <a:cs typeface="Times New Roman"/>
              </a:rPr>
              <a:t>”.</a:t>
            </a:r>
            <a:endParaRPr lang="zh-CN" altLang="zh-CN" sz="280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矩形 11"/>
          <p:cNvSpPr/>
          <p:nvPr/>
        </p:nvSpPr>
        <p:spPr>
          <a:xfrm>
            <a:off x="382191" y="45418"/>
            <a:ext cx="11412000" cy="1770653"/>
          </a:xfrm>
          <a:prstGeom prst="rect">
            <a:avLst/>
          </a:prstGeom>
        </p:spPr>
        <p:txBody>
          <a:bodyPr wrap="square" lIns="121898" tIns="60948" rIns="121898" bIns="60948">
            <a:spAutoFit/>
          </a:bodyPr>
          <a:lstStyle/>
          <a:p>
            <a:pPr algn="just">
              <a:lnSpc>
                <a:spcPct val="143000"/>
              </a:lnSpc>
              <a:spcAft>
                <a:spcPts val="0"/>
              </a:spcAft>
              <a:tabLst>
                <a:tab pos="2070735" algn="l"/>
              </a:tabLst>
            </a:pPr>
            <a:r>
              <a:rPr lang="zh-CN" altLang="zh-CN" sz="2600" b="1" kern="100" dirty="0">
                <a:solidFill>
                  <a:srgbClr val="00B050"/>
                </a:solidFill>
                <a:latin typeface="Times New Roman"/>
                <a:ea typeface="微软雅黑"/>
                <a:cs typeface="Times New Roman"/>
              </a:rPr>
              <a:t>跟踪训练</a:t>
            </a:r>
            <a:r>
              <a:rPr lang="en-US" altLang="zh-CN" sz="2600" b="1" kern="100" dirty="0">
                <a:solidFill>
                  <a:srgbClr val="00B050"/>
                </a:solidFill>
                <a:latin typeface="Times New Roman"/>
                <a:ea typeface="微软雅黑"/>
                <a:cs typeface="Courier New"/>
              </a:rPr>
              <a:t>1</a:t>
            </a:r>
            <a:r>
              <a:rPr lang="zh-CN" altLang="zh-CN" sz="2600" kern="100" dirty="0">
                <a:latin typeface="Times New Roman"/>
                <a:ea typeface="华文细黑"/>
                <a:cs typeface="Times New Roman"/>
              </a:rPr>
              <a:t>　下列对应关系式中是</a:t>
            </a:r>
            <a:r>
              <a:rPr lang="en-US" altLang="zh-CN" sz="2600" i="1" kern="100" dirty="0">
                <a:latin typeface="Times New Roman"/>
                <a:ea typeface="华文细黑"/>
                <a:cs typeface="Courier New"/>
              </a:rPr>
              <a:t>A</a:t>
            </a:r>
            <a:r>
              <a:rPr lang="zh-CN" altLang="zh-CN" sz="2600" kern="100" dirty="0">
                <a:latin typeface="Times New Roman"/>
                <a:ea typeface="华文细黑"/>
                <a:cs typeface="Times New Roman"/>
              </a:rPr>
              <a:t>到</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的函数的是</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3000"/>
              </a:lnSpc>
              <a:spcAft>
                <a:spcPts val="0"/>
              </a:spcAft>
              <a:tabLst>
                <a:tab pos="2070735" algn="l"/>
              </a:tabLst>
            </a:pPr>
            <a:r>
              <a:rPr lang="en-US" altLang="zh-CN" sz="2600" kern="100" dirty="0" err="1">
                <a:latin typeface="Times New Roman"/>
                <a:ea typeface="华文细黑"/>
                <a:cs typeface="Courier New"/>
              </a:rPr>
              <a:t>A.</a:t>
            </a:r>
            <a:r>
              <a:rPr lang="en-US" altLang="zh-CN" sz="2600" i="1" kern="100" dirty="0" err="1">
                <a:latin typeface="Times New Roman"/>
                <a:ea typeface="华文细黑"/>
                <a:cs typeface="Courier New"/>
              </a:rPr>
              <a:t>A</a:t>
            </a:r>
            <a:r>
              <a:rPr lang="en-US" altLang="zh-CN" sz="2600" kern="100" dirty="0" err="1">
                <a:latin typeface="Cambria Math"/>
                <a:ea typeface="华文细黑"/>
                <a:cs typeface="Cambria Math"/>
              </a:rPr>
              <a:t>⊆</a:t>
            </a:r>
            <a:r>
              <a:rPr lang="en-US" altLang="zh-CN" sz="2600" b="1" kern="100" dirty="0" err="1">
                <a:latin typeface="Times New Roman"/>
                <a:ea typeface="华文细黑"/>
                <a:cs typeface="Courier New"/>
              </a:rPr>
              <a:t>R</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B</a:t>
            </a:r>
            <a:r>
              <a:rPr lang="en-US" altLang="zh-CN" sz="2600" kern="100" dirty="0" err="1">
                <a:latin typeface="Cambria Math"/>
                <a:ea typeface="华文细黑"/>
                <a:cs typeface="Cambria Math"/>
              </a:rPr>
              <a:t>⊆</a:t>
            </a:r>
            <a:r>
              <a:rPr lang="en-US" altLang="zh-CN" sz="2600" b="1" kern="100" dirty="0" err="1">
                <a:latin typeface="Times New Roman"/>
                <a:ea typeface="华文细黑"/>
                <a:cs typeface="Courier New"/>
              </a:rPr>
              <a:t>R</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baseline="30000" dirty="0" err="1">
                <a:latin typeface="Times New Roman"/>
                <a:ea typeface="华文细黑"/>
                <a:cs typeface="Courier New"/>
              </a:rPr>
              <a:t>2</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y</a:t>
            </a:r>
            <a:r>
              <a:rPr lang="en-US" altLang="zh-CN" sz="2600" kern="100" baseline="30000" dirty="0" err="1">
                <a:latin typeface="Times New Roman"/>
                <a:ea typeface="华文细黑"/>
                <a:cs typeface="Courier New"/>
              </a:rPr>
              <a:t>2</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a:t>
            </a:r>
            <a:endParaRPr lang="zh-CN" altLang="zh-CN" sz="2600" kern="100" dirty="0">
              <a:latin typeface="宋体"/>
              <a:cs typeface="Courier New"/>
            </a:endParaRPr>
          </a:p>
          <a:p>
            <a:pPr algn="just">
              <a:lnSpc>
                <a:spcPct val="143000"/>
              </a:lnSpc>
              <a:spcAft>
                <a:spcPts val="0"/>
              </a:spcAft>
              <a:tabLst>
                <a:tab pos="2070735" algn="l"/>
              </a:tabLst>
            </a:pPr>
            <a:r>
              <a:rPr lang="en-US" altLang="zh-CN" sz="2600" kern="100" dirty="0" err="1" smtClean="0">
                <a:latin typeface="Times New Roman"/>
                <a:ea typeface="华文细黑"/>
                <a:cs typeface="Courier New"/>
              </a:rPr>
              <a:t>B.</a:t>
            </a:r>
            <a:r>
              <a:rPr lang="en-US" altLang="zh-CN" sz="2600" i="1" kern="100" dirty="0" err="1" smtClean="0">
                <a:latin typeface="Times New Roman"/>
                <a:ea typeface="华文细黑"/>
                <a:cs typeface="Courier New"/>
              </a:rPr>
              <a:t>A</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1,0,1}</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{1,2}</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f</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y</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a:t>
            </a:r>
            <a:endParaRPr lang="zh-CN" altLang="zh-CN" sz="26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69752277"/>
              </p:ext>
            </p:extLst>
          </p:nvPr>
        </p:nvGraphicFramePr>
        <p:xfrm>
          <a:off x="495300" y="1927151"/>
          <a:ext cx="11210925" cy="1657350"/>
        </p:xfrm>
        <a:graphic>
          <a:graphicData uri="http://schemas.openxmlformats.org/presentationml/2006/ole">
            <mc:AlternateContent xmlns:mc="http://schemas.openxmlformats.org/markup-compatibility/2006">
              <mc:Choice xmlns:v="urn:schemas-microsoft-com:vml" Requires="v">
                <p:oleObj spid="_x0000_s54432" name="文档" r:id="rId3" imgW="11212766" imgH="1667748" progId="Word.Document.12">
                  <p:embed/>
                </p:oleObj>
              </mc:Choice>
              <mc:Fallback>
                <p:oleObj name="文档" r:id="rId3" imgW="11212766" imgH="1667748" progId="Word.Document.12">
                  <p:embed/>
                  <p:pic>
                    <p:nvPicPr>
                      <p:cNvPr id="0" name="对象 1"/>
                      <p:cNvPicPr>
                        <a:picLocks noChangeAspect="1" noChangeArrowheads="1"/>
                      </p:cNvPicPr>
                      <p:nvPr/>
                    </p:nvPicPr>
                    <p:blipFill>
                      <a:blip r:embed="rId4"/>
                      <a:srcRect/>
                      <a:stretch>
                        <a:fillRect/>
                      </a:stretch>
                    </p:blipFill>
                    <p:spPr bwMode="auto">
                      <a:xfrm>
                        <a:off x="495300" y="1927151"/>
                        <a:ext cx="11210925"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234021168"/>
              </p:ext>
            </p:extLst>
          </p:nvPr>
        </p:nvGraphicFramePr>
        <p:xfrm>
          <a:off x="495300" y="3611910"/>
          <a:ext cx="11210925" cy="1276350"/>
        </p:xfrm>
        <a:graphic>
          <a:graphicData uri="http://schemas.openxmlformats.org/presentationml/2006/ole">
            <mc:AlternateContent xmlns:mc="http://schemas.openxmlformats.org/markup-compatibility/2006">
              <mc:Choice xmlns:v="urn:schemas-microsoft-com:vml" Requires="v">
                <p:oleObj spid="_x0000_s54433" name="文档" r:id="rId5" imgW="11212766" imgH="1278030" progId="Word.Document.12">
                  <p:embed/>
                </p:oleObj>
              </mc:Choice>
              <mc:Fallback>
                <p:oleObj name="文档" r:id="rId5" imgW="11212766" imgH="1278030" progId="Word.Document.12">
                  <p:embed/>
                  <p:pic>
                    <p:nvPicPr>
                      <p:cNvPr id="0" name=""/>
                      <p:cNvPicPr>
                        <a:picLocks noChangeAspect="1" noChangeArrowheads="1"/>
                      </p:cNvPicPr>
                      <p:nvPr/>
                    </p:nvPicPr>
                    <p:blipFill>
                      <a:blip r:embed="rId6"/>
                      <a:srcRect/>
                      <a:stretch>
                        <a:fillRect/>
                      </a:stretch>
                    </p:blipFill>
                    <p:spPr bwMode="auto">
                      <a:xfrm>
                        <a:off x="495300" y="3611910"/>
                        <a:ext cx="11210925"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82191" y="4725938"/>
            <a:ext cx="11412000" cy="1770653"/>
          </a:xfrm>
          <a:prstGeom prst="rect">
            <a:avLst/>
          </a:prstGeom>
        </p:spPr>
        <p:txBody>
          <a:bodyPr wrap="square" lIns="121898" tIns="60948" rIns="121898" bIns="60948">
            <a:spAutoFit/>
          </a:bodyPr>
          <a:lstStyle/>
          <a:p>
            <a:pPr algn="just">
              <a:lnSpc>
                <a:spcPct val="143000"/>
              </a:lnSpc>
              <a:spcAft>
                <a:spcPts val="0"/>
              </a:spcAft>
              <a:tabLst>
                <a:tab pos="2070735" algn="l"/>
              </a:tabLst>
            </a:pPr>
            <a:r>
              <a:rPr lang="zh-CN" altLang="zh-CN" sz="2600" kern="100" dirty="0">
                <a:latin typeface="Times New Roman"/>
                <a:ea typeface="华文细黑"/>
                <a:cs typeface="Times New Roman"/>
              </a:rPr>
              <a:t>对于</a:t>
            </a: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，符合函数的定义</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3000"/>
              </a:lnSpc>
              <a:spcAft>
                <a:spcPts val="0"/>
              </a:spcAft>
              <a:tabLst>
                <a:tab pos="2070735" algn="l"/>
              </a:tabLst>
            </a:pPr>
            <a:r>
              <a:rPr lang="zh-CN" altLang="zh-CN" sz="2600" kern="100" dirty="0">
                <a:latin typeface="Times New Roman"/>
                <a:ea typeface="华文细黑"/>
                <a:cs typeface="Times New Roman"/>
              </a:rPr>
              <a:t>对于</a:t>
            </a: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a:t>
            </a:r>
            <a:r>
              <a:rPr lang="en-US" altLang="zh-CN" sz="2600" kern="100" dirty="0" err="1">
                <a:latin typeface="Times New Roman"/>
                <a:ea typeface="华文细黑"/>
                <a:cs typeface="Courier New"/>
              </a:rPr>
              <a:t>2</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A</a:t>
            </a:r>
            <a:r>
              <a:rPr lang="zh-CN" altLang="zh-CN" sz="2600" kern="100" dirty="0">
                <a:latin typeface="Times New Roman"/>
                <a:ea typeface="华文细黑"/>
                <a:cs typeface="Times New Roman"/>
              </a:rPr>
              <a:t>，但在集合</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中找不到与之相对应的数，故不符合</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3000"/>
              </a:lnSpc>
              <a:spcAft>
                <a:spcPts val="0"/>
              </a:spcAft>
              <a:tabLst>
                <a:tab pos="2070735" algn="l"/>
              </a:tabLst>
            </a:pPr>
            <a:r>
              <a:rPr lang="zh-CN" altLang="zh-CN" sz="2600" kern="100" dirty="0">
                <a:latin typeface="Times New Roman"/>
                <a:ea typeface="华文细黑"/>
                <a:cs typeface="Times New Roman"/>
              </a:rPr>
              <a:t>对于</a:t>
            </a: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a:t>
            </a:r>
            <a:r>
              <a:rPr lang="en-US" altLang="zh-CN" sz="2600" kern="100" dirty="0" err="1">
                <a:latin typeface="Times New Roman"/>
                <a:ea typeface="华文细黑"/>
                <a:cs typeface="Courier New"/>
              </a:rPr>
              <a:t>1</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A</a:t>
            </a:r>
            <a:r>
              <a:rPr lang="zh-CN" altLang="zh-CN" sz="2600" kern="100" dirty="0">
                <a:latin typeface="Times New Roman"/>
                <a:ea typeface="华文细黑"/>
                <a:cs typeface="Times New Roman"/>
              </a:rPr>
              <a:t>，但在集合</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中找不到与之相对应的数，故不符合</a:t>
            </a:r>
            <a:r>
              <a:rPr lang="en-US" altLang="zh-CN" sz="2600" kern="100" dirty="0">
                <a:latin typeface="Times New Roman"/>
                <a:ea typeface="华文细黑"/>
                <a:cs typeface="Courier New"/>
              </a:rPr>
              <a:t>.</a:t>
            </a:r>
            <a:endParaRPr lang="zh-CN" altLang="zh-CN" sz="2600" kern="100" dirty="0">
              <a:effectLst/>
              <a:latin typeface="宋体"/>
              <a:cs typeface="Courier New"/>
            </a:endParaRPr>
          </a:p>
        </p:txBody>
      </p:sp>
      <p:sp>
        <p:nvSpPr>
          <p:cNvPr id="3" name="矩形 2"/>
          <p:cNvSpPr/>
          <p:nvPr/>
        </p:nvSpPr>
        <p:spPr>
          <a:xfrm>
            <a:off x="7895406" y="232867"/>
            <a:ext cx="407484" cy="492443"/>
          </a:xfrm>
          <a:prstGeom prst="rect">
            <a:avLst/>
          </a:prstGeom>
        </p:spPr>
        <p:txBody>
          <a:bodyPr wrap="none">
            <a:spAutoFit/>
          </a:bodyPr>
          <a:lstStyle/>
          <a:p>
            <a:r>
              <a:rPr lang="en-US" altLang="zh-CN" sz="2600" b="1" kern="100" dirty="0">
                <a:solidFill>
                  <a:srgbClr val="C00000"/>
                </a:solidFill>
                <a:latin typeface="Times New Roman"/>
                <a:ea typeface="华文细黑"/>
                <a:cs typeface="Courier New"/>
              </a:rPr>
              <a:t>B</a:t>
            </a:r>
            <a:endParaRPr lang="zh-CN" altLang="en-US" b="1" dirty="0">
              <a:solidFill>
                <a:srgbClr val="C00000"/>
              </a:solidFill>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blinds(horizontal)">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8">
                                            <p:txEl>
                                              <p:pRg st="0" end="0"/>
                                            </p:txEl>
                                          </p:spTgt>
                                        </p:tgtEl>
                                      </p:cBhvr>
                                    </p:animEffect>
                                    <p:set>
                                      <p:cBhvr>
                                        <p:cTn id="35" dur="1" fill="hold">
                                          <p:stCondLst>
                                            <p:cond delay="499"/>
                                          </p:stCondLst>
                                        </p:cTn>
                                        <p:tgtEl>
                                          <p:spTgt spid="8">
                                            <p:txEl>
                                              <p:pRg st="0" end="0"/>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8">
                                            <p:txEl>
                                              <p:pRg st="1" end="1"/>
                                            </p:txEl>
                                          </p:spTgt>
                                        </p:tgtEl>
                                      </p:cBhvr>
                                    </p:animEffect>
                                    <p:set>
                                      <p:cBhvr>
                                        <p:cTn id="38" dur="1" fill="hold">
                                          <p:stCondLst>
                                            <p:cond delay="499"/>
                                          </p:stCondLst>
                                        </p:cTn>
                                        <p:tgtEl>
                                          <p:spTgt spid="8">
                                            <p:txEl>
                                              <p:pRg st="1" end="1"/>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8">
                                            <p:txEl>
                                              <p:pRg st="2" end="2"/>
                                            </p:txEl>
                                          </p:spTgt>
                                        </p:tgtEl>
                                      </p:cBhvr>
                                    </p:animEffect>
                                    <p:set>
                                      <p:cBhvr>
                                        <p:cTn id="41" dur="1" fill="hold">
                                          <p:stCondLst>
                                            <p:cond delay="499"/>
                                          </p:stCondLst>
                                        </p:cTn>
                                        <p:tgtEl>
                                          <p:spTgt spid="8">
                                            <p:txEl>
                                              <p:pRg st="2" end="2"/>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8" grpId="0" uiExpand="1" build="allAtOnce"/>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133495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判断是否为同一函数</a:t>
            </a:r>
            <a:endParaRPr lang="zh-CN" altLang="zh-CN" sz="105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判断下列函数是否为同一函数：</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38824503"/>
              </p:ext>
            </p:extLst>
          </p:nvPr>
        </p:nvGraphicFramePr>
        <p:xfrm>
          <a:off x="495300" y="1591494"/>
          <a:ext cx="11210925" cy="1219200"/>
        </p:xfrm>
        <a:graphic>
          <a:graphicData uri="http://schemas.openxmlformats.org/presentationml/2006/ole">
            <mc:AlternateContent xmlns:mc="http://schemas.openxmlformats.org/markup-compatibility/2006">
              <mc:Choice xmlns:v="urn:schemas-microsoft-com:vml" Requires="v">
                <p:oleObj spid="_x0000_s55442" name="文档" r:id="rId3" imgW="11212766" imgH="1220708" progId="Word.Document.12">
                  <p:embed/>
                </p:oleObj>
              </mc:Choice>
              <mc:Fallback>
                <p:oleObj name="文档" r:id="rId3" imgW="11212766" imgH="1220708" progId="Word.Document.12">
                  <p:embed/>
                  <p:pic>
                    <p:nvPicPr>
                      <p:cNvPr id="0" name="对象 1"/>
                      <p:cNvPicPr>
                        <a:picLocks noChangeAspect="1" noChangeArrowheads="1"/>
                      </p:cNvPicPr>
                      <p:nvPr/>
                    </p:nvPicPr>
                    <p:blipFill>
                      <a:blip r:embed="rId4"/>
                      <a:srcRect/>
                      <a:stretch>
                        <a:fillRect/>
                      </a:stretch>
                    </p:blipFill>
                    <p:spPr bwMode="auto">
                      <a:xfrm>
                        <a:off x="495300" y="1591494"/>
                        <a:ext cx="112109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382191" y="2700189"/>
            <a:ext cx="11412000" cy="133495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的定义域中不含有元素</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，而</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的定义域为</a:t>
            </a:r>
            <a:r>
              <a:rPr lang="en-US" altLang="zh-CN" sz="2800" b="1" kern="100" dirty="0">
                <a:latin typeface="Times New Roman"/>
                <a:ea typeface="华文细黑"/>
                <a:cs typeface="Courier New"/>
              </a:rPr>
              <a:t>R</a:t>
            </a:r>
            <a:r>
              <a:rPr lang="zh-CN" altLang="zh-CN" sz="2800" kern="100" dirty="0">
                <a:latin typeface="Times New Roman"/>
                <a:ea typeface="华文细黑"/>
                <a:cs typeface="Times New Roman"/>
              </a:rPr>
              <a:t>，定义域不相同，所以二者不是同一函数</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719043083"/>
              </p:ext>
            </p:extLst>
          </p:nvPr>
        </p:nvGraphicFramePr>
        <p:xfrm>
          <a:off x="495300" y="4221882"/>
          <a:ext cx="11210925" cy="590550"/>
        </p:xfrm>
        <a:graphic>
          <a:graphicData uri="http://schemas.openxmlformats.org/presentationml/2006/ole">
            <mc:AlternateContent xmlns:mc="http://schemas.openxmlformats.org/markup-compatibility/2006">
              <mc:Choice xmlns:v="urn:schemas-microsoft-com:vml" Requires="v">
                <p:oleObj spid="_x0000_s55443" name="文档" r:id="rId5" imgW="11212766" imgH="591246" progId="Word.Document.12">
                  <p:embed/>
                </p:oleObj>
              </mc:Choice>
              <mc:Fallback>
                <p:oleObj name="文档" r:id="rId5" imgW="11212766" imgH="591246" progId="Word.Document.12">
                  <p:embed/>
                  <p:pic>
                    <p:nvPicPr>
                      <p:cNvPr id="0" name=""/>
                      <p:cNvPicPr>
                        <a:picLocks noChangeAspect="1" noChangeArrowheads="1"/>
                      </p:cNvPicPr>
                      <p:nvPr/>
                    </p:nvPicPr>
                    <p:blipFill>
                      <a:blip r:embed="rId6"/>
                      <a:srcRect/>
                      <a:stretch>
                        <a:fillRect/>
                      </a:stretch>
                    </p:blipFill>
                    <p:spPr bwMode="auto">
                      <a:xfrm>
                        <a:off x="495300" y="4221882"/>
                        <a:ext cx="11210925"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382191" y="4840666"/>
            <a:ext cx="11412000" cy="133495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spc="-70" dirty="0">
                <a:latin typeface="Times New Roman"/>
                <a:ea typeface="华文细黑"/>
                <a:cs typeface="Times New Roman"/>
              </a:rPr>
              <a:t>的定义域为</a:t>
            </a:r>
            <a:r>
              <a:rPr lang="en-US" altLang="zh-CN" sz="2800" kern="100" spc="-70" dirty="0">
                <a:latin typeface="IPAPANNEW"/>
                <a:ea typeface="华文细黑"/>
                <a:cs typeface="Times New Roman"/>
              </a:rPr>
              <a:t>[</a:t>
            </a:r>
            <a:r>
              <a:rPr lang="en-US" altLang="zh-CN" sz="2800" kern="100" spc="-70" dirty="0">
                <a:latin typeface="Times New Roman" pitchFamily="18" charset="0"/>
                <a:ea typeface="华文细黑"/>
                <a:cs typeface="Times New Roman" pitchFamily="18" charset="0"/>
              </a:rPr>
              <a:t>0</a:t>
            </a:r>
            <a:r>
              <a:rPr lang="zh-CN" altLang="zh-CN" sz="2800" kern="100" spc="-500" dirty="0">
                <a:latin typeface="IPAPANNEW"/>
                <a:ea typeface="华文细黑"/>
                <a:cs typeface="Times New Roman"/>
              </a:rPr>
              <a:t>，</a:t>
            </a:r>
            <a:r>
              <a:rPr lang="zh-CN" altLang="zh-CN" sz="2800" kern="100" spc="-70" dirty="0">
                <a:latin typeface="IPAPANNEW"/>
                <a:ea typeface="华文细黑"/>
                <a:cs typeface="Times New Roman"/>
              </a:rPr>
              <a:t>＋</a:t>
            </a:r>
            <a:r>
              <a:rPr lang="zh-CN" altLang="zh-CN" sz="2800" kern="100" spc="-70" dirty="0">
                <a:latin typeface="宋体"/>
                <a:cs typeface="宋体"/>
              </a:rPr>
              <a:t>∞</a:t>
            </a:r>
            <a:r>
              <a:rPr lang="en-US" altLang="zh-CN" sz="2800" kern="100" spc="-70" dirty="0">
                <a:latin typeface="IPAPANNEW"/>
                <a:ea typeface="华文细黑"/>
                <a:cs typeface="Times New Roman"/>
              </a:rPr>
              <a:t>)</a:t>
            </a:r>
            <a:r>
              <a:rPr lang="zh-CN" altLang="zh-CN" sz="2800" kern="100" spc="-500" dirty="0">
                <a:latin typeface="IPAPANNEW"/>
                <a:ea typeface="华文细黑"/>
                <a:cs typeface="Times New Roman"/>
              </a:rPr>
              <a:t>，</a:t>
            </a:r>
            <a:r>
              <a:rPr lang="zh-CN" altLang="zh-CN" sz="2800" kern="100" spc="-70" dirty="0">
                <a:latin typeface="IPAPANNEW"/>
                <a:ea typeface="华文细黑"/>
                <a:cs typeface="Times New Roman"/>
              </a:rPr>
              <a:t>而</a:t>
            </a:r>
            <a:r>
              <a:rPr lang="en-US" altLang="zh-CN" sz="2800" i="1" kern="100" spc="-70" dirty="0">
                <a:latin typeface="Times New Roman" pitchFamily="18" charset="0"/>
                <a:ea typeface="华文细黑"/>
                <a:cs typeface="Times New Roman" pitchFamily="18" charset="0"/>
              </a:rPr>
              <a:t>g</a:t>
            </a:r>
            <a:r>
              <a:rPr lang="en-US" altLang="zh-CN" sz="2800" kern="100" spc="-70" dirty="0">
                <a:latin typeface="Times New Roman" pitchFamily="18" charset="0"/>
                <a:ea typeface="华文细黑"/>
                <a:cs typeface="Times New Roman" pitchFamily="18" charset="0"/>
              </a:rPr>
              <a:t>(</a:t>
            </a:r>
            <a:r>
              <a:rPr lang="en-US" altLang="zh-CN" sz="2800" i="1" kern="100" spc="-70" dirty="0">
                <a:latin typeface="Times New Roman" pitchFamily="18" charset="0"/>
                <a:ea typeface="华文细黑"/>
                <a:cs typeface="Times New Roman" pitchFamily="18" charset="0"/>
              </a:rPr>
              <a:t>x</a:t>
            </a:r>
            <a:r>
              <a:rPr lang="en-US" altLang="zh-CN" sz="2800" kern="100" spc="-70" dirty="0">
                <a:latin typeface="Times New Roman" pitchFamily="18" charset="0"/>
                <a:ea typeface="华文细黑"/>
                <a:cs typeface="Times New Roman" pitchFamily="18" charset="0"/>
              </a:rPr>
              <a:t>)</a:t>
            </a:r>
            <a:r>
              <a:rPr lang="zh-CN" altLang="zh-CN" sz="2800" kern="100" spc="-70" dirty="0">
                <a:latin typeface="IPAPANNEW"/>
                <a:ea typeface="华文细黑"/>
                <a:cs typeface="Times New Roman"/>
              </a:rPr>
              <a:t>的定义域为</a:t>
            </a:r>
            <a:r>
              <a:rPr lang="en-US" altLang="zh-CN" sz="2800" kern="100" spc="-70" dirty="0">
                <a:latin typeface="IPAPANNEW"/>
                <a:ea typeface="华文细黑"/>
                <a:cs typeface="Times New Roman"/>
              </a:rPr>
              <a:t>(</a:t>
            </a:r>
            <a:r>
              <a:rPr lang="zh-CN" altLang="zh-CN" sz="2800" kern="100" spc="-70" dirty="0">
                <a:latin typeface="IPAPANNEW"/>
                <a:ea typeface="华文细黑"/>
                <a:cs typeface="Times New Roman"/>
              </a:rPr>
              <a:t>－</a:t>
            </a:r>
            <a:r>
              <a:rPr lang="zh-CN" altLang="zh-CN" sz="2800" kern="100" spc="-70" dirty="0">
                <a:latin typeface="宋体"/>
                <a:cs typeface="宋体"/>
              </a:rPr>
              <a:t>∞</a:t>
            </a:r>
            <a:r>
              <a:rPr lang="zh-CN" altLang="zh-CN" sz="2800" kern="100" spc="-500" dirty="0">
                <a:latin typeface="IPAPANNEW"/>
                <a:ea typeface="华文细黑"/>
                <a:cs typeface="Times New Roman"/>
              </a:rPr>
              <a:t>，</a:t>
            </a:r>
            <a:r>
              <a:rPr lang="zh-CN" altLang="zh-CN" sz="2800" kern="100" spc="-70" dirty="0">
                <a:latin typeface="IPAPANNEW"/>
                <a:ea typeface="华文细黑"/>
                <a:cs typeface="Times New Roman"/>
              </a:rPr>
              <a:t>－</a:t>
            </a:r>
            <a:r>
              <a:rPr lang="en-US" altLang="zh-CN" sz="2800" kern="100" spc="-70" dirty="0">
                <a:latin typeface="IPAPANNEW"/>
                <a:ea typeface="华文细黑"/>
                <a:cs typeface="Times New Roman"/>
              </a:rPr>
              <a:t>1]</a:t>
            </a:r>
            <a:r>
              <a:rPr lang="en-US" altLang="zh-CN" sz="2800" kern="100" spc="-70" dirty="0">
                <a:latin typeface="宋体"/>
                <a:ea typeface="华文细黑"/>
                <a:cs typeface="Times New Roman"/>
              </a:rPr>
              <a:t>∪</a:t>
            </a:r>
            <a:r>
              <a:rPr lang="en-US" altLang="zh-CN" sz="2800" kern="100" spc="-70" dirty="0">
                <a:latin typeface="Times New Roman"/>
                <a:ea typeface="华文细黑"/>
                <a:cs typeface="Courier New"/>
              </a:rPr>
              <a:t>[0</a:t>
            </a:r>
            <a:r>
              <a:rPr lang="zh-CN" altLang="zh-CN" sz="2800" kern="100" spc="-500" dirty="0">
                <a:latin typeface="Times New Roman"/>
                <a:ea typeface="华文细黑"/>
                <a:cs typeface="Times New Roman"/>
              </a:rPr>
              <a:t>，</a:t>
            </a:r>
            <a:r>
              <a:rPr lang="zh-CN" altLang="zh-CN" sz="2800" kern="100" spc="-70" dirty="0">
                <a:latin typeface="Times New Roman"/>
                <a:ea typeface="华文细黑"/>
                <a:cs typeface="Times New Roman"/>
              </a:rPr>
              <a:t>＋</a:t>
            </a:r>
            <a:r>
              <a:rPr lang="en-US" altLang="zh-CN" sz="2800" kern="100" spc="-70" dirty="0">
                <a:latin typeface="宋体"/>
                <a:ea typeface="华文细黑"/>
                <a:cs typeface="Times New Roman"/>
              </a:rPr>
              <a:t>∞</a:t>
            </a:r>
            <a:r>
              <a:rPr lang="en-US" altLang="zh-CN" sz="2800" kern="100" spc="-70" dirty="0">
                <a:latin typeface="Times New Roman"/>
                <a:ea typeface="华文细黑"/>
                <a:cs typeface="Courier New"/>
              </a:rPr>
              <a:t>)</a:t>
            </a:r>
            <a:r>
              <a:rPr lang="zh-CN" altLang="zh-CN" sz="2800" kern="100" spc="-500" dirty="0">
                <a:latin typeface="Times New Roman"/>
                <a:ea typeface="华文细黑"/>
                <a:cs typeface="Times New Roman"/>
              </a:rPr>
              <a:t>，</a:t>
            </a:r>
            <a:r>
              <a:rPr lang="zh-CN" altLang="zh-CN" sz="2800" kern="100" dirty="0">
                <a:latin typeface="Times New Roman"/>
                <a:ea typeface="华文细黑"/>
                <a:cs typeface="Times New Roman"/>
              </a:rPr>
              <a:t>定义域不相同，所以二者不是同一函数</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0" end="0"/>
                                            </p:txEl>
                                          </p:spTgt>
                                        </p:tgtEl>
                                      </p:cBhvr>
                                    </p:animEffect>
                                    <p:set>
                                      <p:cBhvr>
                                        <p:cTn id="17" dur="1" fill="hold">
                                          <p:stCondLst>
                                            <p:cond delay="499"/>
                                          </p:stCondLst>
                                        </p:cTn>
                                        <p:tgtEl>
                                          <p:spTgt spid="7">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9">
                                            <p:txEl>
                                              <p:pRg st="0" end="0"/>
                                            </p:txEl>
                                          </p:spTgt>
                                        </p:tgtEl>
                                      </p:cBhvr>
                                    </p:animEffect>
                                    <p:set>
                                      <p:cBhvr>
                                        <p:cTn id="20"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7" grpId="0" build="allAtOnce"/>
      <p:bldP spid="9"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82191" y="117426"/>
            <a:ext cx="11412000" cy="392028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t</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尽管两个函数的自变量一个用</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表示，另一个用</a:t>
            </a:r>
            <a:r>
              <a:rPr lang="en-US" altLang="zh-CN" sz="2800" i="1" kern="100" dirty="0">
                <a:latin typeface="Times New Roman"/>
                <a:ea typeface="华文细黑"/>
                <a:cs typeface="Courier New"/>
              </a:rPr>
              <a:t>t</a:t>
            </a:r>
            <a:r>
              <a:rPr lang="zh-CN" altLang="zh-CN" sz="2800" kern="100" dirty="0">
                <a:latin typeface="Times New Roman"/>
                <a:ea typeface="华文细黑"/>
                <a:cs typeface="Times New Roman"/>
              </a:rPr>
              <a:t>表示，但它们的定义域相同，对应关系相同，对定义域内同一个自变量，根据表达式，都能得到同一函数值，因此二者为同一函数</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0</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0</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的定义域为</a:t>
            </a:r>
            <a:r>
              <a:rPr lang="en-US" altLang="zh-CN" sz="2800" b="1" kern="100" dirty="0">
                <a:latin typeface="Times New Roman"/>
                <a:ea typeface="华文细黑"/>
                <a:cs typeface="Courier New"/>
              </a:rPr>
              <a:t>R</a:t>
            </a:r>
            <a:r>
              <a:rPr lang="zh-CN" altLang="zh-CN" sz="2800" kern="100" spc="-600" dirty="0">
                <a:latin typeface="Times New Roman"/>
                <a:ea typeface="华文细黑"/>
                <a:cs typeface="Times New Roman"/>
              </a:rPr>
              <a: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的定义域为</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因此二者不是同一函数</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344069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blinds(horizontal)">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3" end="3"/>
                                            </p:txEl>
                                          </p:spTgt>
                                        </p:tgtEl>
                                      </p:cBhvr>
                                    </p:animEffect>
                                    <p:set>
                                      <p:cBhvr>
                                        <p:cTn id="20"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7"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866081"/>
            <a:ext cx="12190413" cy="5472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927053"/>
            <a:ext cx="11305256" cy="52119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判断两个函数是否相同，只需判断这两个函数的定义域与对应关系是否相同</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定义域和对应关系都相同，则两个函数相同；</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定义域不同，则两个函数不同；</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对应关系不同，则两个函数不同；</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即使定义域和值域都分别相同的两个函数，也不一定相同，例如</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的定义域和值域都是</a:t>
            </a:r>
            <a:r>
              <a:rPr lang="en-US" altLang="zh-CN" sz="2800" b="1" kern="100" dirty="0">
                <a:latin typeface="Times New Roman"/>
                <a:ea typeface="华文细黑"/>
                <a:cs typeface="Courier New"/>
              </a:rPr>
              <a:t>R</a:t>
            </a:r>
            <a:r>
              <a:rPr lang="zh-CN" altLang="zh-CN" sz="2800" kern="100" dirty="0">
                <a:latin typeface="Times New Roman"/>
                <a:ea typeface="华文细黑"/>
                <a:cs typeface="Times New Roman"/>
              </a:rPr>
              <a:t>，但不是同一函数；</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两个函数是否相同，与自变量用什么字母表示无关</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382191" y="122101"/>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下列各组函数中，表示同一函数的是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8365554" y="318592"/>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C</a:t>
            </a:r>
            <a:endParaRPr lang="zh-CN" altLang="en-US" b="1" dirty="0">
              <a:solidFill>
                <a:srgbClr val="C00000"/>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36697097"/>
              </p:ext>
            </p:extLst>
          </p:nvPr>
        </p:nvGraphicFramePr>
        <p:xfrm>
          <a:off x="495300" y="1000572"/>
          <a:ext cx="11210925" cy="3467100"/>
        </p:xfrm>
        <a:graphic>
          <a:graphicData uri="http://schemas.openxmlformats.org/presentationml/2006/ole">
            <mc:AlternateContent xmlns:mc="http://schemas.openxmlformats.org/markup-compatibility/2006">
              <mc:Choice xmlns:v="urn:schemas-microsoft-com:vml" Requires="v">
                <p:oleObj spid="_x0000_s56381" name="文档" r:id="rId3" imgW="11212766" imgH="3479341" progId="Word.Document.12">
                  <p:embed/>
                </p:oleObj>
              </mc:Choice>
              <mc:Fallback>
                <p:oleObj name="文档" r:id="rId3" imgW="11212766" imgH="3479341" progId="Word.Document.12">
                  <p:embed/>
                  <p:pic>
                    <p:nvPicPr>
                      <p:cNvPr id="0" name="对象 7"/>
                      <p:cNvPicPr>
                        <a:picLocks noChangeAspect="1" noChangeArrowheads="1"/>
                      </p:cNvPicPr>
                      <p:nvPr/>
                    </p:nvPicPr>
                    <p:blipFill>
                      <a:blip r:embed="rId4"/>
                      <a:srcRect/>
                      <a:stretch>
                        <a:fillRect/>
                      </a:stretch>
                    </p:blipFill>
                    <p:spPr bwMode="auto">
                      <a:xfrm>
                        <a:off x="495300" y="1000572"/>
                        <a:ext cx="11210925"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圆角矩形 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45418"/>
            <a:ext cx="11412000" cy="133495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求函数的定义域</a:t>
            </a:r>
            <a:endParaRPr lang="zh-CN" altLang="zh-CN" sz="105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求下列函数的定义域：</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71630910"/>
              </p:ext>
            </p:extLst>
          </p:nvPr>
        </p:nvGraphicFramePr>
        <p:xfrm>
          <a:off x="514350" y="1485578"/>
          <a:ext cx="11210925" cy="1066800"/>
        </p:xfrm>
        <a:graphic>
          <a:graphicData uri="http://schemas.openxmlformats.org/presentationml/2006/ole">
            <mc:AlternateContent xmlns:mc="http://schemas.openxmlformats.org/markup-compatibility/2006">
              <mc:Choice xmlns:v="urn:schemas-microsoft-com:vml" Requires="v">
                <p:oleObj spid="_x0000_s40554" name="文档" r:id="rId4" imgW="11212766" imgH="1068209" progId="Word.Document.12">
                  <p:embed/>
                </p:oleObj>
              </mc:Choice>
              <mc:Fallback>
                <p:oleObj name="文档" r:id="rId4" imgW="11212766" imgH="1068209" progId="Word.Document.12">
                  <p:embed/>
                  <p:pic>
                    <p:nvPicPr>
                      <p:cNvPr id="0" name="对象 8"/>
                      <p:cNvPicPr>
                        <a:picLocks noChangeAspect="1" noChangeArrowheads="1"/>
                      </p:cNvPicPr>
                      <p:nvPr/>
                    </p:nvPicPr>
                    <p:blipFill>
                      <a:blip r:embed="rId5"/>
                      <a:srcRect/>
                      <a:stretch>
                        <a:fillRect/>
                      </a:stretch>
                    </p:blipFill>
                    <p:spPr bwMode="auto">
                      <a:xfrm>
                        <a:off x="514350" y="1485578"/>
                        <a:ext cx="1121092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205933828"/>
              </p:ext>
            </p:extLst>
          </p:nvPr>
        </p:nvGraphicFramePr>
        <p:xfrm>
          <a:off x="514350" y="2354610"/>
          <a:ext cx="11210925" cy="1228725"/>
        </p:xfrm>
        <a:graphic>
          <a:graphicData uri="http://schemas.openxmlformats.org/presentationml/2006/ole">
            <mc:AlternateContent xmlns:mc="http://schemas.openxmlformats.org/markup-compatibility/2006">
              <mc:Choice xmlns:v="urn:schemas-microsoft-com:vml" Requires="v">
                <p:oleObj spid="_x0000_s40555" name="文档" r:id="rId6" imgW="11212766" imgH="1230442" progId="Word.Document.12">
                  <p:embed/>
                </p:oleObj>
              </mc:Choice>
              <mc:Fallback>
                <p:oleObj name="文档" r:id="rId6" imgW="11212766" imgH="1230442" progId="Word.Document.12">
                  <p:embed/>
                  <p:pic>
                    <p:nvPicPr>
                      <p:cNvPr id="0" name=""/>
                      <p:cNvPicPr>
                        <a:picLocks noChangeAspect="1" noChangeArrowheads="1"/>
                      </p:cNvPicPr>
                      <p:nvPr/>
                    </p:nvPicPr>
                    <p:blipFill>
                      <a:blip r:embed="rId7"/>
                      <a:srcRect/>
                      <a:stretch>
                        <a:fillRect/>
                      </a:stretch>
                    </p:blipFill>
                    <p:spPr bwMode="auto">
                      <a:xfrm>
                        <a:off x="514350" y="2354610"/>
                        <a:ext cx="11210925"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2191" y="3424174"/>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所以函数的定义域为</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1</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4250579525"/>
              </p:ext>
            </p:extLst>
          </p:nvPr>
        </p:nvGraphicFramePr>
        <p:xfrm>
          <a:off x="514350" y="4182244"/>
          <a:ext cx="11210925" cy="1009650"/>
        </p:xfrm>
        <a:graphic>
          <a:graphicData uri="http://schemas.openxmlformats.org/presentationml/2006/ole">
            <mc:AlternateContent xmlns:mc="http://schemas.openxmlformats.org/markup-compatibility/2006">
              <mc:Choice xmlns:v="urn:schemas-microsoft-com:vml" Requires="v">
                <p:oleObj spid="_x0000_s40556" name="文档" r:id="rId8" imgW="11212766" imgH="1011969" progId="Word.Document.12">
                  <p:embed/>
                </p:oleObj>
              </mc:Choice>
              <mc:Fallback>
                <p:oleObj name="文档" r:id="rId8" imgW="11212766" imgH="1011969" progId="Word.Document.12">
                  <p:embed/>
                  <p:pic>
                    <p:nvPicPr>
                      <p:cNvPr id="0" name=""/>
                      <p:cNvPicPr>
                        <a:picLocks noChangeAspect="1" noChangeArrowheads="1"/>
                      </p:cNvPicPr>
                      <p:nvPr/>
                    </p:nvPicPr>
                    <p:blipFill>
                      <a:blip r:embed="rId9"/>
                      <a:srcRect/>
                      <a:stretch>
                        <a:fillRect/>
                      </a:stretch>
                    </p:blipFill>
                    <p:spPr bwMode="auto">
                      <a:xfrm>
                        <a:off x="514350" y="4182244"/>
                        <a:ext cx="1121092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82191" y="5135057"/>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要使函数有意义，必须满足</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0</a:t>
            </a:r>
            <a:r>
              <a:rPr lang="zh-CN" altLang="zh-CN" sz="2800" kern="100" dirty="0">
                <a:latin typeface="Times New Roman"/>
                <a:ea typeface="华文细黑"/>
                <a:cs typeface="Times New Roman"/>
              </a:rPr>
              <a:t>，即</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函数的定义域为</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1050" kern="100" dirty="0">
              <a:effectLst/>
              <a:latin typeface="宋体"/>
              <a:cs typeface="Courier New"/>
            </a:endParaRPr>
          </a:p>
        </p:txBody>
      </p:sp>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blinds(horizontal)">
                                      <p:cBhvr>
                                        <p:cTn id="17" dur="5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1" end="1"/>
                                            </p:txEl>
                                          </p:spTgt>
                                        </p:tgtEl>
                                        <p:attrNameLst>
                                          <p:attrName>style.visibility</p:attrName>
                                        </p:attrNameLst>
                                      </p:cBhvr>
                                      <p:to>
                                        <p:strVal val="visible"/>
                                      </p:to>
                                    </p:set>
                                    <p:animEffect transition="in" filter="blinds(horizontal)">
                                      <p:cBhvr>
                                        <p:cTn id="22" dur="500"/>
                                        <p:tgtEl>
                                          <p:spTgt spid="1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2">
                                            <p:txEl>
                                              <p:pRg st="0" end="0"/>
                                            </p:txEl>
                                          </p:spTgt>
                                        </p:tgtEl>
                                      </p:cBhvr>
                                    </p:animEffect>
                                    <p:set>
                                      <p:cBhvr>
                                        <p:cTn id="33" dur="1" fill="hold">
                                          <p:stCondLst>
                                            <p:cond delay="499"/>
                                          </p:stCondLst>
                                        </p:cTn>
                                        <p:tgtEl>
                                          <p:spTgt spid="12">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2">
                                            <p:txEl>
                                              <p:pRg st="1" end="1"/>
                                            </p:txEl>
                                          </p:spTgt>
                                        </p:tgtEl>
                                      </p:cBhvr>
                                    </p:animEffect>
                                    <p:set>
                                      <p:cBhvr>
                                        <p:cTn id="36" dur="1" fill="hold">
                                          <p:stCondLst>
                                            <p:cond delay="499"/>
                                          </p:stCondLst>
                                        </p:cTn>
                                        <p:tgtEl>
                                          <p:spTgt spid="12">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0" grpId="0"/>
      <p:bldP spid="10" grpId="1"/>
      <p:bldP spid="12"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2055" y="1639119"/>
            <a:ext cx="10440000" cy="1949508"/>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理解函数的概念，了解构成函数的三要素</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能正确使用区间表示数集</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会求一些简单函数的定义域、函数值</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856556"/>
            <a:ext cx="12204000" cy="5482133"/>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919039"/>
            <a:ext cx="11305256" cy="52119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当函数是由解析式给出时，求函数的定义域就是求使解析式有意义的自变量的取值集合，必须考虑下列各种情形：</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负数不能开偶次方，所以偶次根号下的式子大于或等于零；</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分式中分母不能为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零次幂的底数不为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如果</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由几部分构成，那么函数的定义域是使各部分都有意义的实数的集合；</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如果函数有实际背景，那么除符合上述要求外，还要符合实际情况</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求函数的定义域，一般是转化为解不等式或不等式组的问题，注意定义域是一个集合，其结果必须用集合或区间来表示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26951"/>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求下列函数的定义域：</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440194796"/>
              </p:ext>
            </p:extLst>
          </p:nvPr>
        </p:nvGraphicFramePr>
        <p:xfrm>
          <a:off x="504825" y="962472"/>
          <a:ext cx="11210925" cy="1038225"/>
        </p:xfrm>
        <a:graphic>
          <a:graphicData uri="http://schemas.openxmlformats.org/presentationml/2006/ole">
            <mc:AlternateContent xmlns:mc="http://schemas.openxmlformats.org/markup-compatibility/2006">
              <mc:Choice xmlns:v="urn:schemas-microsoft-com:vml" Requires="v">
                <p:oleObj spid="_x0000_s26136" name="文档" r:id="rId3" imgW="11212766" imgH="1040089" progId="Word.Document.12">
                  <p:embed/>
                </p:oleObj>
              </mc:Choice>
              <mc:Fallback>
                <p:oleObj name="文档" r:id="rId3" imgW="11212766" imgH="1040089" progId="Word.Document.12">
                  <p:embed/>
                  <p:pic>
                    <p:nvPicPr>
                      <p:cNvPr id="0" name=""/>
                      <p:cNvPicPr>
                        <a:picLocks noChangeAspect="1" noChangeArrowheads="1"/>
                      </p:cNvPicPr>
                      <p:nvPr/>
                    </p:nvPicPr>
                    <p:blipFill>
                      <a:blip r:embed="rId4"/>
                      <a:srcRect/>
                      <a:stretch>
                        <a:fillRect/>
                      </a:stretch>
                    </p:blipFill>
                    <p:spPr bwMode="auto">
                      <a:xfrm>
                        <a:off x="504825" y="962472"/>
                        <a:ext cx="1121092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382191" y="2060095"/>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由于</a:t>
            </a:r>
            <a:r>
              <a:rPr lang="en-US" altLang="zh-CN" sz="2800" kern="100" dirty="0">
                <a:latin typeface="Times New Roman"/>
                <a:ea typeface="华文细黑"/>
                <a:cs typeface="Courier New"/>
              </a:rPr>
              <a:t>0</a:t>
            </a:r>
            <a:r>
              <a:rPr lang="en-US" altLang="zh-CN" sz="2800" kern="100" baseline="30000" dirty="0">
                <a:latin typeface="Times New Roman"/>
                <a:ea typeface="华文细黑"/>
                <a:cs typeface="Courier New"/>
              </a:rPr>
              <a:t>0</a:t>
            </a:r>
            <a:r>
              <a:rPr lang="zh-CN" altLang="zh-CN" sz="2800" kern="100" dirty="0">
                <a:latin typeface="Times New Roman"/>
                <a:ea typeface="华文细黑"/>
                <a:cs typeface="Times New Roman"/>
              </a:rPr>
              <a:t>无意义，故</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2&gt;0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&gt;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&gt;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630787273"/>
              </p:ext>
            </p:extLst>
          </p:nvPr>
        </p:nvGraphicFramePr>
        <p:xfrm>
          <a:off x="504825" y="3592860"/>
          <a:ext cx="11210925" cy="1133475"/>
        </p:xfrm>
        <a:graphic>
          <a:graphicData uri="http://schemas.openxmlformats.org/presentationml/2006/ole">
            <mc:AlternateContent xmlns:mc="http://schemas.openxmlformats.org/markup-compatibility/2006">
              <mc:Choice xmlns:v="urn:schemas-microsoft-com:vml" Requires="v">
                <p:oleObj spid="_x0000_s26137" name="文档" r:id="rId5" imgW="11212766" imgH="1134905" progId="Word.Document.12">
                  <p:embed/>
                </p:oleObj>
              </mc:Choice>
              <mc:Fallback>
                <p:oleObj name="文档" r:id="rId5" imgW="11212766" imgH="1134905" progId="Word.Document.12">
                  <p:embed/>
                  <p:pic>
                    <p:nvPicPr>
                      <p:cNvPr id="0" name=""/>
                      <p:cNvPicPr>
                        <a:picLocks noChangeAspect="1" noChangeArrowheads="1"/>
                      </p:cNvPicPr>
                      <p:nvPr/>
                    </p:nvPicPr>
                    <p:blipFill>
                      <a:blip r:embed="rId6"/>
                      <a:srcRect/>
                      <a:stretch>
                        <a:fillRect/>
                      </a:stretch>
                    </p:blipFill>
                    <p:spPr bwMode="auto">
                      <a:xfrm>
                        <a:off x="504825" y="3592860"/>
                        <a:ext cx="1121092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9"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334120448"/>
              </p:ext>
            </p:extLst>
          </p:nvPr>
        </p:nvGraphicFramePr>
        <p:xfrm>
          <a:off x="504825" y="333450"/>
          <a:ext cx="11210925" cy="1038225"/>
        </p:xfrm>
        <a:graphic>
          <a:graphicData uri="http://schemas.openxmlformats.org/presentationml/2006/ole">
            <mc:AlternateContent xmlns:mc="http://schemas.openxmlformats.org/markup-compatibility/2006">
              <mc:Choice xmlns:v="urn:schemas-microsoft-com:vml" Requires="v">
                <p:oleObj spid="_x0000_s57522" name="文档" r:id="rId3" imgW="11212766" imgH="1041171" progId="Word.Document.12">
                  <p:embed/>
                </p:oleObj>
              </mc:Choice>
              <mc:Fallback>
                <p:oleObj name="文档" r:id="rId3" imgW="11212766" imgH="1041171" progId="Word.Document.12">
                  <p:embed/>
                  <p:pic>
                    <p:nvPicPr>
                      <p:cNvPr id="0" name=""/>
                      <p:cNvPicPr>
                        <a:picLocks noChangeAspect="1" noChangeArrowheads="1"/>
                      </p:cNvPicPr>
                      <p:nvPr/>
                    </p:nvPicPr>
                    <p:blipFill>
                      <a:blip r:embed="rId4"/>
                      <a:srcRect/>
                      <a:stretch>
                        <a:fillRect/>
                      </a:stretch>
                    </p:blipFill>
                    <p:spPr bwMode="auto">
                      <a:xfrm>
                        <a:off x="504825" y="333450"/>
                        <a:ext cx="1121092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588097406"/>
              </p:ext>
            </p:extLst>
          </p:nvPr>
        </p:nvGraphicFramePr>
        <p:xfrm>
          <a:off x="504825" y="1557561"/>
          <a:ext cx="11210925" cy="1771650"/>
        </p:xfrm>
        <a:graphic>
          <a:graphicData uri="http://schemas.openxmlformats.org/presentationml/2006/ole">
            <mc:AlternateContent xmlns:mc="http://schemas.openxmlformats.org/markup-compatibility/2006">
              <mc:Choice xmlns:v="urn:schemas-microsoft-com:vml" Requires="v">
                <p:oleObj spid="_x0000_s57523" name="文档" r:id="rId5" imgW="11212766" imgH="1774460" progId="Word.Document.12">
                  <p:embed/>
                </p:oleObj>
              </mc:Choice>
              <mc:Fallback>
                <p:oleObj name="文档" r:id="rId5" imgW="11212766" imgH="1774460" progId="Word.Document.12">
                  <p:embed/>
                  <p:pic>
                    <p:nvPicPr>
                      <p:cNvPr id="0" name=""/>
                      <p:cNvPicPr>
                        <a:picLocks noChangeAspect="1" noChangeArrowheads="1"/>
                      </p:cNvPicPr>
                      <p:nvPr/>
                    </p:nvPicPr>
                    <p:blipFill>
                      <a:blip r:embed="rId6"/>
                      <a:srcRect/>
                      <a:stretch>
                        <a:fillRect/>
                      </a:stretch>
                    </p:blipFill>
                    <p:spPr bwMode="auto">
                      <a:xfrm>
                        <a:off x="504825" y="1557561"/>
                        <a:ext cx="11210925"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4150143123"/>
              </p:ext>
            </p:extLst>
          </p:nvPr>
        </p:nvGraphicFramePr>
        <p:xfrm>
          <a:off x="504825" y="3448844"/>
          <a:ext cx="11210925" cy="866775"/>
        </p:xfrm>
        <a:graphic>
          <a:graphicData uri="http://schemas.openxmlformats.org/presentationml/2006/ole">
            <mc:AlternateContent xmlns:mc="http://schemas.openxmlformats.org/markup-compatibility/2006">
              <mc:Choice xmlns:v="urn:schemas-microsoft-com:vml" Requires="v">
                <p:oleObj spid="_x0000_s57524" name="文档" r:id="rId7" imgW="11212766" imgH="867762" progId="Word.Document.12">
                  <p:embed/>
                </p:oleObj>
              </mc:Choice>
              <mc:Fallback>
                <p:oleObj name="文档" r:id="rId7" imgW="11212766" imgH="867762" progId="Word.Document.12">
                  <p:embed/>
                  <p:pic>
                    <p:nvPicPr>
                      <p:cNvPr id="0" name=""/>
                      <p:cNvPicPr>
                        <a:picLocks noChangeAspect="1" noChangeArrowheads="1"/>
                      </p:cNvPicPr>
                      <p:nvPr/>
                    </p:nvPicPr>
                    <p:blipFill>
                      <a:blip r:embed="rId8"/>
                      <a:srcRect/>
                      <a:stretch>
                        <a:fillRect/>
                      </a:stretch>
                    </p:blipFill>
                    <p:spPr bwMode="auto">
                      <a:xfrm>
                        <a:off x="504825" y="3448844"/>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58767596"/>
              </p:ext>
            </p:extLst>
          </p:nvPr>
        </p:nvGraphicFramePr>
        <p:xfrm>
          <a:off x="504825" y="4509914"/>
          <a:ext cx="11210925" cy="1000125"/>
        </p:xfrm>
        <a:graphic>
          <a:graphicData uri="http://schemas.openxmlformats.org/presentationml/2006/ole">
            <mc:AlternateContent xmlns:mc="http://schemas.openxmlformats.org/markup-compatibility/2006">
              <mc:Choice xmlns:v="urn:schemas-microsoft-com:vml" Requires="v">
                <p:oleObj spid="_x0000_s57525" name="文档" r:id="rId9" imgW="11212766" imgH="1001874" progId="Word.Document.12">
                  <p:embed/>
                </p:oleObj>
              </mc:Choice>
              <mc:Fallback>
                <p:oleObj name="文档" r:id="rId9" imgW="11212766" imgH="1001874" progId="Word.Document.12">
                  <p:embed/>
                  <p:pic>
                    <p:nvPicPr>
                      <p:cNvPr id="0" name=""/>
                      <p:cNvPicPr>
                        <a:picLocks noChangeAspect="1" noChangeArrowheads="1"/>
                      </p:cNvPicPr>
                      <p:nvPr/>
                    </p:nvPicPr>
                    <p:blipFill>
                      <a:blip r:embed="rId10"/>
                      <a:srcRect/>
                      <a:stretch>
                        <a:fillRect/>
                      </a:stretch>
                    </p:blipFill>
                    <p:spPr bwMode="auto">
                      <a:xfrm>
                        <a:off x="504825" y="4509914"/>
                        <a:ext cx="112109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2068774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6713"/>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题型四　求函数值</a:t>
            </a:r>
            <a:endParaRPr lang="zh-CN" altLang="zh-CN" sz="105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866998465"/>
              </p:ext>
            </p:extLst>
          </p:nvPr>
        </p:nvGraphicFramePr>
        <p:xfrm>
          <a:off x="514350" y="919039"/>
          <a:ext cx="11210925" cy="866775"/>
        </p:xfrm>
        <a:graphic>
          <a:graphicData uri="http://schemas.openxmlformats.org/presentationml/2006/ole">
            <mc:AlternateContent xmlns:mc="http://schemas.openxmlformats.org/markup-compatibility/2006">
              <mc:Choice xmlns:v="urn:schemas-microsoft-com:vml" Requires="v">
                <p:oleObj spid="_x0000_s41247" name="文档" r:id="rId4" imgW="11212766" imgH="921840" progId="Word.Document.12">
                  <p:embed/>
                </p:oleObj>
              </mc:Choice>
              <mc:Fallback>
                <p:oleObj name="文档" r:id="rId4" imgW="11212766" imgH="921840" progId="Word.Document.12">
                  <p:embed/>
                  <p:pic>
                    <p:nvPicPr>
                      <p:cNvPr id="0" name=""/>
                      <p:cNvPicPr>
                        <a:picLocks noChangeAspect="1" noChangeArrowheads="1"/>
                      </p:cNvPicPr>
                      <p:nvPr/>
                    </p:nvPicPr>
                    <p:blipFill>
                      <a:blip r:embed="rId5"/>
                      <a:srcRect/>
                      <a:stretch>
                        <a:fillRect/>
                      </a:stretch>
                    </p:blipFill>
                    <p:spPr bwMode="auto">
                      <a:xfrm>
                        <a:off x="514350" y="919039"/>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2191" y="1743607"/>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的值；</a:t>
            </a:r>
            <a:endParaRPr lang="zh-CN" altLang="zh-CN" sz="105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782164465"/>
              </p:ext>
            </p:extLst>
          </p:nvPr>
        </p:nvGraphicFramePr>
        <p:xfrm>
          <a:off x="514350" y="2596927"/>
          <a:ext cx="11210925" cy="914400"/>
        </p:xfrm>
        <a:graphic>
          <a:graphicData uri="http://schemas.openxmlformats.org/presentationml/2006/ole">
            <mc:AlternateContent xmlns:mc="http://schemas.openxmlformats.org/markup-compatibility/2006">
              <mc:Choice xmlns:v="urn:schemas-microsoft-com:vml" Requires="v">
                <p:oleObj spid="_x0000_s41248" name="文档" r:id="rId6" imgW="11212766" imgH="923642" progId="Word.Document.12">
                  <p:embed/>
                </p:oleObj>
              </mc:Choice>
              <mc:Fallback>
                <p:oleObj name="文档" r:id="rId6" imgW="11212766" imgH="923642" progId="Word.Document.12">
                  <p:embed/>
                  <p:pic>
                    <p:nvPicPr>
                      <p:cNvPr id="0" name=""/>
                      <p:cNvPicPr>
                        <a:picLocks noChangeAspect="1" noChangeArrowheads="1"/>
                      </p:cNvPicPr>
                      <p:nvPr/>
                    </p:nvPicPr>
                    <p:blipFill>
                      <a:blip r:embed="rId7"/>
                      <a:srcRect/>
                      <a:stretch>
                        <a:fillRect/>
                      </a:stretch>
                    </p:blipFill>
                    <p:spPr bwMode="auto">
                      <a:xfrm>
                        <a:off x="514350" y="2596927"/>
                        <a:ext cx="11210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82191" y="3445681"/>
            <a:ext cx="11412000" cy="198128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的值</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3720684778"/>
              </p:ext>
            </p:extLst>
          </p:nvPr>
        </p:nvGraphicFramePr>
        <p:xfrm>
          <a:off x="514350" y="5530205"/>
          <a:ext cx="11210925" cy="914400"/>
        </p:xfrm>
        <a:graphic>
          <a:graphicData uri="http://schemas.openxmlformats.org/presentationml/2006/ole">
            <mc:AlternateContent xmlns:mc="http://schemas.openxmlformats.org/markup-compatibility/2006">
              <mc:Choice xmlns:v="urn:schemas-microsoft-com:vml" Requires="v">
                <p:oleObj spid="_x0000_s41249" name="文档" r:id="rId8" imgW="11212766" imgH="925084" progId="Word.Document.12">
                  <p:embed/>
                </p:oleObj>
              </mc:Choice>
              <mc:Fallback>
                <p:oleObj name="文档" r:id="rId8" imgW="11212766" imgH="925084" progId="Word.Document.12">
                  <p:embed/>
                  <p:pic>
                    <p:nvPicPr>
                      <p:cNvPr id="0" name=""/>
                      <p:cNvPicPr>
                        <a:picLocks noChangeAspect="1" noChangeArrowheads="1"/>
                      </p:cNvPicPr>
                      <p:nvPr/>
                    </p:nvPicPr>
                    <p:blipFill>
                      <a:blip r:embed="rId9"/>
                      <a:srcRect/>
                      <a:stretch>
                        <a:fillRect/>
                      </a:stretch>
                    </p:blipFill>
                    <p:spPr bwMode="auto">
                      <a:xfrm>
                        <a:off x="514350" y="5530205"/>
                        <a:ext cx="11210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12284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blinds(horizontal)">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2">
                                            <p:txEl>
                                              <p:pRg st="0" end="0"/>
                                            </p:txEl>
                                          </p:spTgt>
                                        </p:tgtEl>
                                      </p:cBhvr>
                                    </p:animEffect>
                                    <p:set>
                                      <p:cBhvr>
                                        <p:cTn id="30" dur="1" fill="hold">
                                          <p:stCondLst>
                                            <p:cond delay="499"/>
                                          </p:stCondLst>
                                        </p:cTn>
                                        <p:tgtEl>
                                          <p:spTgt spid="12">
                                            <p:txEl>
                                              <p:pRg st="0" end="0"/>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2">
                                            <p:txEl>
                                              <p:pRg st="2" end="2"/>
                                            </p:txEl>
                                          </p:spTgt>
                                        </p:tgtEl>
                                      </p:cBhvr>
                                    </p:animEffect>
                                    <p:set>
                                      <p:cBhvr>
                                        <p:cTn id="33" dur="1" fill="hold">
                                          <p:stCondLst>
                                            <p:cond delay="499"/>
                                          </p:stCondLst>
                                        </p:cTn>
                                        <p:tgtEl>
                                          <p:spTgt spid="12">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3"/>
                                        </p:tgtEl>
                                      </p:cBhvr>
                                    </p:animEffect>
                                    <p:set>
                                      <p:cBhvr>
                                        <p:cTn id="36"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2"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1917906"/>
            <a:ext cx="12204000" cy="252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2082319"/>
            <a:ext cx="11305256"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求函数值时，首先要确定出函数的对应关系</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的具体含义，然后将变量代入解析式计算，对于</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型的求值，按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由内到外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的顺序进行，要注意</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的区别</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137542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82191" y="12300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16245453"/>
              </p:ext>
            </p:extLst>
          </p:nvPr>
        </p:nvGraphicFramePr>
        <p:xfrm>
          <a:off x="514350" y="251917"/>
          <a:ext cx="11210925" cy="1009650"/>
        </p:xfrm>
        <a:graphic>
          <a:graphicData uri="http://schemas.openxmlformats.org/presentationml/2006/ole">
            <mc:AlternateContent xmlns:mc="http://schemas.openxmlformats.org/markup-compatibility/2006">
              <mc:Choice xmlns:v="urn:schemas-microsoft-com:vml" Requires="v">
                <p:oleObj spid="_x0000_s58485" name="文档" r:id="rId3" imgW="11212766" imgH="1011969" progId="Word.Document.12">
                  <p:embed/>
                </p:oleObj>
              </mc:Choice>
              <mc:Fallback>
                <p:oleObj name="文档" r:id="rId3" imgW="11212766" imgH="1011969" progId="Word.Document.12">
                  <p:embed/>
                  <p:pic>
                    <p:nvPicPr>
                      <p:cNvPr id="0" name="对象 8"/>
                      <p:cNvPicPr>
                        <a:picLocks noChangeAspect="1" noChangeArrowheads="1"/>
                      </p:cNvPicPr>
                      <p:nvPr/>
                    </p:nvPicPr>
                    <p:blipFill>
                      <a:blip r:embed="rId4"/>
                      <a:srcRect/>
                      <a:stretch>
                        <a:fillRect/>
                      </a:stretch>
                    </p:blipFill>
                    <p:spPr bwMode="auto">
                      <a:xfrm>
                        <a:off x="514350" y="251917"/>
                        <a:ext cx="1121092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382191" y="3060229"/>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(1)].</a:t>
            </a:r>
            <a:endParaRPr lang="zh-CN" altLang="zh-CN" sz="105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2599698477"/>
              </p:ext>
            </p:extLst>
          </p:nvPr>
        </p:nvGraphicFramePr>
        <p:xfrm>
          <a:off x="514350" y="2061642"/>
          <a:ext cx="11210925" cy="1009650"/>
        </p:xfrm>
        <a:graphic>
          <a:graphicData uri="http://schemas.openxmlformats.org/presentationml/2006/ole">
            <mc:AlternateContent xmlns:mc="http://schemas.openxmlformats.org/markup-compatibility/2006">
              <mc:Choice xmlns:v="urn:schemas-microsoft-com:vml" Requires="v">
                <p:oleObj spid="_x0000_s58486" name="文档" r:id="rId5" imgW="11212766" imgH="1012690" progId="Word.Document.12">
                  <p:embed/>
                </p:oleObj>
              </mc:Choice>
              <mc:Fallback>
                <p:oleObj name="文档" r:id="rId5" imgW="11212766" imgH="1012690" progId="Word.Document.12">
                  <p:embed/>
                  <p:pic>
                    <p:nvPicPr>
                      <p:cNvPr id="0" name=""/>
                      <p:cNvPicPr>
                        <a:picLocks noChangeAspect="1" noChangeArrowheads="1"/>
                      </p:cNvPicPr>
                      <p:nvPr/>
                    </p:nvPicPr>
                    <p:blipFill>
                      <a:blip r:embed="rId6"/>
                      <a:srcRect/>
                      <a:stretch>
                        <a:fillRect/>
                      </a:stretch>
                    </p:blipFill>
                    <p:spPr bwMode="auto">
                      <a:xfrm>
                        <a:off x="514350" y="2061642"/>
                        <a:ext cx="1121092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3586865585"/>
              </p:ext>
            </p:extLst>
          </p:nvPr>
        </p:nvGraphicFramePr>
        <p:xfrm>
          <a:off x="514350" y="4004692"/>
          <a:ext cx="11210925" cy="1666875"/>
        </p:xfrm>
        <a:graphic>
          <a:graphicData uri="http://schemas.openxmlformats.org/presentationml/2006/ole">
            <mc:AlternateContent xmlns:mc="http://schemas.openxmlformats.org/markup-compatibility/2006">
              <mc:Choice xmlns:v="urn:schemas-microsoft-com:vml" Requires="v">
                <p:oleObj spid="_x0000_s58487" name="文档" r:id="rId7" imgW="11212766" imgH="1676039" progId="Word.Document.12">
                  <p:embed/>
                </p:oleObj>
              </mc:Choice>
              <mc:Fallback>
                <p:oleObj name="文档" r:id="rId7" imgW="11212766" imgH="1676039" progId="Word.Document.12">
                  <p:embed/>
                  <p:pic>
                    <p:nvPicPr>
                      <p:cNvPr id="0" name=""/>
                      <p:cNvPicPr>
                        <a:picLocks noChangeAspect="1" noChangeArrowheads="1"/>
                      </p:cNvPicPr>
                      <p:nvPr/>
                    </p:nvPicPr>
                    <p:blipFill>
                      <a:blip r:embed="rId8"/>
                      <a:srcRect/>
                      <a:stretch>
                        <a:fillRect/>
                      </a:stretch>
                    </p:blipFill>
                    <p:spPr bwMode="auto">
                      <a:xfrm>
                        <a:off x="514350" y="4004692"/>
                        <a:ext cx="11210925"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7004422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549177" y="157160"/>
            <a:ext cx="10645756"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抽象函数定义域理解错误致误</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3" name="矩形 2"/>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易错点</a:t>
            </a:r>
            <a:endParaRPr lang="zh-CN" altLang="en-US" sz="2400"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484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2" action="ppaction://hlinksldjump"/>
          </p:cNvPr>
          <p:cNvSpPr/>
          <p:nvPr/>
        </p:nvSpPr>
        <p:spPr>
          <a:xfrm>
            <a:off x="971574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易错警示</a:t>
            </a:r>
          </a:p>
        </p:txBody>
      </p:sp>
      <p:sp>
        <p:nvSpPr>
          <p:cNvPr id="9" name="矩形 8"/>
          <p:cNvSpPr/>
          <p:nvPr/>
        </p:nvSpPr>
        <p:spPr>
          <a:xfrm>
            <a:off x="382191" y="1053530"/>
            <a:ext cx="11412000" cy="457148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5</a:t>
            </a:r>
            <a:r>
              <a:rPr lang="zh-CN" altLang="zh-CN" sz="2800" kern="100" dirty="0">
                <a:latin typeface="Times New Roman"/>
                <a:ea typeface="华文细黑"/>
                <a:cs typeface="Times New Roman"/>
              </a:rPr>
              <a:t>　已知函数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的定义域为</a:t>
            </a:r>
            <a:r>
              <a:rPr lang="en-US" altLang="zh-CN" sz="2800" kern="100" dirty="0">
                <a:latin typeface="IPAPANNEW"/>
                <a:ea typeface="华文细黑"/>
                <a:cs typeface="Times New Roman"/>
              </a:rPr>
              <a:t>[1,7]</a:t>
            </a:r>
            <a:r>
              <a:rPr lang="zh-CN" altLang="zh-CN" sz="2800" kern="100" dirty="0">
                <a:latin typeface="Times New Roman"/>
                <a:ea typeface="华文细黑"/>
                <a:cs typeface="Times New Roman"/>
              </a:rPr>
              <a:t>，求函数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的定义域</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E36C0A"/>
                </a:solidFill>
                <a:latin typeface="Times New Roman"/>
                <a:ea typeface="微软雅黑"/>
                <a:cs typeface="Times New Roman"/>
              </a:rPr>
              <a:t>错解</a:t>
            </a:r>
            <a:r>
              <a:rPr lang="zh-CN" altLang="zh-CN" sz="2800" kern="100" dirty="0">
                <a:latin typeface="Times New Roman"/>
                <a:ea typeface="华文细黑"/>
                <a:cs typeface="Times New Roman"/>
              </a:rPr>
              <a:t>　因为</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的定义域为</a:t>
            </a:r>
            <a:r>
              <a:rPr lang="en-US" altLang="zh-CN" sz="2800" kern="100" dirty="0">
                <a:latin typeface="IPAPANNEW"/>
                <a:ea typeface="华文细黑"/>
                <a:cs typeface="Times New Roman"/>
              </a:rPr>
              <a:t>[1,7]</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kern="1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，解得</a:t>
            </a:r>
            <a:r>
              <a:rPr lang="en-US" altLang="zh-CN" sz="2800" kern="100" dirty="0" err="1">
                <a:latin typeface="Times New Roman"/>
                <a:ea typeface="华文细黑"/>
                <a:cs typeface="Courier New"/>
              </a:rPr>
              <a:t>0</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的定义域为</a:t>
            </a:r>
            <a:r>
              <a:rPr lang="en-US" altLang="zh-CN" sz="2800" kern="100" dirty="0">
                <a:latin typeface="IPAPANNEW"/>
                <a:ea typeface="华文细黑"/>
                <a:cs typeface="Times New Roman"/>
              </a:rPr>
              <a:t>[0,2].</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正解</a:t>
            </a:r>
            <a:r>
              <a:rPr lang="zh-CN" altLang="zh-CN" sz="2800" kern="100" dirty="0">
                <a:latin typeface="Times New Roman"/>
                <a:ea typeface="华文细黑"/>
                <a:cs typeface="Times New Roman"/>
              </a:rPr>
              <a:t>　令</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t</a:t>
            </a:r>
            <a:r>
              <a:rPr lang="zh-CN" altLang="zh-CN" sz="2800" kern="100" dirty="0">
                <a:latin typeface="Times New Roman"/>
                <a:ea typeface="华文细黑"/>
                <a:cs typeface="Times New Roman"/>
              </a:rPr>
              <a:t>，则</a:t>
            </a:r>
            <a:r>
              <a:rPr lang="en-US" altLang="zh-CN" sz="2800" kern="100" dirty="0" err="1">
                <a:latin typeface="Times New Roman"/>
                <a:ea typeface="华文细黑"/>
                <a:cs typeface="Courier New"/>
              </a:rPr>
              <a:t>4</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t</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22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t</a:t>
            </a:r>
            <a:r>
              <a:rPr lang="en-US" altLang="zh-CN" sz="2800" kern="100" dirty="0">
                <a:latin typeface="宋体"/>
                <a:ea typeface="华文细黑"/>
                <a:cs typeface="Times New Roman"/>
              </a:rPr>
              <a:t>∈</a:t>
            </a:r>
            <a:r>
              <a:rPr lang="en-US" altLang="zh-CN" sz="2800" kern="100" dirty="0">
                <a:latin typeface="IPAPANNEW"/>
                <a:ea typeface="华文细黑"/>
                <a:cs typeface="Times New Roman"/>
              </a:rPr>
              <a:t>[4,22]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的定义域为</a:t>
            </a:r>
            <a:r>
              <a:rPr lang="en-US" altLang="zh-CN" sz="2800" kern="100" dirty="0">
                <a:latin typeface="IPAPANNEW"/>
                <a:ea typeface="华文细黑"/>
                <a:cs typeface="Times New Roman"/>
              </a:rPr>
              <a:t>[4,22].</a:t>
            </a:r>
            <a:endParaRPr lang="zh-CN" altLang="zh-CN" sz="2800" kern="100" dirty="0">
              <a:effectLst/>
              <a:latin typeface="宋体"/>
              <a:cs typeface="Courier New"/>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blinds(horizontal)">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blinds(horizontal)">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blinds(horizontal)">
                                      <p:cBhvr>
                                        <p:cTn id="17" dur="500"/>
                                        <p:tgtEl>
                                          <p:spTgt spid="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blinds(horizontal)">
                                      <p:cBhvr>
                                        <p:cTn id="22" dur="500"/>
                                        <p:tgtEl>
                                          <p:spTgt spid="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blinds(horizontal)">
                                      <p:cBhvr>
                                        <p:cTn id="27" dur="500"/>
                                        <p:tgtEl>
                                          <p:spTgt spid="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xEl>
                                              <p:pRg st="6" end="6"/>
                                            </p:txEl>
                                          </p:spTgt>
                                        </p:tgtEl>
                                        <p:attrNameLst>
                                          <p:attrName>style.visibility</p:attrName>
                                        </p:attrNameLst>
                                      </p:cBhvr>
                                      <p:to>
                                        <p:strVal val="visible"/>
                                      </p:to>
                                    </p:set>
                                    <p:animEffect transition="in" filter="blinds(horizontal)">
                                      <p:cBhvr>
                                        <p:cTn id="32" dur="500"/>
                                        <p:tgtEl>
                                          <p:spTgt spid="9">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9">
                                            <p:txEl>
                                              <p:pRg st="1" end="1"/>
                                            </p:txEl>
                                          </p:spTgt>
                                        </p:tgtEl>
                                      </p:cBhvr>
                                    </p:animEffect>
                                    <p:set>
                                      <p:cBhvr>
                                        <p:cTn id="37" dur="1" fill="hold">
                                          <p:stCondLst>
                                            <p:cond delay="499"/>
                                          </p:stCondLst>
                                        </p:cTn>
                                        <p:tgtEl>
                                          <p:spTgt spid="9">
                                            <p:txEl>
                                              <p:pRg st="1" end="1"/>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9">
                                            <p:txEl>
                                              <p:pRg st="2" end="2"/>
                                            </p:txEl>
                                          </p:spTgt>
                                        </p:tgtEl>
                                      </p:cBhvr>
                                    </p:animEffect>
                                    <p:set>
                                      <p:cBhvr>
                                        <p:cTn id="40" dur="1" fill="hold">
                                          <p:stCondLst>
                                            <p:cond delay="499"/>
                                          </p:stCondLst>
                                        </p:cTn>
                                        <p:tgtEl>
                                          <p:spTgt spid="9">
                                            <p:txEl>
                                              <p:pRg st="2" end="2"/>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9">
                                            <p:txEl>
                                              <p:pRg st="3" end="3"/>
                                            </p:txEl>
                                          </p:spTgt>
                                        </p:tgtEl>
                                      </p:cBhvr>
                                    </p:animEffect>
                                    <p:set>
                                      <p:cBhvr>
                                        <p:cTn id="43" dur="1" fill="hold">
                                          <p:stCondLst>
                                            <p:cond delay="499"/>
                                          </p:stCondLst>
                                        </p:cTn>
                                        <p:tgtEl>
                                          <p:spTgt spid="9">
                                            <p:txEl>
                                              <p:pRg st="3" end="3"/>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9">
                                            <p:txEl>
                                              <p:pRg st="4" end="4"/>
                                            </p:txEl>
                                          </p:spTgt>
                                        </p:tgtEl>
                                      </p:cBhvr>
                                    </p:animEffect>
                                    <p:set>
                                      <p:cBhvr>
                                        <p:cTn id="46" dur="1" fill="hold">
                                          <p:stCondLst>
                                            <p:cond delay="499"/>
                                          </p:stCondLst>
                                        </p:cTn>
                                        <p:tgtEl>
                                          <p:spTgt spid="9">
                                            <p:txEl>
                                              <p:pRg st="4" end="4"/>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9">
                                            <p:txEl>
                                              <p:pRg st="5" end="5"/>
                                            </p:txEl>
                                          </p:spTgt>
                                        </p:tgtEl>
                                      </p:cBhvr>
                                    </p:animEffect>
                                    <p:set>
                                      <p:cBhvr>
                                        <p:cTn id="49" dur="1" fill="hold">
                                          <p:stCondLst>
                                            <p:cond delay="499"/>
                                          </p:stCondLst>
                                        </p:cTn>
                                        <p:tgtEl>
                                          <p:spTgt spid="9">
                                            <p:txEl>
                                              <p:pRg st="5" end="5"/>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9">
                                            <p:txEl>
                                              <p:pRg st="6" end="6"/>
                                            </p:txEl>
                                          </p:spTgt>
                                        </p:tgtEl>
                                      </p:cBhvr>
                                    </p:animEffect>
                                    <p:set>
                                      <p:cBhvr>
                                        <p:cTn id="52" dur="1" fill="hold">
                                          <p:stCondLst>
                                            <p:cond delay="499"/>
                                          </p:stCondLst>
                                        </p:cTn>
                                        <p:tgtEl>
                                          <p:spTgt spid="9">
                                            <p:txEl>
                                              <p:pRg st="6" end="6"/>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uiExpand="1" build="allAtOnce"/>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易错警示</a:t>
              </a:r>
            </a:p>
          </p:txBody>
        </p:sp>
      </p:grpSp>
      <p:sp>
        <p:nvSpPr>
          <p:cNvPr id="9" name="矩形 8"/>
          <p:cNvSpPr/>
          <p:nvPr/>
        </p:nvSpPr>
        <p:spPr>
          <a:xfrm>
            <a:off x="2095" y="1044005"/>
            <a:ext cx="12190413" cy="471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777970719"/>
              </p:ext>
            </p:extLst>
          </p:nvPr>
        </p:nvGraphicFramePr>
        <p:xfrm>
          <a:off x="550590" y="1437953"/>
          <a:ext cx="11088508" cy="3840480"/>
        </p:xfrm>
        <a:graphic>
          <a:graphicData uri="http://schemas.openxmlformats.org/drawingml/2006/table">
            <a:tbl>
              <a:tblPr/>
              <a:tblGrid>
                <a:gridCol w="2015500"/>
                <a:gridCol w="9073008"/>
              </a:tblGrid>
              <a:tr h="90785">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错误原因</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纠错心得</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3141">
                <a:tc>
                  <a:txBody>
                    <a:bodyPr/>
                    <a:lstStyle/>
                    <a:p>
                      <a:pPr algn="just">
                        <a:lnSpc>
                          <a:spcPct val="150000"/>
                        </a:lnSpc>
                        <a:spcAft>
                          <a:spcPts val="0"/>
                        </a:spcAft>
                        <a:tabLst>
                          <a:tab pos="2070735" algn="l"/>
                        </a:tabLst>
                      </a:pPr>
                      <a:r>
                        <a:rPr lang="zh-CN" sz="2800" kern="100">
                          <a:effectLst/>
                          <a:latin typeface="Times New Roman"/>
                          <a:ea typeface="华文细黑"/>
                          <a:cs typeface="Times New Roman"/>
                        </a:rPr>
                        <a:t>对定义域是自变量</a:t>
                      </a:r>
                      <a:r>
                        <a:rPr lang="en-US" sz="2800" i="1" kern="100">
                          <a:effectLst/>
                          <a:latin typeface="Times New Roman"/>
                          <a:ea typeface="华文细黑"/>
                          <a:cs typeface="Courier New"/>
                        </a:rPr>
                        <a:t>x</a:t>
                      </a:r>
                      <a:r>
                        <a:rPr lang="zh-CN" sz="2800" kern="100">
                          <a:effectLst/>
                          <a:latin typeface="Times New Roman"/>
                          <a:ea typeface="华文细黑"/>
                          <a:cs typeface="Times New Roman"/>
                        </a:rPr>
                        <a:t>的取值范围理解错误</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en-US" sz="2800" kern="100" dirty="0">
                          <a:effectLst/>
                          <a:latin typeface="Times New Roman"/>
                          <a:ea typeface="华文细黑"/>
                          <a:cs typeface="Courier New"/>
                        </a:rPr>
                        <a:t>(1)</a:t>
                      </a:r>
                      <a:r>
                        <a:rPr lang="zh-CN" sz="2800" kern="100" dirty="0">
                          <a:effectLst/>
                          <a:latin typeface="Times New Roman"/>
                          <a:ea typeface="华文细黑"/>
                          <a:cs typeface="Times New Roman"/>
                        </a:rPr>
                        <a:t>已知</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x</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的定义域为</a:t>
                      </a:r>
                      <a:r>
                        <a:rPr lang="en-US" sz="2800" i="1" kern="100" dirty="0">
                          <a:effectLst/>
                          <a:latin typeface="Times New Roman"/>
                          <a:ea typeface="华文细黑"/>
                          <a:cs typeface="Courier New"/>
                        </a:rPr>
                        <a:t>A</a:t>
                      </a:r>
                      <a:r>
                        <a:rPr lang="zh-CN" sz="2800" kern="100" dirty="0">
                          <a:effectLst/>
                          <a:latin typeface="Times New Roman"/>
                          <a:ea typeface="华文细黑"/>
                          <a:cs typeface="Times New Roman"/>
                        </a:rPr>
                        <a:t>，求</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φ</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x</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的定义域，其实质是已知</a:t>
                      </a:r>
                      <a:r>
                        <a:rPr lang="en-US" sz="2800" i="1" kern="100" dirty="0">
                          <a:effectLst/>
                          <a:latin typeface="Times New Roman"/>
                          <a:ea typeface="华文细黑"/>
                          <a:cs typeface="Courier New"/>
                        </a:rPr>
                        <a:t>φ</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x</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的取值范围为</a:t>
                      </a:r>
                      <a:r>
                        <a:rPr lang="en-US" sz="2800" i="1" kern="100" dirty="0">
                          <a:effectLst/>
                          <a:latin typeface="Times New Roman"/>
                          <a:ea typeface="华文细黑"/>
                          <a:cs typeface="Courier New"/>
                        </a:rPr>
                        <a:t>A</a:t>
                      </a:r>
                      <a:r>
                        <a:rPr lang="zh-CN" sz="2800" kern="100" dirty="0">
                          <a:effectLst/>
                          <a:latin typeface="Times New Roman"/>
                          <a:ea typeface="华文细黑"/>
                          <a:cs typeface="Times New Roman"/>
                        </a:rPr>
                        <a:t>，求</a:t>
                      </a:r>
                      <a:r>
                        <a:rPr lang="en-US" sz="2800" i="1" kern="100" dirty="0">
                          <a:effectLst/>
                          <a:latin typeface="Times New Roman"/>
                          <a:ea typeface="华文细黑"/>
                          <a:cs typeface="Courier New"/>
                        </a:rPr>
                        <a:t>x</a:t>
                      </a:r>
                      <a:r>
                        <a:rPr lang="zh-CN" sz="2800" kern="100" dirty="0">
                          <a:effectLst/>
                          <a:latin typeface="Times New Roman"/>
                          <a:ea typeface="华文细黑"/>
                          <a:cs typeface="Times New Roman"/>
                        </a:rPr>
                        <a:t>的取值范围</a:t>
                      </a:r>
                      <a:r>
                        <a:rPr lang="en-US" sz="2800" kern="100" dirty="0">
                          <a:effectLst/>
                          <a:latin typeface="Times New Roman"/>
                          <a:ea typeface="华文细黑"/>
                          <a:cs typeface="Courier New"/>
                        </a:rPr>
                        <a:t>.(2)</a:t>
                      </a:r>
                      <a:r>
                        <a:rPr lang="zh-CN" sz="2800" kern="100" dirty="0">
                          <a:effectLst/>
                          <a:latin typeface="Times New Roman"/>
                          <a:ea typeface="华文细黑"/>
                          <a:cs typeface="Times New Roman"/>
                        </a:rPr>
                        <a:t>已知</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φ</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x</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的定义域为</a:t>
                      </a:r>
                      <a:r>
                        <a:rPr lang="en-US" sz="2800" i="1" kern="100" dirty="0">
                          <a:effectLst/>
                          <a:latin typeface="Times New Roman"/>
                          <a:ea typeface="华文细黑"/>
                          <a:cs typeface="Courier New"/>
                        </a:rPr>
                        <a:t>B</a:t>
                      </a:r>
                      <a:r>
                        <a:rPr lang="zh-CN" sz="2800" kern="100" dirty="0">
                          <a:effectLst/>
                          <a:latin typeface="Times New Roman"/>
                          <a:ea typeface="华文细黑"/>
                          <a:cs typeface="Times New Roman"/>
                        </a:rPr>
                        <a:t>，求</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x</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的定义域，其实质是已知</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φ</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x</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中</a:t>
                      </a:r>
                      <a:r>
                        <a:rPr lang="en-US" sz="2800" i="1" kern="100" dirty="0">
                          <a:effectLst/>
                          <a:latin typeface="Times New Roman"/>
                          <a:ea typeface="华文细黑"/>
                          <a:cs typeface="Courier New"/>
                        </a:rPr>
                        <a:t>x</a:t>
                      </a:r>
                      <a:r>
                        <a:rPr lang="zh-CN" sz="2800" kern="100" dirty="0">
                          <a:effectLst/>
                          <a:latin typeface="Times New Roman"/>
                          <a:ea typeface="华文细黑"/>
                          <a:cs typeface="Times New Roman"/>
                        </a:rPr>
                        <a:t>的取值范围为</a:t>
                      </a:r>
                      <a:r>
                        <a:rPr lang="en-US" sz="2800" i="1" kern="100" dirty="0">
                          <a:effectLst/>
                          <a:latin typeface="Times New Roman"/>
                          <a:ea typeface="华文细黑"/>
                          <a:cs typeface="Courier New"/>
                        </a:rPr>
                        <a:t>B</a:t>
                      </a:r>
                      <a:r>
                        <a:rPr lang="zh-CN" sz="2800" kern="100" dirty="0">
                          <a:effectLst/>
                          <a:latin typeface="Times New Roman"/>
                          <a:ea typeface="华文细黑"/>
                          <a:cs typeface="Times New Roman"/>
                        </a:rPr>
                        <a:t>，求</a:t>
                      </a:r>
                      <a:r>
                        <a:rPr lang="en-US" sz="2800" i="1" kern="100" dirty="0">
                          <a:effectLst/>
                          <a:latin typeface="Times New Roman"/>
                          <a:ea typeface="华文细黑"/>
                          <a:cs typeface="Courier New"/>
                        </a:rPr>
                        <a:t>φ</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x</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的取值范围</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值域</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，此范围就是</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x</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的定义域</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若不能正确理解</a:t>
                      </a:r>
                      <a:r>
                        <a:rPr lang="en-US" sz="2800" i="1" kern="100" dirty="0">
                          <a:effectLst/>
                          <a:latin typeface="Times New Roman"/>
                          <a:ea typeface="华文细黑"/>
                          <a:cs typeface="Courier New"/>
                        </a:rPr>
                        <a:t>φ</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x</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与</a:t>
                      </a:r>
                      <a:r>
                        <a:rPr lang="en-US" sz="2800" i="1" kern="100" dirty="0">
                          <a:effectLst/>
                          <a:latin typeface="Times New Roman"/>
                          <a:ea typeface="华文细黑"/>
                          <a:cs typeface="Courier New"/>
                        </a:rPr>
                        <a:t>x</a:t>
                      </a:r>
                      <a:r>
                        <a:rPr lang="zh-CN" sz="2800" kern="100" dirty="0">
                          <a:effectLst/>
                          <a:latin typeface="Times New Roman"/>
                          <a:ea typeface="华文细黑"/>
                          <a:cs typeface="Times New Roman"/>
                        </a:rPr>
                        <a:t>的关系将导致错误</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8302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005564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圆角矩形 8">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矩形 7"/>
          <p:cNvSpPr/>
          <p:nvPr/>
        </p:nvSpPr>
        <p:spPr>
          <a:xfrm>
            <a:off x="382191" y="116713"/>
            <a:ext cx="11412000" cy="69349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5</a:t>
            </a:r>
            <a:r>
              <a:rPr lang="zh-CN" altLang="zh-CN" sz="2800" kern="100" dirty="0">
                <a:latin typeface="Times New Roman"/>
                <a:ea typeface="华文细黑"/>
                <a:cs typeface="Times New Roman"/>
              </a:rPr>
              <a:t>　若</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的定义域为</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3,5]</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φ</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的定义域</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45079614"/>
              </p:ext>
            </p:extLst>
          </p:nvPr>
        </p:nvGraphicFramePr>
        <p:xfrm>
          <a:off x="495300" y="990600"/>
          <a:ext cx="11210925" cy="2428875"/>
        </p:xfrm>
        <a:graphic>
          <a:graphicData uri="http://schemas.openxmlformats.org/presentationml/2006/ole">
            <mc:AlternateContent xmlns:mc="http://schemas.openxmlformats.org/markup-compatibility/2006">
              <mc:Choice xmlns:v="urn:schemas-microsoft-com:vml" Requires="v">
                <p:oleObj spid="_x0000_s60448" name="文档" r:id="rId4" imgW="11212766" imgH="2434926" progId="Word.Document.12">
                  <p:embed/>
                </p:oleObj>
              </mc:Choice>
              <mc:Fallback>
                <p:oleObj name="文档" r:id="rId4" imgW="11212766" imgH="2434926" progId="Word.Document.12">
                  <p:embed/>
                  <p:pic>
                    <p:nvPicPr>
                      <p:cNvPr id="0" name="对象 1"/>
                      <p:cNvPicPr>
                        <a:picLocks noChangeAspect="1" noChangeArrowheads="1"/>
                      </p:cNvPicPr>
                      <p:nvPr/>
                    </p:nvPicPr>
                    <p:blipFill>
                      <a:blip r:embed="rId5"/>
                      <a:srcRect/>
                      <a:stretch>
                        <a:fillRect/>
                      </a:stretch>
                    </p:blipFill>
                    <p:spPr bwMode="auto">
                      <a:xfrm>
                        <a:off x="495300" y="990600"/>
                        <a:ext cx="1121092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2191" y="3376836"/>
            <a:ext cx="11412000" cy="133983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解得－</a:t>
            </a:r>
            <a:r>
              <a:rPr lang="en-US" altLang="zh-CN" sz="2800" kern="100" dirty="0" err="1">
                <a:latin typeface="Times New Roman"/>
                <a:ea typeface="华文细黑"/>
                <a:cs typeface="Courier New"/>
              </a:rPr>
              <a:t>3</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3</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所以函数</a:t>
            </a:r>
            <a:r>
              <a:rPr lang="en-US" altLang="zh-CN" sz="2800" i="1" kern="100" dirty="0">
                <a:latin typeface="Times New Roman"/>
                <a:ea typeface="华文细黑"/>
                <a:cs typeface="Courier New"/>
              </a:rPr>
              <a:t>φ</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的定义域为</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3,3].</a:t>
            </a:r>
            <a:endParaRPr lang="zh-CN" altLang="zh-CN" sz="2800" kern="100" dirty="0">
              <a:effectLst/>
              <a:latin typeface="宋体"/>
              <a:cs typeface="Courier New"/>
            </a:endParaRPr>
          </a:p>
        </p:txBody>
      </p:sp>
    </p:spTree>
    <p:extLst>
      <p:ext uri="{BB962C8B-B14F-4D97-AF65-F5344CB8AC3E}">
        <p14:creationId xmlns:p14="http://schemas.microsoft.com/office/powerpoint/2010/main" val="2999816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blinds(horizontal)">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0">
                                            <p:txEl>
                                              <p:pRg st="0" end="0"/>
                                            </p:txEl>
                                          </p:spTgt>
                                        </p:tgtEl>
                                      </p:cBhvr>
                                    </p:animEffect>
                                    <p:set>
                                      <p:cBhvr>
                                        <p:cTn id="25" dur="1" fill="hold">
                                          <p:stCondLst>
                                            <p:cond delay="499"/>
                                          </p:stCondLst>
                                        </p:cTn>
                                        <p:tgtEl>
                                          <p:spTgt spid="10">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0">
                                            <p:txEl>
                                              <p:pRg st="1" end="1"/>
                                            </p:txEl>
                                          </p:spTgt>
                                        </p:tgtEl>
                                      </p:cBhvr>
                                    </p:animEffect>
                                    <p:set>
                                      <p:cBhvr>
                                        <p:cTn id="28" dur="1" fill="hold">
                                          <p:stCondLst>
                                            <p:cond delay="499"/>
                                          </p:stCondLst>
                                        </p:cTn>
                                        <p:tgtEl>
                                          <p:spTgt spid="10">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0" grpId="0" uiExpand="1"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734676"/>
            <a:ext cx="11412000" cy="464740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下列图象中能表示函数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图象的是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endParaRPr lang="en-US" altLang="zh-CN" sz="2800" b="1" kern="100" dirty="0" smtClean="0">
              <a:solidFill>
                <a:srgbClr val="0000FF"/>
              </a:solidFill>
              <a:latin typeface="Times New Roman"/>
              <a:ea typeface="微软雅黑"/>
              <a:cs typeface="Times New Roman"/>
            </a:endParaRPr>
          </a:p>
          <a:p>
            <a:pPr algn="just">
              <a:lnSpc>
                <a:spcPct val="150000"/>
              </a:lnSpc>
              <a:spcAft>
                <a:spcPts val="0"/>
              </a:spcAft>
              <a:tabLst>
                <a:tab pos="2070735" algn="l"/>
              </a:tabLst>
            </a:pPr>
            <a:endParaRPr lang="en-US" altLang="zh-CN" sz="2800" b="1" kern="100" dirty="0" smtClean="0">
              <a:solidFill>
                <a:srgbClr val="0000FF"/>
              </a:solidFill>
              <a:latin typeface="Times New Roman"/>
              <a:ea typeface="微软雅黑"/>
              <a:cs typeface="Times New Roman"/>
            </a:endParaRPr>
          </a:p>
          <a:p>
            <a:pPr algn="just">
              <a:lnSpc>
                <a:spcPct val="150000"/>
              </a:lnSpc>
              <a:spcAft>
                <a:spcPts val="0"/>
              </a:spcAft>
              <a:tabLst>
                <a:tab pos="2070735" algn="l"/>
              </a:tabLst>
            </a:pPr>
            <a:endParaRPr lang="en-US" altLang="zh-CN" sz="2800" b="1" kern="100" dirty="0">
              <a:solidFill>
                <a:srgbClr val="0000FF"/>
              </a:solidFill>
              <a:latin typeface="Times New Roman"/>
              <a:ea typeface="微软雅黑"/>
              <a:cs typeface="Times New Roman"/>
            </a:endParaRPr>
          </a:p>
          <a:p>
            <a:pPr algn="just">
              <a:lnSpc>
                <a:spcPct val="150000"/>
              </a:lnSpc>
              <a:spcAft>
                <a:spcPts val="0"/>
              </a:spcAft>
              <a:tabLst>
                <a:tab pos="2070735" algn="l"/>
              </a:tabLst>
            </a:pPr>
            <a:endParaRPr lang="en-US" altLang="zh-CN" sz="2800" b="1" kern="100" dirty="0">
              <a:solidFill>
                <a:srgbClr val="0000FF"/>
              </a:solidFill>
              <a:latin typeface="Times New Roman"/>
              <a:ea typeface="微软雅黑"/>
              <a:cs typeface="Times New Roman"/>
            </a:endParaRPr>
          </a:p>
          <a:p>
            <a:pPr algn="just">
              <a:lnSpc>
                <a:spcPct val="150000"/>
              </a:lnSpc>
              <a:spcAft>
                <a:spcPts val="0"/>
              </a:spcAft>
              <a:tabLst>
                <a:tab pos="2070735" algn="l"/>
              </a:tabLst>
            </a:pPr>
            <a:endParaRPr lang="en-US" altLang="zh-CN" sz="2800" b="1" kern="100" dirty="0" smtClean="0">
              <a:solidFill>
                <a:srgbClr val="0000FF"/>
              </a:solidFill>
              <a:latin typeface="Times New Roman"/>
              <a:ea typeface="微软雅黑"/>
              <a:cs typeface="Times New Roman"/>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由函数的概念知答案为</a:t>
            </a:r>
            <a:r>
              <a:rPr lang="en-US" altLang="zh-CN" sz="2800" kern="100" dirty="0">
                <a:latin typeface="Times New Roman"/>
                <a:ea typeface="华文细黑"/>
                <a:cs typeface="Courier New"/>
              </a:rPr>
              <a:t>B.</a:t>
            </a:r>
            <a:endParaRPr lang="zh-CN" altLang="zh-CN" sz="2800" kern="100" dirty="0">
              <a:effectLst/>
              <a:latin typeface="宋体"/>
              <a:cs typeface="Courier New"/>
            </a:endParaRPr>
          </a:p>
        </p:txBody>
      </p:sp>
      <p:sp>
        <p:nvSpPr>
          <p:cNvPr id="2" name="矩形 1"/>
          <p:cNvSpPr/>
          <p:nvPr/>
        </p:nvSpPr>
        <p:spPr>
          <a:xfrm>
            <a:off x="6987877" y="928564"/>
            <a:ext cx="423514"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B</a:t>
            </a:r>
            <a:endParaRPr lang="zh-CN" altLang="en-US" b="1" dirty="0">
              <a:solidFill>
                <a:srgbClr val="C00000"/>
              </a:solidFill>
            </a:endParaRPr>
          </a:p>
        </p:txBody>
      </p:sp>
      <p:pic>
        <p:nvPicPr>
          <p:cNvPr id="15" name="图片 14" descr="F:\2016赵瑊\同步\数学创新 人A必修1\word\BX1-36.TIF"/>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88359" y="1519486"/>
            <a:ext cx="10199663" cy="3094759"/>
          </a:xfrm>
          <a:prstGeom prst="rect">
            <a:avLst/>
          </a:prstGeom>
          <a:noFill/>
          <a:ln>
            <a:noFill/>
          </a:ln>
        </p:spPr>
      </p:pic>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6" end="6"/>
                                            </p:txEl>
                                          </p:spTgt>
                                        </p:tgtEl>
                                        <p:attrNameLst>
                                          <p:attrName>style.visibility</p:attrName>
                                        </p:attrNameLst>
                                      </p:cBhvr>
                                      <p:to>
                                        <p:strVal val="visible"/>
                                      </p:to>
                                    </p:set>
                                    <p:animEffect transition="in" filter="blinds(horizontal)">
                                      <p:cBhvr>
                                        <p:cTn id="7" dur="500"/>
                                        <p:tgtEl>
                                          <p:spTgt spid="14">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4">
                                            <p:txEl>
                                              <p:pRg st="6" end="6"/>
                                            </p:txEl>
                                          </p:spTgt>
                                        </p:tgtEl>
                                      </p:cBhvr>
                                    </p:animEffect>
                                    <p:set>
                                      <p:cBhvr>
                                        <p:cTn id="17" dur="1" fill="hold">
                                          <p:stCondLst>
                                            <p:cond delay="499"/>
                                          </p:stCondLst>
                                        </p:cTn>
                                        <p:tgtEl>
                                          <p:spTgt spid="14">
                                            <p:txEl>
                                              <p:pRg st="6" end="6"/>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4" grpId="0" uiExpand="1" build="allAtOnce"/>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592907"/>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下列各组函数中表示同一函数的是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 name="矩形 1"/>
          <p:cNvSpPr/>
          <p:nvPr/>
        </p:nvSpPr>
        <p:spPr>
          <a:xfrm>
            <a:off x="6332834" y="789881"/>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D</a:t>
            </a:r>
            <a:endParaRPr lang="zh-CN" altLang="en-US" b="1" dirty="0">
              <a:solidFill>
                <a:srgbClr val="C00000"/>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46515853"/>
              </p:ext>
            </p:extLst>
          </p:nvPr>
        </p:nvGraphicFramePr>
        <p:xfrm>
          <a:off x="495300" y="1514153"/>
          <a:ext cx="11210925" cy="3390900"/>
        </p:xfrm>
        <a:graphic>
          <a:graphicData uri="http://schemas.openxmlformats.org/presentationml/2006/ole">
            <mc:AlternateContent xmlns:mc="http://schemas.openxmlformats.org/markup-compatibility/2006">
              <mc:Choice xmlns:v="urn:schemas-microsoft-com:vml" Requires="v">
                <p:oleObj spid="_x0000_s61463" name="文档" r:id="rId8" imgW="11212766" imgH="3395701" progId="Word.Document.12">
                  <p:embed/>
                </p:oleObj>
              </mc:Choice>
              <mc:Fallback>
                <p:oleObj name="文档" r:id="rId8" imgW="11212766" imgH="3395701" progId="Word.Document.12">
                  <p:embed/>
                  <p:pic>
                    <p:nvPicPr>
                      <p:cNvPr id="0" name="对象 1"/>
                      <p:cNvPicPr>
                        <a:picLocks noChangeAspect="1" noChangeArrowheads="1"/>
                      </p:cNvPicPr>
                      <p:nvPr/>
                    </p:nvPicPr>
                    <p:blipFill>
                      <a:blip r:embed="rId9"/>
                      <a:srcRect/>
                      <a:stretch>
                        <a:fillRect/>
                      </a:stretch>
                    </p:blipFill>
                    <p:spPr bwMode="auto">
                      <a:xfrm>
                        <a:off x="495300" y="1514153"/>
                        <a:ext cx="11210925"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382191" y="4620022"/>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选项</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中两个函数的定义域均不相同，故选</a:t>
            </a:r>
            <a:r>
              <a:rPr lang="en-US" altLang="zh-CN" sz="2800" kern="100" dirty="0">
                <a:latin typeface="Times New Roman"/>
                <a:ea typeface="华文细黑"/>
                <a:cs typeface="Courier New"/>
              </a:rPr>
              <a:t>D.</a:t>
            </a:r>
            <a:endParaRPr lang="zh-CN" altLang="zh-CN" sz="1050" kern="100" dirty="0">
              <a:effectLst/>
              <a:latin typeface="宋体"/>
              <a:cs typeface="Courier New"/>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 grpId="0"/>
      <p:bldP spid="2" grpId="1"/>
      <p:bldP spid="16" grpId="0"/>
      <p:bldP spid="16"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7568430"/>
              </p:ext>
            </p:extLst>
          </p:nvPr>
        </p:nvGraphicFramePr>
        <p:xfrm>
          <a:off x="495300" y="731590"/>
          <a:ext cx="11210925" cy="942975"/>
        </p:xfrm>
        <a:graphic>
          <a:graphicData uri="http://schemas.openxmlformats.org/presentationml/2006/ole">
            <mc:AlternateContent xmlns:mc="http://schemas.openxmlformats.org/markup-compatibility/2006">
              <mc:Choice xmlns:v="urn:schemas-microsoft-com:vml" Requires="v">
                <p:oleObj spid="_x0000_s62504" name="文档" r:id="rId8" imgW="11212766" imgH="953565" progId="Word.Document.12">
                  <p:embed/>
                </p:oleObj>
              </mc:Choice>
              <mc:Fallback>
                <p:oleObj name="文档" r:id="rId8" imgW="11212766" imgH="953565" progId="Word.Document.12">
                  <p:embed/>
                  <p:pic>
                    <p:nvPicPr>
                      <p:cNvPr id="0" name="对象 2"/>
                      <p:cNvPicPr>
                        <a:picLocks noChangeAspect="1" noChangeArrowheads="1"/>
                      </p:cNvPicPr>
                      <p:nvPr/>
                    </p:nvPicPr>
                    <p:blipFill>
                      <a:blip r:embed="rId9"/>
                      <a:srcRect/>
                      <a:stretch>
                        <a:fillRect/>
                      </a:stretch>
                    </p:blipFill>
                    <p:spPr bwMode="auto">
                      <a:xfrm>
                        <a:off x="495300" y="731590"/>
                        <a:ext cx="1121092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3810415848"/>
              </p:ext>
            </p:extLst>
          </p:nvPr>
        </p:nvGraphicFramePr>
        <p:xfrm>
          <a:off x="495300" y="1855143"/>
          <a:ext cx="11210925" cy="1152525"/>
        </p:xfrm>
        <a:graphic>
          <a:graphicData uri="http://schemas.openxmlformats.org/presentationml/2006/ole">
            <mc:AlternateContent xmlns:mc="http://schemas.openxmlformats.org/markup-compatibility/2006">
              <mc:Choice xmlns:v="urn:schemas-microsoft-com:vml" Requires="v">
                <p:oleObj spid="_x0000_s62505" name="文档" r:id="rId10" imgW="11212766" imgH="1161943" progId="Word.Document.12">
                  <p:embed/>
                </p:oleObj>
              </mc:Choice>
              <mc:Fallback>
                <p:oleObj name="文档" r:id="rId10" imgW="11212766" imgH="1161943" progId="Word.Document.12">
                  <p:embed/>
                  <p:pic>
                    <p:nvPicPr>
                      <p:cNvPr id="0" name=""/>
                      <p:cNvPicPr>
                        <a:picLocks noChangeAspect="1" noChangeArrowheads="1"/>
                      </p:cNvPicPr>
                      <p:nvPr/>
                    </p:nvPicPr>
                    <p:blipFill>
                      <a:blip r:embed="rId11"/>
                      <a:srcRect/>
                      <a:stretch>
                        <a:fillRect/>
                      </a:stretch>
                    </p:blipFill>
                    <p:spPr bwMode="auto">
                      <a:xfrm>
                        <a:off x="495300" y="1855143"/>
                        <a:ext cx="112109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矩形 4"/>
          <p:cNvSpPr/>
          <p:nvPr/>
        </p:nvSpPr>
        <p:spPr>
          <a:xfrm>
            <a:off x="6193711" y="712540"/>
            <a:ext cx="3382262" cy="656846"/>
          </a:xfrm>
          <a:prstGeom prst="rect">
            <a:avLst/>
          </a:prstGeom>
        </p:spPr>
        <p:txBody>
          <a:bodyPr wrap="square">
            <a:spAutoFit/>
          </a:bodyPr>
          <a:lstStyle/>
          <a:p>
            <a:pPr algn="just">
              <a:lnSpc>
                <a:spcPct val="150000"/>
              </a:lnSpc>
              <a:spcAft>
                <a:spcPts val="0"/>
              </a:spcAft>
              <a:tabLst>
                <a:tab pos="2070735" algn="l"/>
              </a:tabLst>
            </a:pPr>
            <a:r>
              <a:rPr lang="en-US" altLang="zh-CN" sz="2800" kern="100">
                <a:solidFill>
                  <a:srgbClr val="C00000"/>
                </a:solidFill>
                <a:latin typeface="Times New Roman"/>
                <a:ea typeface="华文细黑"/>
                <a:cs typeface="Courier New"/>
              </a:rPr>
              <a:t>{</a:t>
            </a:r>
            <a:r>
              <a:rPr lang="en-US" altLang="zh-CN" sz="2800" i="1" kern="100" dirty="0" err="1">
                <a:solidFill>
                  <a:srgbClr val="C00000"/>
                </a:solidFill>
                <a:latin typeface="Times New Roman"/>
                <a:ea typeface="华文细黑"/>
                <a:cs typeface="Courier New"/>
              </a:rPr>
              <a:t>x</a:t>
            </a:r>
            <a:r>
              <a:rPr lang="en-US" altLang="zh-CN" sz="2800" kern="100" dirty="0" err="1">
                <a:solidFill>
                  <a:srgbClr val="C00000"/>
                </a:solidFill>
                <a:latin typeface="Times New Roman"/>
                <a:ea typeface="华文细黑"/>
                <a:cs typeface="Courier New"/>
              </a:rPr>
              <a:t>|</a:t>
            </a:r>
            <a:r>
              <a:rPr lang="en-US" altLang="zh-CN" sz="2800" i="1" kern="100" dirty="0" err="1">
                <a:solidFill>
                  <a:srgbClr val="C00000"/>
                </a:solidFill>
                <a:latin typeface="Times New Roman"/>
                <a:ea typeface="华文细黑"/>
                <a:cs typeface="Courier New"/>
              </a:rPr>
              <a:t>x</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且</a:t>
            </a:r>
            <a:r>
              <a:rPr lang="en-US" altLang="zh-CN" sz="2800" i="1" kern="100" dirty="0" err="1">
                <a:solidFill>
                  <a:srgbClr val="C00000"/>
                </a:solidFill>
                <a:latin typeface="Times New Roman"/>
                <a:ea typeface="华文细黑"/>
                <a:cs typeface="Courier New"/>
              </a:rPr>
              <a:t>x</a:t>
            </a:r>
            <a:r>
              <a:rPr lang="en-US" altLang="zh-CN" sz="2800" kern="100" dirty="0" err="1">
                <a:solidFill>
                  <a:srgbClr val="C00000"/>
                </a:solidFill>
                <a:latin typeface="宋体"/>
                <a:ea typeface="华文细黑"/>
                <a:cs typeface="Times New Roman"/>
              </a:rPr>
              <a:t>≠</a:t>
            </a:r>
            <a:r>
              <a:rPr lang="en-US" altLang="zh-CN" sz="2800" kern="100" dirty="0" err="1">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a:t>
            </a:r>
            <a:endParaRPr lang="zh-CN" altLang="zh-CN" sz="2800" kern="100" dirty="0">
              <a:solidFill>
                <a:srgbClr val="C00000"/>
              </a:solidFill>
              <a:effectLst/>
              <a:latin typeface="宋体"/>
              <a:cs typeface="Courier New"/>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5"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4"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382191" y="592907"/>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对任意自然数</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满足</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endParaRPr lang="zh-CN" altLang="zh-CN" sz="2800" kern="100" dirty="0">
              <a:effectLst/>
              <a:latin typeface="宋体"/>
              <a:cs typeface="Courier New"/>
            </a:endParaRPr>
          </a:p>
        </p:txBody>
      </p:sp>
      <p:sp>
        <p:nvSpPr>
          <p:cNvPr id="3" name="矩形 2"/>
          <p:cNvSpPr/>
          <p:nvPr/>
        </p:nvSpPr>
        <p:spPr>
          <a:xfrm>
            <a:off x="10487506" y="755973"/>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6</a:t>
            </a:r>
            <a:endParaRPr lang="zh-CN" altLang="en-US" dirty="0">
              <a:solidFill>
                <a:srgbClr val="C00000"/>
              </a:solidFill>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animEffect transition="in" filter="blinds(horizontal)">
                                      <p:cBhvr>
                                        <p:cTn id="7" dur="500"/>
                                        <p:tgtEl>
                                          <p:spTgt spid="1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xEl>
                                              <p:pRg st="2" end="2"/>
                                            </p:txEl>
                                          </p:spTgt>
                                        </p:tgtEl>
                                        <p:attrNameLst>
                                          <p:attrName>style.visibility</p:attrName>
                                        </p:attrNameLst>
                                      </p:cBhvr>
                                      <p:to>
                                        <p:strVal val="visible"/>
                                      </p:to>
                                    </p:set>
                                    <p:animEffect transition="in" filter="blinds(horizontal)">
                                      <p:cBhvr>
                                        <p:cTn id="12" dur="500"/>
                                        <p:tgtEl>
                                          <p:spTgt spid="1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8">
                                            <p:txEl>
                                              <p:pRg st="1" end="1"/>
                                            </p:txEl>
                                          </p:spTgt>
                                        </p:tgtEl>
                                      </p:cBhvr>
                                    </p:animEffect>
                                    <p:set>
                                      <p:cBhvr>
                                        <p:cTn id="22" dur="1" fill="hold">
                                          <p:stCondLst>
                                            <p:cond delay="499"/>
                                          </p:stCondLst>
                                        </p:cTn>
                                        <p:tgtEl>
                                          <p:spTgt spid="18">
                                            <p:txEl>
                                              <p:pRg st="1" end="1"/>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8">
                                            <p:txEl>
                                              <p:pRg st="2" end="2"/>
                                            </p:txEl>
                                          </p:spTgt>
                                        </p:tgtEl>
                                      </p:cBhvr>
                                    </p:animEffect>
                                    <p:set>
                                      <p:cBhvr>
                                        <p:cTn id="25" dur="1" fill="hold">
                                          <p:stCondLst>
                                            <p:cond delay="499"/>
                                          </p:stCondLst>
                                        </p:cTn>
                                        <p:tgtEl>
                                          <p:spTgt spid="18">
                                            <p:txEl>
                                              <p:pRg st="2" end="2"/>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8" grpId="0" uiExpand="1" build="allAtOnce"/>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7" name="矩形 16"/>
          <p:cNvSpPr/>
          <p:nvPr/>
        </p:nvSpPr>
        <p:spPr>
          <a:xfrm>
            <a:off x="382191" y="592907"/>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已知函数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44989570"/>
              </p:ext>
            </p:extLst>
          </p:nvPr>
        </p:nvGraphicFramePr>
        <p:xfrm>
          <a:off x="495300" y="1432620"/>
          <a:ext cx="11210925" cy="895350"/>
        </p:xfrm>
        <a:graphic>
          <a:graphicData uri="http://schemas.openxmlformats.org/presentationml/2006/ole">
            <mc:AlternateContent xmlns:mc="http://schemas.openxmlformats.org/markup-compatibility/2006">
              <mc:Choice xmlns:v="urn:schemas-microsoft-com:vml" Requires="v">
                <p:oleObj spid="_x0000_s63521" name="文档" r:id="rId8" imgW="11212766" imgH="896604" progId="Word.Document.12">
                  <p:embed/>
                </p:oleObj>
              </mc:Choice>
              <mc:Fallback>
                <p:oleObj name="文档" r:id="rId8" imgW="11212766" imgH="896604" progId="Word.Document.12">
                  <p:embed/>
                  <p:pic>
                    <p:nvPicPr>
                      <p:cNvPr id="0" name="对象 16"/>
                      <p:cNvPicPr>
                        <a:picLocks noChangeAspect="1" noChangeArrowheads="1"/>
                      </p:cNvPicPr>
                      <p:nvPr/>
                    </p:nvPicPr>
                    <p:blipFill>
                      <a:blip r:embed="rId9"/>
                      <a:srcRect/>
                      <a:stretch>
                        <a:fillRect/>
                      </a:stretch>
                    </p:blipFill>
                    <p:spPr bwMode="auto">
                      <a:xfrm>
                        <a:off x="495300" y="1432620"/>
                        <a:ext cx="11210925"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82191" y="2268141"/>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4103070035"/>
              </p:ext>
            </p:extLst>
          </p:nvPr>
        </p:nvGraphicFramePr>
        <p:xfrm>
          <a:off x="495300" y="3069754"/>
          <a:ext cx="11210925" cy="914400"/>
        </p:xfrm>
        <a:graphic>
          <a:graphicData uri="http://schemas.openxmlformats.org/presentationml/2006/ole">
            <mc:AlternateContent xmlns:mc="http://schemas.openxmlformats.org/markup-compatibility/2006">
              <mc:Choice xmlns:v="urn:schemas-microsoft-com:vml" Requires="v">
                <p:oleObj spid="_x0000_s63522" name="文档" r:id="rId10" imgW="11212766" imgH="921840" progId="Word.Document.12">
                  <p:embed/>
                </p:oleObj>
              </mc:Choice>
              <mc:Fallback>
                <p:oleObj name="文档" r:id="rId10" imgW="11212766" imgH="921840" progId="Word.Document.12">
                  <p:embed/>
                  <p:pic>
                    <p:nvPicPr>
                      <p:cNvPr id="0" name=""/>
                      <p:cNvPicPr>
                        <a:picLocks noChangeAspect="1" noChangeArrowheads="1"/>
                      </p:cNvPicPr>
                      <p:nvPr/>
                    </p:nvPicPr>
                    <p:blipFill>
                      <a:blip r:embed="rId11"/>
                      <a:srcRect/>
                      <a:stretch>
                        <a:fillRect/>
                      </a:stretch>
                    </p:blipFill>
                    <p:spPr bwMode="auto">
                      <a:xfrm>
                        <a:off x="495300" y="3069754"/>
                        <a:ext cx="11210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矩形 17"/>
          <p:cNvSpPr/>
          <p:nvPr/>
        </p:nvSpPr>
        <p:spPr>
          <a:xfrm>
            <a:off x="382191" y="3986808"/>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的值</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endParaRPr lang="zh-CN" altLang="zh-CN" sz="1050" kern="100" dirty="0">
              <a:effectLst/>
              <a:latin typeface="宋体"/>
              <a:cs typeface="Courier New"/>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
                                            <p:txEl>
                                              <p:pRg st="1" end="1"/>
                                            </p:txEl>
                                          </p:spTgt>
                                        </p:tgtEl>
                                        <p:attrNameLst>
                                          <p:attrName>style.visibility</p:attrName>
                                        </p:attrNameLst>
                                      </p:cBhvr>
                                      <p:to>
                                        <p:strVal val="visible"/>
                                      </p:to>
                                    </p:set>
                                    <p:animEffect transition="in" filter="blinds(horizontal)">
                                      <p:cBhvr>
                                        <p:cTn id="17" dur="500"/>
                                        <p:tgtEl>
                                          <p:spTgt spid="1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8">
                                            <p:txEl>
                                              <p:pRg st="2" end="2"/>
                                            </p:txEl>
                                          </p:spTgt>
                                        </p:tgtEl>
                                        <p:attrNameLst>
                                          <p:attrName>style.visibility</p:attrName>
                                        </p:attrNameLst>
                                      </p:cBhvr>
                                      <p:to>
                                        <p:strVal val="visible"/>
                                      </p:to>
                                    </p:set>
                                    <p:animEffect transition="in" filter="blinds(horizontal)">
                                      <p:cBhvr>
                                        <p:cTn id="22" dur="500"/>
                                        <p:tgtEl>
                                          <p:spTgt spid="1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6"/>
                                        </p:tgtEl>
                                      </p:cBhvr>
                                    </p:animEffect>
                                    <p:set>
                                      <p:cBhvr>
                                        <p:cTn id="30" dur="1" fill="hold">
                                          <p:stCondLst>
                                            <p:cond delay="499"/>
                                          </p:stCondLst>
                                        </p:cTn>
                                        <p:tgtEl>
                                          <p:spTgt spid="16"/>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8">
                                            <p:txEl>
                                              <p:pRg st="1" end="1"/>
                                            </p:txEl>
                                          </p:spTgt>
                                        </p:tgtEl>
                                      </p:cBhvr>
                                    </p:animEffect>
                                    <p:set>
                                      <p:cBhvr>
                                        <p:cTn id="33" dur="1" fill="hold">
                                          <p:stCondLst>
                                            <p:cond delay="499"/>
                                          </p:stCondLst>
                                        </p:cTn>
                                        <p:tgtEl>
                                          <p:spTgt spid="18">
                                            <p:txEl>
                                              <p:pRg st="1" end="1"/>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8">
                                            <p:txEl>
                                              <p:pRg st="2" end="2"/>
                                            </p:txEl>
                                          </p:spTgt>
                                        </p:tgtEl>
                                      </p:cBhvr>
                                    </p:animEffect>
                                    <p:set>
                                      <p:cBhvr>
                                        <p:cTn id="36" dur="1" fill="hold">
                                          <p:stCondLst>
                                            <p:cond delay="499"/>
                                          </p:stCondLst>
                                        </p:cTn>
                                        <p:tgtEl>
                                          <p:spTgt spid="18">
                                            <p:txEl>
                                              <p:pRg st="2" end="2"/>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3" grpId="0"/>
      <p:bldP spid="13" grpId="1"/>
      <p:bldP spid="18" grpId="0" uiExpand="1"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81363" y="736923"/>
            <a:ext cx="11412000" cy="5874917"/>
          </a:xfrm>
          <a:prstGeom prst="rect">
            <a:avLst/>
          </a:prstGeom>
        </p:spPr>
        <p:txBody>
          <a:bodyPr wrap="square" lIns="121898" tIns="60948" rIns="121898" bIns="60948">
            <a:spAutoFit/>
          </a:bodyPr>
          <a:lstStyle/>
          <a:p>
            <a:pPr algn="just">
              <a:lnSpc>
                <a:spcPct val="132000"/>
              </a:lnSpc>
              <a:spcAft>
                <a:spcPts val="0"/>
              </a:spcAft>
              <a:tabLst>
                <a:tab pos="2070735" algn="l"/>
              </a:tabLs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对函数相等的概念的理解：</a:t>
            </a:r>
            <a:endParaRPr lang="zh-CN" altLang="zh-CN" sz="2600" kern="100" dirty="0">
              <a:latin typeface="宋体"/>
              <a:cs typeface="Courier New"/>
            </a:endParaRPr>
          </a:p>
          <a:p>
            <a:pPr algn="just">
              <a:lnSpc>
                <a:spcPct val="132000"/>
              </a:lnSpc>
              <a:spcAft>
                <a:spcPts val="0"/>
              </a:spcAft>
              <a:tabLst>
                <a:tab pos="2070735" algn="l"/>
              </a:tabLs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函数有三个要素：定义域、值域、对应关系</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函数的定义域和对应关系共同确定函数的值域，因此当且仅当两个函数的定义域和对应关系都分别相同时，这两个函数才是同一个函数</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32000"/>
              </a:lnSpc>
              <a:spcAft>
                <a:spcPts val="0"/>
              </a:spcAft>
              <a:tabLst>
                <a:tab pos="2070735" algn="l"/>
              </a:tabLs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定义域和值域都分别相同的两个函数，它们不一定是同一函数，因为函数对应关系不一定相同</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如</a:t>
            </a:r>
            <a:r>
              <a:rPr lang="en-US" altLang="zh-CN" sz="2600" i="1" kern="100" dirty="0">
                <a:latin typeface="Times New Roman"/>
                <a:ea typeface="华文细黑"/>
                <a:cs typeface="Courier New"/>
              </a:rPr>
              <a:t>y</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与</a:t>
            </a:r>
            <a:r>
              <a:rPr lang="en-US" altLang="zh-CN" sz="2600" i="1" kern="100" dirty="0">
                <a:latin typeface="Times New Roman"/>
                <a:ea typeface="华文细黑"/>
                <a:cs typeface="Courier New"/>
              </a:rPr>
              <a:t>y</a:t>
            </a:r>
            <a:r>
              <a:rPr lang="zh-CN" altLang="zh-CN" sz="2600" kern="100" dirty="0">
                <a:latin typeface="Times New Roman"/>
                <a:ea typeface="华文细黑"/>
                <a:cs typeface="Times New Roman"/>
              </a:rPr>
              <a:t>＝</a:t>
            </a:r>
            <a:r>
              <a:rPr lang="en-US" altLang="zh-CN" sz="2600" kern="100" dirty="0" err="1">
                <a:latin typeface="Times New Roman"/>
                <a:ea typeface="华文细黑"/>
                <a:cs typeface="Courier New"/>
              </a:rPr>
              <a:t>3</a:t>
            </a:r>
            <a:r>
              <a:rPr lang="en-US" altLang="zh-CN" sz="2600" i="1" kern="100" dirty="0" err="1">
                <a:latin typeface="Times New Roman"/>
                <a:ea typeface="华文细黑"/>
                <a:cs typeface="Courier New"/>
              </a:rPr>
              <a:t>x</a:t>
            </a:r>
            <a:r>
              <a:rPr lang="zh-CN" altLang="zh-CN" sz="2600" kern="100" dirty="0">
                <a:latin typeface="Times New Roman"/>
                <a:ea typeface="华文细黑"/>
                <a:cs typeface="Times New Roman"/>
              </a:rPr>
              <a:t>的定义域和值域都是</a:t>
            </a:r>
            <a:r>
              <a:rPr lang="en-US" altLang="zh-CN" sz="2600" b="1" kern="100" dirty="0">
                <a:latin typeface="Times New Roman"/>
                <a:ea typeface="华文细黑"/>
                <a:cs typeface="Courier New"/>
              </a:rPr>
              <a:t>R</a:t>
            </a:r>
            <a:r>
              <a:rPr lang="zh-CN" altLang="zh-CN" sz="2600" kern="100" dirty="0">
                <a:latin typeface="Times New Roman"/>
                <a:ea typeface="华文细黑"/>
                <a:cs typeface="Times New Roman"/>
              </a:rPr>
              <a:t>，但它们的对应关系不同，所以是两个不同的函数</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32000"/>
              </a:lnSpc>
              <a:spcAft>
                <a:spcPts val="0"/>
              </a:spcAft>
              <a:tabLst>
                <a:tab pos="2070735" algn="l"/>
              </a:tabLs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区间实质上是数轴上某一线段或射线上的所有点所对应的实数的取值集合，即用端点所对应的数、</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a:t>
            </a:r>
            <a:r>
              <a:rPr lang="en-US" altLang="zh-CN" sz="2600" kern="100" dirty="0">
                <a:latin typeface="宋体"/>
                <a:ea typeface="华文细黑"/>
                <a:cs typeface="Times New Roman"/>
              </a:rPr>
              <a:t>∞”</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正无穷大</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a:t>
            </a:r>
            <a:r>
              <a:rPr lang="en-US" altLang="zh-CN" sz="2600" kern="100" dirty="0">
                <a:latin typeface="宋体"/>
                <a:ea typeface="华文细黑"/>
                <a:cs typeface="Times New Roman"/>
              </a:rPr>
              <a:t>∞”</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负无穷大</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、方括号</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包含端点</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、小圆括号</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不包含端点</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等来表示的部分实数组成的集合</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如</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dirty="0" err="1">
                <a:latin typeface="Times New Roman"/>
                <a:ea typeface="华文细黑"/>
                <a:cs typeface="Courier New"/>
              </a:rPr>
              <a:t>|</a:t>
            </a:r>
            <a:r>
              <a:rPr lang="en-US" altLang="zh-CN" sz="2600" i="1" kern="100" dirty="0" err="1">
                <a:latin typeface="Times New Roman"/>
                <a:ea typeface="华文细黑"/>
                <a:cs typeface="Courier New"/>
              </a:rPr>
              <a:t>a</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b</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a</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b</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dirty="0" err="1">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b</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b</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是数集描述法的变式</a:t>
            </a:r>
            <a:r>
              <a:rPr lang="en-US" altLang="zh-CN" sz="2600" kern="100" dirty="0">
                <a:latin typeface="Times New Roman"/>
                <a:ea typeface="华文细黑"/>
                <a:cs typeface="Courier New"/>
              </a:rPr>
              <a:t>.</a:t>
            </a:r>
            <a:endParaRPr lang="zh-CN" altLang="zh-CN" sz="260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2" descr="C:\Users\Administrator\Desktop\创新图片\数学创新必修1\t01002c14e16390f36d.jpg"/>
          <p:cNvPicPr>
            <a:picLocks noChangeAspect="1" noChangeArrowheads="1"/>
          </p:cNvPicPr>
          <p:nvPr/>
        </p:nvPicPr>
        <p:blipFill rotWithShape="1">
          <a:blip r:embed="rId2">
            <a:extLst>
              <a:ext uri="{28A0092B-C50C-407E-A947-70E740481C1C}">
                <a14:useLocalDpi xmlns:a14="http://schemas.microsoft.com/office/drawing/2010/main" val="0"/>
              </a:ext>
            </a:extLst>
          </a:blip>
          <a:srcRect r="7882" b="9398"/>
          <a:stretch/>
        </p:blipFill>
        <p:spPr bwMode="auto">
          <a:xfrm>
            <a:off x="8958752" y="4437906"/>
            <a:ext cx="3231662" cy="2421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611957"/>
            <a:ext cx="11412000"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函数的概念</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函数的定义：</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设</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是非空的数集，如果按照某种确定的对应关系</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，使对于集合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中</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在集合</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中都</a:t>
            </a:r>
            <a:r>
              <a:rPr lang="zh-CN" altLang="zh-CN" sz="2800" kern="100" dirty="0" smtClean="0">
                <a:latin typeface="Times New Roman"/>
                <a:ea typeface="华文细黑"/>
                <a:cs typeface="Times New Roman"/>
              </a:rPr>
              <a:t>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和</a:t>
            </a:r>
            <a:r>
              <a:rPr lang="zh-CN" altLang="zh-CN" sz="2800" kern="100" dirty="0">
                <a:latin typeface="Times New Roman"/>
                <a:ea typeface="华文细黑"/>
                <a:cs typeface="Times New Roman"/>
              </a:rPr>
              <a:t>它对应，那么就称</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为从集合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到集合</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的一个函数，记</a:t>
            </a:r>
            <a:r>
              <a:rPr lang="zh-CN" altLang="zh-CN" sz="2800" kern="100" dirty="0" smtClean="0">
                <a:latin typeface="Times New Roman"/>
                <a:ea typeface="华文细黑"/>
                <a:cs typeface="Times New Roman"/>
              </a:rPr>
              <a:t>作</a:t>
            </a:r>
            <a:r>
              <a:rPr lang="en-US" altLang="zh-CN" sz="2800" i="1"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函数的定义域与值域：</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函数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x</a:t>
            </a:r>
            <a:r>
              <a:rPr lang="zh-CN" altLang="zh-CN" sz="2800" kern="100" dirty="0" smtClean="0">
                <a:latin typeface="Times New Roman"/>
                <a:ea typeface="华文细黑"/>
                <a:cs typeface="Times New Roman"/>
              </a:rPr>
              <a:t>叫做</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叫做</a:t>
            </a:r>
            <a:r>
              <a:rPr lang="zh-CN" altLang="zh-CN" sz="2800" kern="100" dirty="0">
                <a:latin typeface="Times New Roman"/>
                <a:ea typeface="华文细黑"/>
                <a:cs typeface="Times New Roman"/>
              </a:rPr>
              <a:t>函数的定义域，与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的值相对应的</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值</a:t>
            </a:r>
            <a:r>
              <a:rPr lang="zh-CN" altLang="zh-CN" sz="2800" kern="100" dirty="0" smtClean="0">
                <a:latin typeface="Times New Roman"/>
                <a:ea typeface="华文细黑"/>
                <a:cs typeface="Times New Roman"/>
              </a:rPr>
              <a:t>叫做</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函数值的</a:t>
            </a:r>
            <a:r>
              <a:rPr lang="zh-CN" altLang="zh-CN" sz="2800" kern="100" dirty="0" smtClean="0">
                <a:latin typeface="Times New Roman"/>
                <a:ea typeface="华文细黑"/>
                <a:cs typeface="Times New Roman"/>
              </a:rPr>
              <a:t>集合</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叫做</a:t>
            </a:r>
            <a:r>
              <a:rPr lang="zh-CN" altLang="zh-CN" sz="2800" kern="100" dirty="0">
                <a:latin typeface="Times New Roman"/>
                <a:ea typeface="华文细黑"/>
                <a:cs typeface="Times New Roman"/>
              </a:rPr>
              <a:t>函数的值域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显然，值域是集合</a:t>
            </a:r>
            <a:r>
              <a:rPr lang="en-US" altLang="zh-CN" sz="2800" i="1" kern="100" dirty="0">
                <a:latin typeface="Times New Roman"/>
                <a:ea typeface="华文细黑"/>
                <a:cs typeface="Courier New"/>
              </a:rPr>
              <a:t>B</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4347964" y="5837615"/>
            <a:ext cx="1200820"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子集</a:t>
            </a:r>
            <a:endParaRPr lang="zh-CN" altLang="en-US" dirty="0">
              <a:solidFill>
                <a:srgbClr val="C00000"/>
              </a:solidFill>
            </a:endParaRPr>
          </a:p>
        </p:txBody>
      </p:sp>
      <p:sp>
        <p:nvSpPr>
          <p:cNvPr id="3" name="矩形 2"/>
          <p:cNvSpPr/>
          <p:nvPr/>
        </p:nvSpPr>
        <p:spPr>
          <a:xfrm>
            <a:off x="848147" y="2628181"/>
            <a:ext cx="2138727"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任意一个数</a:t>
            </a:r>
            <a:r>
              <a:rPr lang="en-US" altLang="zh-CN" sz="2800" i="1" kern="100" dirty="0">
                <a:solidFill>
                  <a:srgbClr val="C00000"/>
                </a:solidFill>
                <a:latin typeface="Times New Roman"/>
                <a:ea typeface="华文细黑"/>
                <a:cs typeface="Courier New"/>
              </a:rPr>
              <a:t>x</a:t>
            </a:r>
            <a:endParaRPr lang="en-US" altLang="zh-CN" sz="2800" i="1" kern="100" dirty="0">
              <a:solidFill>
                <a:srgbClr val="C00000"/>
              </a:solidFill>
              <a:latin typeface="Times New Roman"/>
              <a:ea typeface="华文细黑"/>
              <a:cs typeface="Courier New"/>
            </a:endParaRPr>
          </a:p>
        </p:txBody>
      </p:sp>
      <p:sp>
        <p:nvSpPr>
          <p:cNvPr id="4" name="矩形 3"/>
          <p:cNvSpPr/>
          <p:nvPr/>
        </p:nvSpPr>
        <p:spPr>
          <a:xfrm>
            <a:off x="5581625" y="2626986"/>
            <a:ext cx="2837636"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唯一确定的数</a:t>
            </a:r>
            <a:r>
              <a:rPr lang="en-US" altLang="zh-CN" sz="2800" i="1" kern="100" dirty="0">
                <a:solidFill>
                  <a:srgbClr val="C00000"/>
                </a:solidFill>
                <a:latin typeface="Times New Roman"/>
                <a:ea typeface="华文细黑"/>
                <a:cs typeface="Courier New"/>
              </a:rPr>
              <a:t>f</a:t>
            </a:r>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x</a:t>
            </a:r>
            <a:r>
              <a:rPr lang="en-US" altLang="zh-CN" sz="2800" kern="100" dirty="0">
                <a:solidFill>
                  <a:srgbClr val="C00000"/>
                </a:solidFill>
                <a:latin typeface="Times New Roman"/>
                <a:ea typeface="华文细黑"/>
                <a:cs typeface="Courier New"/>
              </a:rPr>
              <a:t>)</a:t>
            </a:r>
            <a:endParaRPr lang="en-US" altLang="zh-CN" sz="2800" kern="100" dirty="0">
              <a:solidFill>
                <a:srgbClr val="C00000"/>
              </a:solidFill>
              <a:latin typeface="Times New Roman"/>
              <a:ea typeface="华文细黑"/>
              <a:cs typeface="Courier New"/>
            </a:endParaRPr>
          </a:p>
        </p:txBody>
      </p:sp>
      <p:sp>
        <p:nvSpPr>
          <p:cNvPr id="5" name="矩形 4"/>
          <p:cNvSpPr/>
          <p:nvPr/>
        </p:nvSpPr>
        <p:spPr>
          <a:xfrm>
            <a:off x="7050360" y="3260071"/>
            <a:ext cx="2297424" cy="523220"/>
          </a:xfrm>
          <a:prstGeom prst="rect">
            <a:avLst/>
          </a:prstGeom>
        </p:spPr>
        <p:txBody>
          <a:bodyPr wrap="none">
            <a:spAutoFit/>
          </a:bodyPr>
          <a:lstStyle/>
          <a:p>
            <a:pPr lvl="0"/>
            <a:r>
              <a:rPr lang="en-US" altLang="zh-CN" sz="2800" i="1" kern="100" dirty="0">
                <a:solidFill>
                  <a:srgbClr val="C00000"/>
                </a:solidFill>
                <a:latin typeface="Times New Roman"/>
                <a:ea typeface="华文细黑"/>
                <a:cs typeface="Courier New"/>
              </a:rPr>
              <a:t>y</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f</a:t>
            </a:r>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x</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r>
              <a:rPr lang="en-US" altLang="zh-CN" sz="2800" i="1" kern="100" dirty="0" err="1">
                <a:solidFill>
                  <a:srgbClr val="C00000"/>
                </a:solidFill>
                <a:latin typeface="Times New Roman"/>
                <a:ea typeface="华文细黑"/>
                <a:cs typeface="Courier New"/>
              </a:rPr>
              <a:t>x</a:t>
            </a:r>
            <a:r>
              <a:rPr lang="en-US" altLang="zh-CN" sz="2800" kern="1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A</a:t>
            </a:r>
            <a:endParaRPr lang="en-US" altLang="zh-CN" sz="2800" i="1" kern="100" dirty="0">
              <a:solidFill>
                <a:srgbClr val="C00000"/>
              </a:solidFill>
              <a:latin typeface="Times New Roman"/>
              <a:ea typeface="华文细黑"/>
              <a:cs typeface="Courier New"/>
            </a:endParaRPr>
          </a:p>
        </p:txBody>
      </p:sp>
      <p:sp>
        <p:nvSpPr>
          <p:cNvPr id="6" name="矩形 5"/>
          <p:cNvSpPr/>
          <p:nvPr/>
        </p:nvSpPr>
        <p:spPr>
          <a:xfrm>
            <a:off x="3772252" y="4553233"/>
            <a:ext cx="1261884"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自变量</a:t>
            </a:r>
            <a:endParaRPr lang="zh-CN" altLang="zh-CN" sz="2800" kern="100" dirty="0">
              <a:solidFill>
                <a:srgbClr val="C00000"/>
              </a:solidFill>
              <a:latin typeface="Times New Roman"/>
              <a:ea typeface="华文细黑"/>
              <a:cs typeface="Times New Roman"/>
            </a:endParaRPr>
          </a:p>
        </p:txBody>
      </p:sp>
      <p:sp>
        <p:nvSpPr>
          <p:cNvPr id="7" name="矩形 6"/>
          <p:cNvSpPr/>
          <p:nvPr/>
        </p:nvSpPr>
        <p:spPr>
          <a:xfrm>
            <a:off x="5465060" y="4553233"/>
            <a:ext cx="2358338" cy="523220"/>
          </a:xfrm>
          <a:prstGeom prst="rect">
            <a:avLst/>
          </a:prstGeom>
        </p:spPr>
        <p:txBody>
          <a:bodyPr wrap="none">
            <a:spAutoFit/>
          </a:bodyPr>
          <a:lstStyle/>
          <a:p>
            <a:pPr lvl="0"/>
            <a:r>
              <a:rPr lang="en-US" altLang="zh-CN" sz="2800" i="1" kern="100" dirty="0">
                <a:solidFill>
                  <a:srgbClr val="C00000"/>
                </a:solidFill>
                <a:latin typeface="Times New Roman"/>
                <a:ea typeface="华文细黑"/>
                <a:cs typeface="Courier New"/>
              </a:rPr>
              <a:t>x</a:t>
            </a:r>
            <a:r>
              <a:rPr lang="zh-CN" altLang="zh-CN" sz="2800" kern="100" dirty="0">
                <a:solidFill>
                  <a:srgbClr val="C00000"/>
                </a:solidFill>
                <a:latin typeface="Times New Roman"/>
                <a:ea typeface="华文细黑"/>
                <a:cs typeface="Times New Roman"/>
              </a:rPr>
              <a:t>的取值范围</a:t>
            </a:r>
            <a:r>
              <a:rPr lang="en-US" altLang="zh-CN" sz="2800" i="1" kern="100" dirty="0">
                <a:solidFill>
                  <a:srgbClr val="C00000"/>
                </a:solidFill>
                <a:latin typeface="Times New Roman"/>
                <a:ea typeface="华文细黑"/>
                <a:cs typeface="Courier New"/>
              </a:rPr>
              <a:t>A</a:t>
            </a:r>
            <a:endParaRPr lang="en-US" altLang="zh-CN" sz="2800" i="1" kern="100" dirty="0">
              <a:solidFill>
                <a:srgbClr val="C00000"/>
              </a:solidFill>
              <a:latin typeface="Times New Roman"/>
              <a:ea typeface="华文细黑"/>
              <a:cs typeface="Courier New"/>
            </a:endParaRPr>
          </a:p>
        </p:txBody>
      </p:sp>
      <p:sp>
        <p:nvSpPr>
          <p:cNvPr id="8" name="矩形 7"/>
          <p:cNvSpPr/>
          <p:nvPr/>
        </p:nvSpPr>
        <p:spPr>
          <a:xfrm>
            <a:off x="3897218" y="5191780"/>
            <a:ext cx="1261884"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函数值</a:t>
            </a:r>
            <a:endParaRPr lang="zh-CN" altLang="zh-CN" sz="2800" kern="100" dirty="0">
              <a:solidFill>
                <a:srgbClr val="C00000"/>
              </a:solidFill>
              <a:latin typeface="Times New Roman"/>
              <a:ea typeface="华文细黑"/>
              <a:cs typeface="Times New Roman"/>
            </a:endParaRPr>
          </a:p>
        </p:txBody>
      </p:sp>
      <p:sp>
        <p:nvSpPr>
          <p:cNvPr id="10" name="矩形 9"/>
          <p:cNvSpPr/>
          <p:nvPr/>
        </p:nvSpPr>
        <p:spPr>
          <a:xfrm>
            <a:off x="7703100" y="5177036"/>
            <a:ext cx="1838965" cy="523220"/>
          </a:xfrm>
          <a:prstGeom prst="rect">
            <a:avLst/>
          </a:prstGeom>
        </p:spPr>
        <p:txBody>
          <a:bodyPr wrap="none">
            <a:spAutoFit/>
          </a:bodyPr>
          <a:lstStyle/>
          <a:p>
            <a:pPr lvl="0"/>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f</a:t>
            </a:r>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x</a:t>
            </a:r>
            <a:r>
              <a:rPr lang="en-US" altLang="zh-CN" sz="2800" kern="100" dirty="0">
                <a:solidFill>
                  <a:srgbClr val="C00000"/>
                </a:solidFill>
                <a:latin typeface="Times New Roman"/>
                <a:ea typeface="华文细黑"/>
                <a:cs typeface="Courier New"/>
              </a:rPr>
              <a:t>)|</a:t>
            </a:r>
            <a:r>
              <a:rPr lang="en-US" altLang="zh-CN" sz="2800" i="1" kern="100" dirty="0" err="1">
                <a:solidFill>
                  <a:srgbClr val="C00000"/>
                </a:solidFill>
                <a:latin typeface="Times New Roman"/>
                <a:ea typeface="华文细黑"/>
                <a:cs typeface="Courier New"/>
              </a:rPr>
              <a:t>x</a:t>
            </a:r>
            <a:r>
              <a:rPr lang="en-US" altLang="zh-CN" sz="2800" kern="1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A</a:t>
            </a:r>
            <a:r>
              <a:rPr lang="en-US" altLang="zh-CN" sz="2800" kern="100" dirty="0">
                <a:solidFill>
                  <a:srgbClr val="C00000"/>
                </a:solidFill>
                <a:latin typeface="Times New Roman"/>
                <a:ea typeface="华文细黑"/>
                <a:cs typeface="Courier New"/>
              </a:rPr>
              <a:t>}</a:t>
            </a:r>
            <a:endParaRPr lang="en-US" altLang="zh-CN"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6"/>
                                        </p:tgtEl>
                                      </p:cBhvr>
                                    </p:animEffect>
                                    <p:set>
                                      <p:cBhvr>
                                        <p:cTn id="47" dur="1" fill="hold">
                                          <p:stCondLst>
                                            <p:cond delay="499"/>
                                          </p:stCondLst>
                                        </p:cTn>
                                        <p:tgtEl>
                                          <p:spTgt spid="6"/>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7"/>
                                        </p:tgtEl>
                                      </p:cBhvr>
                                    </p:animEffect>
                                    <p:set>
                                      <p:cBhvr>
                                        <p:cTn id="50" dur="1" fill="hold">
                                          <p:stCondLst>
                                            <p:cond delay="499"/>
                                          </p:stCondLst>
                                        </p:cTn>
                                        <p:tgtEl>
                                          <p:spTgt spid="7"/>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8"/>
                                        </p:tgtEl>
                                      </p:cBhvr>
                                    </p:animEffect>
                                    <p:set>
                                      <p:cBhvr>
                                        <p:cTn id="53" dur="1" fill="hold">
                                          <p:stCondLst>
                                            <p:cond delay="499"/>
                                          </p:stCondLst>
                                        </p:cTn>
                                        <p:tgtEl>
                                          <p:spTgt spid="8"/>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0"/>
                                        </p:tgtEl>
                                      </p:cBhvr>
                                    </p:animEffect>
                                    <p:set>
                                      <p:cBhvr>
                                        <p:cTn id="5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P spid="10" grpId="0"/>
      <p:bldP spid="1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58582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函数的三要素</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函数的三个要素：定义域，对应关系，值域</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定义域</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定义域是自变量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的取值集合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有时函数的定义域可以省略，如果未加特殊说明，函数的定义域就是指能使这个式子有意义的所有实数</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的集合</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对应关系</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对应关系</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是核心，它是对自变量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进行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操作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程序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方法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，是连接</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的纽带，按照这一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程序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，从定义域集合</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中任取一个</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，可得到值域</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中唯一确定的</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与之对应</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956648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值域</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函数的值域是函数值的集合，通常一个函数的定义域和对应关系确定了，那么它的值域也会随之确定</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符号</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的意义是什么？</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a:t>
            </a:r>
            <a:r>
              <a:rPr lang="zh-CN" altLang="zh-CN" sz="2800" kern="100" spc="-70" dirty="0">
                <a:latin typeface="Times New Roman"/>
                <a:ea typeface="华文细黑"/>
                <a:cs typeface="Times New Roman"/>
              </a:rPr>
              <a:t>符号</a:t>
            </a:r>
            <a:r>
              <a:rPr lang="en-US" altLang="zh-CN" sz="2800" kern="100" spc="-70" dirty="0">
                <a:latin typeface="宋体"/>
                <a:ea typeface="华文细黑"/>
                <a:cs typeface="Times New Roman"/>
              </a:rPr>
              <a:t>“</a:t>
            </a:r>
            <a:r>
              <a:rPr lang="en-US" altLang="zh-CN" sz="2800" i="1" kern="100" spc="-70" dirty="0">
                <a:latin typeface="Times New Roman"/>
                <a:ea typeface="华文细黑"/>
                <a:cs typeface="Courier New"/>
              </a:rPr>
              <a:t>y</a:t>
            </a:r>
            <a:r>
              <a:rPr lang="zh-CN" altLang="zh-CN" sz="2800" kern="100" spc="-70" dirty="0">
                <a:latin typeface="Times New Roman"/>
                <a:ea typeface="华文细黑"/>
                <a:cs typeface="Times New Roman"/>
              </a:rPr>
              <a:t>＝</a:t>
            </a:r>
            <a:r>
              <a:rPr lang="en-US" altLang="zh-CN" sz="2800" i="1" kern="100" spc="-70" dirty="0">
                <a:latin typeface="Times New Roman"/>
                <a:ea typeface="华文细黑"/>
                <a:cs typeface="Courier New"/>
              </a:rPr>
              <a:t>f</a:t>
            </a:r>
            <a:r>
              <a:rPr lang="en-US" altLang="zh-CN" sz="2800" kern="100" spc="-70" dirty="0">
                <a:latin typeface="Times New Roman"/>
                <a:ea typeface="华文细黑"/>
                <a:cs typeface="Courier New"/>
              </a:rPr>
              <a:t>(</a:t>
            </a:r>
            <a:r>
              <a:rPr lang="en-US" altLang="zh-CN" sz="2800" i="1" kern="100" spc="-70" dirty="0">
                <a:latin typeface="Times New Roman"/>
                <a:ea typeface="华文细黑"/>
                <a:cs typeface="Courier New"/>
              </a:rPr>
              <a:t>x</a:t>
            </a:r>
            <a:r>
              <a:rPr lang="en-US" altLang="zh-CN" sz="2800" kern="100" spc="-70" dirty="0">
                <a:latin typeface="Times New Roman"/>
                <a:ea typeface="华文细黑"/>
                <a:cs typeface="Courier New"/>
              </a:rPr>
              <a:t>)</a:t>
            </a:r>
            <a:r>
              <a:rPr lang="en-US" altLang="zh-CN" sz="2800" kern="100" spc="-70" dirty="0">
                <a:latin typeface="宋体"/>
                <a:ea typeface="华文细黑"/>
                <a:cs typeface="Times New Roman"/>
              </a:rPr>
              <a:t>”</a:t>
            </a:r>
            <a:r>
              <a:rPr lang="zh-CN" altLang="zh-CN" sz="2800" kern="100" spc="-70" dirty="0">
                <a:latin typeface="Times New Roman"/>
                <a:ea typeface="华文细黑"/>
                <a:cs typeface="Times New Roman"/>
              </a:rPr>
              <a:t>中</a:t>
            </a:r>
            <a:r>
              <a:rPr lang="en-US" altLang="zh-CN" sz="2800" kern="100" spc="-70" dirty="0">
                <a:latin typeface="宋体"/>
                <a:ea typeface="华文细黑"/>
                <a:cs typeface="Times New Roman"/>
              </a:rPr>
              <a:t>“</a:t>
            </a:r>
            <a:r>
              <a:rPr lang="en-US" altLang="zh-CN" sz="2800" i="1" kern="100" spc="-70" dirty="0">
                <a:latin typeface="Times New Roman"/>
                <a:ea typeface="华文细黑"/>
                <a:cs typeface="Courier New"/>
              </a:rPr>
              <a:t>f</a:t>
            </a:r>
            <a:r>
              <a:rPr lang="en-US" altLang="zh-CN" sz="2800" kern="100" spc="-70" dirty="0">
                <a:latin typeface="宋体"/>
                <a:ea typeface="华文细黑"/>
                <a:cs typeface="Times New Roman"/>
              </a:rPr>
              <a:t>”</a:t>
            </a:r>
            <a:r>
              <a:rPr lang="zh-CN" altLang="zh-CN" sz="2800" kern="100" spc="-70" dirty="0">
                <a:latin typeface="Times New Roman"/>
                <a:ea typeface="华文细黑"/>
                <a:cs typeface="Times New Roman"/>
              </a:rPr>
              <a:t>表示对应关系，在不同的具体函数中，</a:t>
            </a:r>
            <a:r>
              <a:rPr lang="en-US" altLang="zh-CN" sz="2800" kern="100" spc="-70" dirty="0">
                <a:latin typeface="宋体"/>
                <a:ea typeface="华文细黑"/>
                <a:cs typeface="Times New Roman"/>
              </a:rPr>
              <a:t>“</a:t>
            </a:r>
            <a:r>
              <a:rPr lang="en-US" altLang="zh-CN" sz="2800" i="1" kern="100" spc="-70" dirty="0">
                <a:latin typeface="Times New Roman"/>
                <a:ea typeface="华文细黑"/>
                <a:cs typeface="Courier New"/>
              </a:rPr>
              <a:t>f</a:t>
            </a:r>
            <a:r>
              <a:rPr lang="en-US" altLang="zh-CN" sz="2800" kern="100" spc="-70" dirty="0">
                <a:latin typeface="宋体"/>
                <a:ea typeface="华文细黑"/>
                <a:cs typeface="Times New Roman"/>
              </a:rPr>
              <a:t>”</a:t>
            </a:r>
            <a:r>
              <a:rPr lang="zh-CN" altLang="zh-CN" sz="2800" kern="100" spc="-70" dirty="0">
                <a:latin typeface="Times New Roman"/>
                <a:ea typeface="华文细黑"/>
                <a:cs typeface="Times New Roman"/>
              </a:rPr>
              <a:t>的含义不一样</a:t>
            </a:r>
            <a:r>
              <a:rPr lang="en-US" altLang="zh-CN" sz="2800" kern="100" spc="-70" dirty="0">
                <a:latin typeface="Times New Roman"/>
                <a:ea typeface="华文细黑"/>
                <a:cs typeface="Courier New"/>
              </a:rPr>
              <a:t>.</a:t>
            </a:r>
            <a:r>
              <a:rPr lang="zh-CN" altLang="zh-CN" sz="2800" kern="100" spc="-70" dirty="0">
                <a:latin typeface="Times New Roman"/>
                <a:ea typeface="华文细黑"/>
                <a:cs typeface="Times New Roman"/>
              </a:rPr>
              <a:t>例如</a:t>
            </a:r>
            <a:r>
              <a:rPr lang="en-US" altLang="zh-CN" sz="2800" i="1" kern="100" spc="-70" dirty="0">
                <a:latin typeface="Times New Roman"/>
                <a:ea typeface="华文细黑"/>
                <a:cs typeface="Courier New"/>
              </a:rPr>
              <a:t>y</a:t>
            </a:r>
            <a:r>
              <a:rPr lang="zh-CN" altLang="zh-CN" sz="2800" kern="100" spc="-70" dirty="0">
                <a:latin typeface="Times New Roman"/>
                <a:ea typeface="华文细黑"/>
                <a:cs typeface="Times New Roman"/>
              </a:rPr>
              <a:t>＝</a:t>
            </a:r>
            <a:r>
              <a:rPr lang="en-US" altLang="zh-CN" sz="2800" i="1" kern="100" spc="-70" dirty="0">
                <a:latin typeface="Times New Roman"/>
                <a:ea typeface="华文细黑"/>
                <a:cs typeface="Courier New"/>
              </a:rPr>
              <a:t>f</a:t>
            </a:r>
            <a:r>
              <a:rPr lang="en-US" altLang="zh-CN" sz="2800" kern="100" spc="-70" dirty="0">
                <a:latin typeface="Times New Roman"/>
                <a:ea typeface="华文细黑"/>
                <a:cs typeface="Courier New"/>
              </a:rPr>
              <a:t>(</a:t>
            </a:r>
            <a:r>
              <a:rPr lang="en-US" altLang="zh-CN" sz="2800" i="1" kern="100" spc="-70" dirty="0">
                <a:latin typeface="Times New Roman"/>
                <a:ea typeface="华文细黑"/>
                <a:cs typeface="Courier New"/>
              </a:rPr>
              <a:t>x</a:t>
            </a:r>
            <a:r>
              <a:rPr lang="en-US" altLang="zh-CN" sz="2800" kern="100" spc="-70" dirty="0">
                <a:latin typeface="Times New Roman"/>
                <a:ea typeface="华文细黑"/>
                <a:cs typeface="Courier New"/>
              </a:rPr>
              <a:t>)</a:t>
            </a:r>
            <a:r>
              <a:rPr lang="zh-CN" altLang="zh-CN" sz="2800" kern="100" spc="-70" dirty="0">
                <a:latin typeface="Times New Roman"/>
                <a:ea typeface="华文细黑"/>
                <a:cs typeface="Times New Roman"/>
              </a:rPr>
              <a:t>＝</a:t>
            </a:r>
            <a:r>
              <a:rPr lang="en-US" altLang="zh-CN" sz="2800" i="1" kern="100" spc="-70" dirty="0" err="1">
                <a:latin typeface="Times New Roman"/>
                <a:ea typeface="华文细黑"/>
                <a:cs typeface="Courier New"/>
              </a:rPr>
              <a:t>x</a:t>
            </a:r>
            <a:r>
              <a:rPr lang="en-US" altLang="zh-CN" sz="2800" kern="100" spc="-70" baseline="30000" dirty="0" err="1">
                <a:latin typeface="Times New Roman"/>
                <a:ea typeface="华文细黑"/>
                <a:cs typeface="Courier New"/>
              </a:rPr>
              <a:t>2</a:t>
            </a:r>
            <a:r>
              <a:rPr lang="zh-CN" altLang="zh-CN" sz="2800" kern="100" spc="-70" dirty="0">
                <a:latin typeface="Times New Roman"/>
                <a:ea typeface="华文细黑"/>
                <a:cs typeface="Times New Roman"/>
              </a:rPr>
              <a:t>中，</a:t>
            </a:r>
            <a:r>
              <a:rPr lang="en-US" altLang="zh-CN" sz="2800" kern="100" spc="-70" dirty="0">
                <a:latin typeface="宋体"/>
                <a:ea typeface="华文细黑"/>
                <a:cs typeface="Times New Roman"/>
              </a:rPr>
              <a:t>“</a:t>
            </a:r>
            <a:r>
              <a:rPr lang="en-US" altLang="zh-CN" sz="2800" i="1" kern="100" spc="-70" dirty="0">
                <a:latin typeface="Times New Roman"/>
                <a:ea typeface="华文细黑"/>
                <a:cs typeface="Courier New"/>
              </a:rPr>
              <a:t>f</a:t>
            </a:r>
            <a:r>
              <a:rPr lang="en-US" altLang="zh-CN" sz="2800" kern="100" spc="-70" dirty="0">
                <a:latin typeface="宋体"/>
                <a:ea typeface="华文细黑"/>
                <a:cs typeface="Times New Roman"/>
              </a:rPr>
              <a:t>”</a:t>
            </a:r>
            <a:r>
              <a:rPr lang="zh-CN" altLang="zh-CN" sz="2800" kern="100" spc="-70" dirty="0">
                <a:latin typeface="Times New Roman"/>
                <a:ea typeface="华文细黑"/>
                <a:cs typeface="Times New Roman"/>
              </a:rPr>
              <a:t>表示的对应关系为因变量</a:t>
            </a:r>
            <a:r>
              <a:rPr lang="en-US" altLang="zh-CN" sz="2800" i="1" kern="100" spc="-70" dirty="0">
                <a:latin typeface="Times New Roman"/>
                <a:ea typeface="华文细黑"/>
                <a:cs typeface="Courier New"/>
              </a:rPr>
              <a:t>y</a:t>
            </a:r>
            <a:r>
              <a:rPr lang="zh-CN" altLang="zh-CN" sz="2800" kern="100" spc="-70" dirty="0">
                <a:latin typeface="Times New Roman"/>
                <a:ea typeface="华文细黑"/>
                <a:cs typeface="Times New Roman"/>
              </a:rPr>
              <a:t>等于自变量</a:t>
            </a:r>
            <a:r>
              <a:rPr lang="en-US" altLang="zh-CN" sz="2800" i="1" kern="100" spc="-70" dirty="0">
                <a:latin typeface="Times New Roman"/>
                <a:ea typeface="华文细黑"/>
                <a:cs typeface="Courier New"/>
              </a:rPr>
              <a:t>x</a:t>
            </a:r>
            <a:r>
              <a:rPr lang="zh-CN" altLang="zh-CN" sz="2800" kern="100" spc="-70" dirty="0">
                <a:latin typeface="Times New Roman"/>
                <a:ea typeface="华文细黑"/>
                <a:cs typeface="Times New Roman"/>
              </a:rPr>
              <a:t>的平方</a:t>
            </a:r>
            <a:r>
              <a:rPr lang="zh-CN" altLang="zh-CN" sz="2800" kern="100" spc="-500" dirty="0">
                <a:latin typeface="Times New Roman"/>
                <a:ea typeface="华文细黑"/>
                <a:cs typeface="Times New Roman"/>
              </a:rPr>
              <a:t>，</a:t>
            </a:r>
            <a:r>
              <a:rPr lang="zh-CN" altLang="zh-CN" sz="2800" kern="100" spc="-70" dirty="0">
                <a:latin typeface="Times New Roman"/>
                <a:ea typeface="华文细黑"/>
                <a:cs typeface="Times New Roman"/>
              </a:rPr>
              <a:t>从而</a:t>
            </a:r>
            <a:r>
              <a:rPr lang="en-US" altLang="zh-CN" sz="2800" i="1" kern="100" spc="-70" dirty="0">
                <a:latin typeface="Times New Roman"/>
                <a:ea typeface="华文细黑"/>
                <a:cs typeface="Courier New"/>
              </a:rPr>
              <a:t>f</a:t>
            </a:r>
            <a:r>
              <a:rPr lang="en-US" altLang="zh-CN" sz="2800" kern="100" spc="-70" dirty="0">
                <a:latin typeface="Times New Roman"/>
                <a:ea typeface="华文细黑"/>
                <a:cs typeface="Courier New"/>
              </a:rPr>
              <a:t>(</a:t>
            </a:r>
            <a:r>
              <a:rPr lang="en-US" altLang="zh-CN" sz="2800" i="1" kern="100" spc="-70" dirty="0">
                <a:latin typeface="Times New Roman"/>
                <a:ea typeface="华文细黑"/>
                <a:cs typeface="Courier New"/>
              </a:rPr>
              <a:t>a</a:t>
            </a:r>
            <a:r>
              <a:rPr lang="en-US" altLang="zh-CN" sz="2800" kern="100" spc="-70" dirty="0">
                <a:latin typeface="Times New Roman"/>
                <a:ea typeface="华文细黑"/>
                <a:cs typeface="Courier New"/>
              </a:rPr>
              <a:t>)</a:t>
            </a:r>
            <a:r>
              <a:rPr lang="zh-CN" altLang="zh-CN" sz="2800" kern="100" spc="-70" dirty="0">
                <a:latin typeface="Times New Roman"/>
                <a:ea typeface="华文细黑"/>
                <a:cs typeface="Times New Roman"/>
              </a:rPr>
              <a:t>＝</a:t>
            </a:r>
            <a:r>
              <a:rPr lang="en-US" altLang="zh-CN" sz="2800" i="1" kern="100" spc="-70" dirty="0" err="1">
                <a:latin typeface="Times New Roman"/>
                <a:ea typeface="华文细黑"/>
                <a:cs typeface="Courier New"/>
              </a:rPr>
              <a:t>a</a:t>
            </a:r>
            <a:r>
              <a:rPr lang="en-US" altLang="zh-CN" sz="2800" kern="100" spc="-70" baseline="30000" dirty="0" err="1">
                <a:latin typeface="Times New Roman"/>
                <a:ea typeface="华文细黑"/>
                <a:cs typeface="Courier New"/>
              </a:rPr>
              <a:t>2</a:t>
            </a:r>
            <a:r>
              <a:rPr lang="zh-CN" altLang="zh-CN" sz="2800" kern="100" spc="-500" dirty="0">
                <a:latin typeface="Times New Roman"/>
                <a:ea typeface="华文细黑"/>
                <a:cs typeface="Times New Roman"/>
              </a:rPr>
              <a:t>，</a:t>
            </a:r>
            <a:r>
              <a:rPr lang="en-US" altLang="zh-CN" sz="2800" i="1" kern="100" spc="-70" dirty="0">
                <a:latin typeface="Times New Roman"/>
                <a:ea typeface="华文细黑"/>
                <a:cs typeface="Courier New"/>
              </a:rPr>
              <a:t>f</a:t>
            </a:r>
            <a:r>
              <a:rPr lang="en-US" altLang="zh-CN" sz="2800" kern="100" spc="-70" dirty="0">
                <a:latin typeface="Times New Roman"/>
                <a:ea typeface="华文细黑"/>
                <a:cs typeface="Courier New"/>
              </a:rPr>
              <a:t>(</a:t>
            </a:r>
            <a:r>
              <a:rPr lang="en-US" altLang="zh-CN" sz="2800" i="1" kern="100" spc="-70" dirty="0">
                <a:latin typeface="Times New Roman"/>
                <a:ea typeface="华文细黑"/>
                <a:cs typeface="Courier New"/>
              </a:rPr>
              <a:t>x</a:t>
            </a:r>
            <a:r>
              <a:rPr lang="zh-CN" altLang="zh-CN" sz="2800" kern="100" spc="-70" dirty="0">
                <a:latin typeface="Times New Roman"/>
                <a:ea typeface="华文细黑"/>
                <a:cs typeface="Times New Roman"/>
              </a:rPr>
              <a:t>＋</a:t>
            </a:r>
            <a:r>
              <a:rPr lang="en-US" altLang="zh-CN" sz="2800" kern="100" spc="-70" dirty="0">
                <a:latin typeface="Times New Roman"/>
                <a:ea typeface="华文细黑"/>
                <a:cs typeface="Courier New"/>
              </a:rPr>
              <a:t>1)</a:t>
            </a:r>
            <a:r>
              <a:rPr lang="zh-CN" altLang="zh-CN" sz="2800" kern="100" spc="-70" dirty="0">
                <a:latin typeface="Times New Roman"/>
                <a:ea typeface="华文细黑"/>
                <a:cs typeface="Times New Roman"/>
              </a:rPr>
              <a:t>＝</a:t>
            </a:r>
            <a:r>
              <a:rPr lang="en-US" altLang="zh-CN" sz="2800" kern="100" spc="-70" dirty="0">
                <a:latin typeface="Times New Roman"/>
                <a:ea typeface="华文细黑"/>
                <a:cs typeface="Courier New"/>
              </a:rPr>
              <a:t>(</a:t>
            </a:r>
            <a:r>
              <a:rPr lang="en-US" altLang="zh-CN" sz="2800" i="1" kern="100" spc="-70" dirty="0">
                <a:latin typeface="Times New Roman"/>
                <a:ea typeface="华文细黑"/>
                <a:cs typeface="Courier New"/>
              </a:rPr>
              <a:t>x</a:t>
            </a:r>
            <a:r>
              <a:rPr lang="zh-CN" altLang="zh-CN" sz="2800" kern="100" spc="-70" dirty="0">
                <a:latin typeface="Times New Roman"/>
                <a:ea typeface="华文细黑"/>
                <a:cs typeface="Times New Roman"/>
              </a:rPr>
              <a:t>＋</a:t>
            </a:r>
            <a:r>
              <a:rPr lang="en-US" altLang="zh-CN" sz="2800" kern="100" spc="-70" dirty="0">
                <a:latin typeface="Times New Roman"/>
                <a:ea typeface="华文细黑"/>
                <a:cs typeface="Courier New"/>
              </a:rPr>
              <a:t>1)</a:t>
            </a:r>
            <a:r>
              <a:rPr lang="en-US" altLang="zh-CN" sz="2800" kern="100" spc="-70" baseline="30000" dirty="0">
                <a:latin typeface="Times New Roman"/>
                <a:ea typeface="华文细黑"/>
                <a:cs typeface="Courier New"/>
              </a:rPr>
              <a:t>2</a:t>
            </a:r>
            <a:r>
              <a:rPr lang="zh-CN" altLang="zh-CN" sz="2800" kern="100" spc="-500" dirty="0">
                <a:latin typeface="Times New Roman"/>
                <a:ea typeface="华文细黑"/>
                <a:cs typeface="Times New Roman"/>
              </a:rPr>
              <a:t>，</a:t>
            </a:r>
            <a:r>
              <a:rPr lang="zh-CN" altLang="zh-CN" sz="2800" kern="100" spc="-70" dirty="0">
                <a:latin typeface="Times New Roman"/>
                <a:ea typeface="华文细黑"/>
                <a:cs typeface="Times New Roman"/>
              </a:rPr>
              <a:t>而函数</a:t>
            </a:r>
            <a:r>
              <a:rPr lang="en-US" altLang="zh-CN" sz="2800" i="1" kern="100" spc="-70" dirty="0">
                <a:latin typeface="Times New Roman"/>
                <a:ea typeface="华文细黑"/>
                <a:cs typeface="Courier New"/>
              </a:rPr>
              <a:t>y</a:t>
            </a:r>
            <a:r>
              <a:rPr lang="zh-CN" altLang="zh-CN" sz="2800" kern="100" spc="-70" dirty="0">
                <a:latin typeface="Times New Roman"/>
                <a:ea typeface="华文细黑"/>
                <a:cs typeface="Times New Roman"/>
              </a:rPr>
              <a:t>＝</a:t>
            </a:r>
            <a:r>
              <a:rPr lang="en-US" altLang="zh-CN" sz="2800" i="1" kern="100" spc="-70" dirty="0">
                <a:latin typeface="Times New Roman"/>
                <a:ea typeface="华文细黑"/>
                <a:cs typeface="Courier New"/>
              </a:rPr>
              <a:t>f</a:t>
            </a:r>
            <a:r>
              <a:rPr lang="en-US" altLang="zh-CN" sz="2800" kern="100" spc="-70" dirty="0">
                <a:latin typeface="Times New Roman"/>
                <a:ea typeface="华文细黑"/>
                <a:cs typeface="Courier New"/>
              </a:rPr>
              <a:t>(</a:t>
            </a:r>
            <a:r>
              <a:rPr lang="en-US" altLang="zh-CN" sz="2800" i="1" kern="100" spc="-70" dirty="0">
                <a:latin typeface="Times New Roman"/>
                <a:ea typeface="华文细黑"/>
                <a:cs typeface="Courier New"/>
              </a:rPr>
              <a:t>x</a:t>
            </a:r>
            <a:r>
              <a:rPr lang="en-US" altLang="zh-CN" sz="2800" kern="100" spc="-70" dirty="0">
                <a:latin typeface="Times New Roman"/>
                <a:ea typeface="华文细黑"/>
                <a:cs typeface="Courier New"/>
              </a:rPr>
              <a:t>)</a:t>
            </a:r>
            <a:r>
              <a:rPr lang="zh-CN" altLang="zh-CN" sz="2800" kern="100" spc="-70" dirty="0">
                <a:latin typeface="Times New Roman"/>
                <a:ea typeface="华文细黑"/>
                <a:cs typeface="Times New Roman"/>
              </a:rPr>
              <a:t>＝</a:t>
            </a:r>
            <a:r>
              <a:rPr lang="en-US" altLang="zh-CN" sz="2800" kern="100" spc="-70" dirty="0" err="1">
                <a:latin typeface="Times New Roman"/>
                <a:ea typeface="华文细黑"/>
                <a:cs typeface="Courier New"/>
              </a:rPr>
              <a:t>2</a:t>
            </a:r>
            <a:r>
              <a:rPr lang="en-US" altLang="zh-CN" sz="2800" i="1" kern="100" spc="-70" dirty="0" err="1">
                <a:latin typeface="Times New Roman"/>
                <a:ea typeface="华文细黑"/>
                <a:cs typeface="Courier New"/>
              </a:rPr>
              <a:t>x</a:t>
            </a:r>
            <a:r>
              <a:rPr lang="zh-CN" altLang="zh-CN" sz="2800" kern="100" spc="-70" dirty="0">
                <a:latin typeface="Times New Roman"/>
                <a:ea typeface="华文细黑"/>
                <a:cs typeface="Times New Roman"/>
              </a:rPr>
              <a:t>中</a:t>
            </a:r>
            <a:r>
              <a:rPr lang="zh-CN" altLang="zh-CN" sz="2800" kern="100" spc="-500" dirty="0">
                <a:latin typeface="Times New Roman"/>
                <a:ea typeface="华文细黑"/>
                <a:cs typeface="Times New Roman"/>
              </a:rPr>
              <a:t>，</a:t>
            </a:r>
            <a:r>
              <a:rPr lang="en-US" altLang="zh-CN" sz="2800" kern="100" spc="-70" dirty="0">
                <a:latin typeface="宋体"/>
                <a:ea typeface="华文细黑"/>
                <a:cs typeface="Times New Roman"/>
              </a:rPr>
              <a:t>“</a:t>
            </a:r>
            <a:r>
              <a:rPr lang="en-US" altLang="zh-CN" sz="2800" i="1" kern="100" spc="-70" dirty="0">
                <a:latin typeface="Times New Roman"/>
                <a:ea typeface="华文细黑"/>
                <a:cs typeface="Courier New"/>
              </a:rPr>
              <a:t>f</a:t>
            </a:r>
            <a:r>
              <a:rPr lang="en-US" altLang="zh-CN" sz="2800" kern="100" spc="-70" dirty="0">
                <a:latin typeface="宋体"/>
                <a:ea typeface="华文细黑"/>
                <a:cs typeface="Times New Roman"/>
              </a:rPr>
              <a:t>”</a:t>
            </a:r>
            <a:r>
              <a:rPr lang="zh-CN" altLang="zh-CN" sz="2800" kern="100" dirty="0">
                <a:latin typeface="Times New Roman"/>
                <a:ea typeface="华文细黑"/>
                <a:cs typeface="Times New Roman"/>
              </a:rPr>
              <a:t>表示的对应关系为因变量</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等于自变量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的二倍，从而</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3120668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3" end="3"/>
                                            </p:txEl>
                                          </p:spTgt>
                                        </p:tgtEl>
                                        <p:attrNameLst>
                                          <p:attrName>style.visibility</p:attrName>
                                        </p:attrNameLst>
                                      </p:cBhvr>
                                      <p:to>
                                        <p:strVal val="visible"/>
                                      </p:to>
                                    </p:set>
                                    <p:animEffect transition="in" filter="blinds(horizontal)">
                                      <p:cBhvr>
                                        <p:cTn id="7" dur="500"/>
                                        <p:tgtEl>
                                          <p:spTgt spid="1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xEl>
                                              <p:pRg st="3" end="3"/>
                                            </p:txEl>
                                          </p:spTgt>
                                        </p:tgtEl>
                                      </p:cBhvr>
                                    </p:animEffect>
                                    <p:set>
                                      <p:cBhvr>
                                        <p:cTn id="12" dur="1" fill="hold">
                                          <p:stCondLst>
                                            <p:cond delay="499"/>
                                          </p:stCondLst>
                                        </p:cTn>
                                        <p:tgtEl>
                                          <p:spTgt spid="12">
                                            <p:txEl>
                                              <p:pRg st="3" end="3"/>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2"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15516" y="16843"/>
            <a:ext cx="11556000" cy="6548500"/>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有人认为</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表示的是</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等于</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的乘积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，这种看法对吗？</a:t>
            </a:r>
            <a:endParaRPr lang="zh-CN" altLang="zh-CN" sz="2800" kern="100" dirty="0">
              <a:latin typeface="宋体"/>
              <a:cs typeface="Courier New"/>
            </a:endParaRPr>
          </a:p>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这种看法不对</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7000"/>
              </a:lnSpc>
              <a:spcAft>
                <a:spcPts val="0"/>
              </a:spcAft>
              <a:tabLst>
                <a:tab pos="2070735" algn="l"/>
              </a:tabLst>
            </a:pPr>
            <a:r>
              <a:rPr lang="zh-CN" altLang="zh-CN" sz="2800" kern="100" spc="-130" dirty="0">
                <a:latin typeface="Times New Roman"/>
                <a:ea typeface="华文细黑"/>
                <a:cs typeface="Times New Roman"/>
              </a:rPr>
              <a:t>符号</a:t>
            </a:r>
            <a:r>
              <a:rPr lang="en-US" altLang="zh-CN" sz="2800" i="1" kern="100" spc="-130" dirty="0">
                <a:latin typeface="Times New Roman"/>
                <a:ea typeface="华文细黑"/>
                <a:cs typeface="Courier New"/>
              </a:rPr>
              <a:t>y</a:t>
            </a:r>
            <a:r>
              <a:rPr lang="zh-CN" altLang="zh-CN" sz="2800" kern="100" spc="-130" dirty="0">
                <a:latin typeface="Times New Roman"/>
                <a:ea typeface="华文细黑"/>
                <a:cs typeface="Times New Roman"/>
              </a:rPr>
              <a:t>＝</a:t>
            </a:r>
            <a:r>
              <a:rPr lang="en-US" altLang="zh-CN" sz="2800" i="1" kern="100" spc="-130" dirty="0">
                <a:latin typeface="Times New Roman"/>
                <a:ea typeface="华文细黑"/>
                <a:cs typeface="Courier New"/>
              </a:rPr>
              <a:t>f</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x</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是</a:t>
            </a:r>
            <a:r>
              <a:rPr lang="en-US" altLang="zh-CN" sz="2800" kern="100" spc="-130" dirty="0">
                <a:latin typeface="宋体"/>
                <a:ea typeface="华文细黑"/>
                <a:cs typeface="Times New Roman"/>
              </a:rPr>
              <a:t>“</a:t>
            </a:r>
            <a:r>
              <a:rPr lang="en-US" altLang="zh-CN" sz="2800" i="1" kern="100" spc="-130" dirty="0">
                <a:latin typeface="Times New Roman"/>
                <a:ea typeface="华文细黑"/>
                <a:cs typeface="Courier New"/>
              </a:rPr>
              <a:t>y</a:t>
            </a:r>
            <a:r>
              <a:rPr lang="zh-CN" altLang="zh-CN" sz="2800" kern="100" spc="-130" dirty="0">
                <a:latin typeface="Times New Roman"/>
                <a:ea typeface="华文细黑"/>
                <a:cs typeface="Times New Roman"/>
              </a:rPr>
              <a:t>是</a:t>
            </a:r>
            <a:r>
              <a:rPr lang="en-US" altLang="zh-CN" sz="2800" i="1" kern="100" spc="-130" dirty="0">
                <a:latin typeface="Times New Roman"/>
                <a:ea typeface="华文细黑"/>
                <a:cs typeface="Courier New"/>
              </a:rPr>
              <a:t>x</a:t>
            </a:r>
            <a:r>
              <a:rPr lang="zh-CN" altLang="zh-CN" sz="2800" kern="100" spc="-130" dirty="0">
                <a:latin typeface="Times New Roman"/>
                <a:ea typeface="华文细黑"/>
                <a:cs typeface="Times New Roman"/>
              </a:rPr>
              <a:t>的函数</a:t>
            </a:r>
            <a:r>
              <a:rPr lang="en-US" altLang="zh-CN" sz="2800" kern="100" spc="-700" dirty="0">
                <a:latin typeface="宋体"/>
                <a:ea typeface="华文细黑"/>
                <a:cs typeface="Times New Roman"/>
              </a:rPr>
              <a:t>”</a:t>
            </a:r>
            <a:r>
              <a:rPr lang="zh-CN" altLang="zh-CN" sz="2800" kern="100" spc="-130" dirty="0">
                <a:latin typeface="Times New Roman"/>
                <a:ea typeface="华文细黑"/>
                <a:cs typeface="Times New Roman"/>
              </a:rPr>
              <a:t>的数学表示</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应理解为</a:t>
            </a:r>
            <a:r>
              <a:rPr lang="en-US" altLang="zh-CN" sz="2800" i="1" kern="100" spc="-130" dirty="0">
                <a:latin typeface="Times New Roman"/>
                <a:ea typeface="华文细黑"/>
                <a:cs typeface="Courier New"/>
              </a:rPr>
              <a:t>x</a:t>
            </a:r>
            <a:r>
              <a:rPr lang="zh-CN" altLang="zh-CN" sz="2800" kern="100" spc="-130" dirty="0">
                <a:latin typeface="Times New Roman"/>
                <a:ea typeface="华文细黑"/>
                <a:cs typeface="Times New Roman"/>
              </a:rPr>
              <a:t>是自变量</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它是关系所施加的对象</a:t>
            </a:r>
            <a:r>
              <a:rPr lang="zh-CN" altLang="zh-CN" sz="2800" kern="100" spc="-700" dirty="0">
                <a:latin typeface="Times New Roman"/>
                <a:ea typeface="华文细黑"/>
                <a:cs typeface="Times New Roman"/>
              </a:rPr>
              <a:t>；</a:t>
            </a:r>
            <a:r>
              <a:rPr lang="en-US" altLang="zh-CN" sz="2800" i="1" kern="100" spc="-130" dirty="0">
                <a:latin typeface="Times New Roman"/>
                <a:ea typeface="华文细黑"/>
                <a:cs typeface="Courier New"/>
              </a:rPr>
              <a:t>f</a:t>
            </a:r>
            <a:r>
              <a:rPr lang="zh-CN" altLang="zh-CN" sz="2800" kern="100" spc="-130" dirty="0">
                <a:latin typeface="Times New Roman"/>
                <a:ea typeface="华文细黑"/>
                <a:cs typeface="Times New Roman"/>
              </a:rPr>
              <a:t>是对应关系</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它可以是一个或几个解析式</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可以是图象</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表格</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也可以是文字描述</a:t>
            </a:r>
            <a:r>
              <a:rPr lang="zh-CN" altLang="zh-CN" sz="2800" kern="100" spc="-700" dirty="0">
                <a:latin typeface="Times New Roman"/>
                <a:ea typeface="华文细黑"/>
                <a:cs typeface="Times New Roman"/>
              </a:rPr>
              <a:t>；</a:t>
            </a:r>
            <a:r>
              <a:rPr lang="en-US" altLang="zh-CN" sz="2800" i="1" kern="100" spc="-130" dirty="0">
                <a:latin typeface="Times New Roman"/>
                <a:ea typeface="华文细黑"/>
                <a:cs typeface="Courier New"/>
              </a:rPr>
              <a:t>y</a:t>
            </a:r>
            <a:r>
              <a:rPr lang="zh-CN" altLang="zh-CN" sz="2800" kern="100" spc="-130" dirty="0">
                <a:latin typeface="Times New Roman"/>
                <a:ea typeface="华文细黑"/>
                <a:cs typeface="Times New Roman"/>
              </a:rPr>
              <a:t>是自变量的函数</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当</a:t>
            </a:r>
            <a:r>
              <a:rPr lang="en-US" altLang="zh-CN" sz="2800" i="1" kern="100" spc="-130" dirty="0">
                <a:latin typeface="Times New Roman"/>
                <a:ea typeface="华文细黑"/>
                <a:cs typeface="Courier New"/>
              </a:rPr>
              <a:t>x</a:t>
            </a:r>
            <a:r>
              <a:rPr lang="zh-CN" altLang="zh-CN" sz="2800" kern="100" spc="-130" dirty="0">
                <a:latin typeface="Times New Roman"/>
                <a:ea typeface="华文细黑"/>
                <a:cs typeface="Times New Roman"/>
              </a:rPr>
              <a:t>允许取某一具体值时</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相应的</a:t>
            </a:r>
            <a:r>
              <a:rPr lang="en-US" altLang="zh-CN" sz="2800" i="1" kern="100" spc="-130" dirty="0">
                <a:latin typeface="Times New Roman"/>
                <a:ea typeface="华文细黑"/>
                <a:cs typeface="Courier New"/>
              </a:rPr>
              <a:t>y</a:t>
            </a:r>
            <a:r>
              <a:rPr lang="zh-CN" altLang="zh-CN" sz="2800" kern="100" spc="-130" dirty="0">
                <a:latin typeface="Times New Roman"/>
                <a:ea typeface="华文细黑"/>
                <a:cs typeface="Times New Roman"/>
              </a:rPr>
              <a:t>值为与该自变量值对应的函数值</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y</a:t>
            </a:r>
            <a:r>
              <a:rPr lang="zh-CN" altLang="zh-CN" sz="2800" kern="100" spc="-130" dirty="0">
                <a:latin typeface="Times New Roman"/>
                <a:ea typeface="华文细黑"/>
                <a:cs typeface="Times New Roman"/>
              </a:rPr>
              <a:t>＝</a:t>
            </a:r>
            <a:r>
              <a:rPr lang="en-US" altLang="zh-CN" sz="2800" i="1" kern="100" spc="-130" dirty="0">
                <a:latin typeface="Times New Roman"/>
                <a:ea typeface="华文细黑"/>
                <a:cs typeface="Courier New"/>
              </a:rPr>
              <a:t>f</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x</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仅仅是函数符号</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不表示</a:t>
            </a:r>
            <a:r>
              <a:rPr lang="en-US" altLang="zh-CN" sz="2800" kern="100" spc="-130" dirty="0">
                <a:latin typeface="宋体"/>
                <a:ea typeface="华文细黑"/>
                <a:cs typeface="Times New Roman"/>
              </a:rPr>
              <a:t>“</a:t>
            </a:r>
            <a:r>
              <a:rPr lang="en-US" altLang="zh-CN" sz="2800" i="1" kern="100" spc="-130" dirty="0">
                <a:latin typeface="Times New Roman"/>
                <a:ea typeface="华文细黑"/>
                <a:cs typeface="Courier New"/>
              </a:rPr>
              <a:t>y</a:t>
            </a:r>
            <a:r>
              <a:rPr lang="zh-CN" altLang="zh-CN" sz="2800" kern="100" spc="-130" dirty="0">
                <a:latin typeface="Times New Roman"/>
                <a:ea typeface="华文细黑"/>
                <a:cs typeface="Times New Roman"/>
              </a:rPr>
              <a:t>等于</a:t>
            </a:r>
            <a:r>
              <a:rPr lang="en-US" altLang="zh-CN" sz="2800" i="1" kern="100" spc="-130" dirty="0">
                <a:latin typeface="Times New Roman"/>
                <a:ea typeface="华文细黑"/>
                <a:cs typeface="Courier New"/>
              </a:rPr>
              <a:t>f</a:t>
            </a:r>
            <a:r>
              <a:rPr lang="zh-CN" altLang="zh-CN" sz="2800" kern="100" spc="-130" dirty="0">
                <a:latin typeface="Times New Roman"/>
                <a:ea typeface="华文细黑"/>
                <a:cs typeface="Times New Roman"/>
              </a:rPr>
              <a:t>与</a:t>
            </a:r>
            <a:r>
              <a:rPr lang="en-US" altLang="zh-CN" sz="2800" i="1" kern="100" spc="-130" dirty="0">
                <a:latin typeface="Times New Roman"/>
                <a:ea typeface="华文细黑"/>
                <a:cs typeface="Courier New"/>
              </a:rPr>
              <a:t>x</a:t>
            </a:r>
            <a:r>
              <a:rPr lang="zh-CN" altLang="zh-CN" sz="2800" kern="100" spc="-130" dirty="0">
                <a:latin typeface="Times New Roman"/>
                <a:ea typeface="华文细黑"/>
                <a:cs typeface="Times New Roman"/>
              </a:rPr>
              <a:t>的乘积</a:t>
            </a:r>
            <a:r>
              <a:rPr lang="en-US" altLang="zh-CN" sz="2800" kern="100" spc="-700" dirty="0">
                <a:latin typeface="宋体"/>
                <a:ea typeface="华文细黑"/>
                <a:cs typeface="Times New Roman"/>
              </a:rPr>
              <a:t>”</a:t>
            </a:r>
            <a:r>
              <a:rPr lang="en-US" altLang="zh-CN" sz="2800" kern="100" spc="-130" dirty="0">
                <a:latin typeface="宋体"/>
                <a:ea typeface="华文细黑"/>
                <a:cs typeface="Times New Roman"/>
              </a:rPr>
              <a:t>.</a:t>
            </a:r>
            <a:r>
              <a:rPr lang="zh-CN" altLang="zh-CN" sz="2800" kern="100" spc="-130" dirty="0">
                <a:latin typeface="Times New Roman"/>
                <a:ea typeface="华文细黑"/>
                <a:cs typeface="Times New Roman"/>
              </a:rPr>
              <a:t>在研究函数时</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除用符号</a:t>
            </a:r>
            <a:r>
              <a:rPr lang="en-US" altLang="zh-CN" sz="2800" i="1" kern="100" spc="-130" dirty="0">
                <a:latin typeface="Times New Roman"/>
                <a:ea typeface="华文细黑"/>
                <a:cs typeface="Courier New"/>
              </a:rPr>
              <a:t>f</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x</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外</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还常用</a:t>
            </a:r>
            <a:r>
              <a:rPr lang="en-US" altLang="zh-CN" sz="2800" i="1" kern="100" spc="-130" dirty="0">
                <a:latin typeface="Times New Roman"/>
                <a:ea typeface="华文细黑"/>
                <a:cs typeface="Courier New"/>
              </a:rPr>
              <a:t>g</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x</a:t>
            </a:r>
            <a:r>
              <a:rPr lang="en-US" altLang="zh-CN" sz="2800" kern="100" spc="-130" dirty="0">
                <a:latin typeface="Times New Roman"/>
                <a:ea typeface="华文细黑"/>
                <a:cs typeface="Courier New"/>
              </a:rPr>
              <a:t>)</a:t>
            </a:r>
            <a:r>
              <a:rPr lang="zh-CN" altLang="zh-CN" sz="2800" kern="100" spc="-700" dirty="0">
                <a:latin typeface="Times New Roman"/>
                <a:ea typeface="华文细黑"/>
                <a:cs typeface="Times New Roman"/>
              </a:rPr>
              <a:t>，</a:t>
            </a:r>
            <a:r>
              <a:rPr lang="en-US" altLang="zh-CN" sz="2800" i="1" kern="100" spc="-130" dirty="0">
                <a:latin typeface="Times New Roman"/>
                <a:ea typeface="华文细黑"/>
                <a:cs typeface="Courier New"/>
              </a:rPr>
              <a:t>F</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x</a:t>
            </a:r>
            <a:r>
              <a:rPr lang="en-US" altLang="zh-CN" sz="2800" kern="100" spc="-130" dirty="0">
                <a:latin typeface="Times New Roman"/>
                <a:ea typeface="华文细黑"/>
                <a:cs typeface="Courier New"/>
              </a:rPr>
              <a:t>)</a:t>
            </a:r>
            <a:r>
              <a:rPr lang="zh-CN" altLang="zh-CN" sz="2800" kern="100" spc="-700" dirty="0">
                <a:latin typeface="Times New Roman"/>
                <a:ea typeface="华文细黑"/>
                <a:cs typeface="Times New Roman"/>
              </a:rPr>
              <a:t>，</a:t>
            </a:r>
            <a:r>
              <a:rPr lang="en-US" altLang="zh-CN" sz="2800" i="1" kern="100" spc="-130" dirty="0">
                <a:latin typeface="Times New Roman"/>
                <a:ea typeface="华文细黑"/>
                <a:cs typeface="Courier New"/>
              </a:rPr>
              <a:t>G</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x</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等来表示函数</a:t>
            </a:r>
            <a:r>
              <a:rPr lang="en-US" altLang="zh-CN" sz="2800" kern="100" spc="-130" dirty="0">
                <a:latin typeface="Times New Roman"/>
                <a:ea typeface="华文细黑"/>
                <a:cs typeface="Courier New"/>
              </a:rPr>
              <a:t>.</a:t>
            </a:r>
            <a:endParaRPr lang="zh-CN" altLang="zh-CN" sz="2800" kern="100" spc="-130" dirty="0">
              <a:latin typeface="宋体"/>
              <a:cs typeface="Courier New"/>
            </a:endParaRPr>
          </a:p>
          <a:p>
            <a:pPr algn="just">
              <a:lnSpc>
                <a:spcPct val="137000"/>
              </a:lnSpc>
              <a:spcAft>
                <a:spcPts val="0"/>
              </a:spcAft>
              <a:tabLst>
                <a:tab pos="2070735" algn="l"/>
              </a:tabLst>
            </a:pP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有何区别与联系？</a:t>
            </a:r>
            <a:endParaRPr lang="zh-CN" altLang="zh-CN" sz="2800" kern="100" dirty="0">
              <a:latin typeface="宋体"/>
              <a:cs typeface="Courier New"/>
            </a:endParaRPr>
          </a:p>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a:t>
            </a:r>
            <a:r>
              <a:rPr lang="en-US" altLang="zh-CN" sz="2800" i="1" kern="100" spc="-130" dirty="0">
                <a:latin typeface="Times New Roman"/>
                <a:ea typeface="华文细黑"/>
                <a:cs typeface="Courier New"/>
              </a:rPr>
              <a:t>f</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x</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与</a:t>
            </a:r>
            <a:r>
              <a:rPr lang="en-US" altLang="zh-CN" sz="2800" i="1" kern="100" spc="-130" dirty="0">
                <a:latin typeface="Times New Roman"/>
                <a:ea typeface="华文细黑"/>
                <a:cs typeface="Courier New"/>
              </a:rPr>
              <a:t>f</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a</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的区别与联系：</a:t>
            </a:r>
            <a:r>
              <a:rPr lang="en-US" altLang="zh-CN" sz="2800" i="1" kern="100" spc="-130" dirty="0">
                <a:latin typeface="Times New Roman"/>
                <a:ea typeface="华文细黑"/>
                <a:cs typeface="Courier New"/>
              </a:rPr>
              <a:t>f</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a</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表示当</a:t>
            </a:r>
            <a:r>
              <a:rPr lang="en-US" altLang="zh-CN" sz="2800" i="1" kern="100" spc="-130" dirty="0">
                <a:latin typeface="Times New Roman"/>
                <a:ea typeface="华文细黑"/>
                <a:cs typeface="Courier New"/>
              </a:rPr>
              <a:t>x</a:t>
            </a:r>
            <a:r>
              <a:rPr lang="zh-CN" altLang="zh-CN" sz="2800" kern="100" spc="-130" dirty="0">
                <a:latin typeface="Times New Roman"/>
                <a:ea typeface="华文细黑"/>
                <a:cs typeface="Times New Roman"/>
              </a:rPr>
              <a:t>＝</a:t>
            </a:r>
            <a:r>
              <a:rPr lang="en-US" altLang="zh-CN" sz="2800" i="1" kern="100" spc="-130" dirty="0">
                <a:latin typeface="Times New Roman"/>
                <a:ea typeface="华文细黑"/>
                <a:cs typeface="Courier New"/>
              </a:rPr>
              <a:t>a</a:t>
            </a:r>
            <a:r>
              <a:rPr lang="zh-CN" altLang="zh-CN" sz="2800" kern="100" spc="-130" dirty="0">
                <a:latin typeface="Times New Roman"/>
                <a:ea typeface="华文细黑"/>
                <a:cs typeface="Times New Roman"/>
              </a:rPr>
              <a:t>时，函数</a:t>
            </a:r>
            <a:r>
              <a:rPr lang="en-US" altLang="zh-CN" sz="2800" i="1" kern="100" spc="-130" dirty="0">
                <a:latin typeface="Times New Roman"/>
                <a:ea typeface="华文细黑"/>
                <a:cs typeface="Courier New"/>
              </a:rPr>
              <a:t>f</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x</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的值，是一个常量，而</a:t>
            </a:r>
            <a:r>
              <a:rPr lang="en-US" altLang="zh-CN" sz="2800" i="1" kern="100" spc="-130" dirty="0">
                <a:latin typeface="Times New Roman"/>
                <a:ea typeface="华文细黑"/>
                <a:cs typeface="Courier New"/>
              </a:rPr>
              <a:t>f</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x</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是自变量</a:t>
            </a:r>
            <a:r>
              <a:rPr lang="en-US" altLang="zh-CN" sz="2800" i="1" kern="100" spc="-130" dirty="0">
                <a:latin typeface="Times New Roman"/>
                <a:ea typeface="华文细黑"/>
                <a:cs typeface="Courier New"/>
              </a:rPr>
              <a:t>x</a:t>
            </a:r>
            <a:r>
              <a:rPr lang="zh-CN" altLang="zh-CN" sz="2800" kern="100" spc="-130" dirty="0">
                <a:latin typeface="Times New Roman"/>
                <a:ea typeface="华文细黑"/>
                <a:cs typeface="Times New Roman"/>
              </a:rPr>
              <a:t>的函数，一般情况下，它是一个变量，</a:t>
            </a:r>
            <a:r>
              <a:rPr lang="en-US" altLang="zh-CN" sz="2800" i="1" kern="100" spc="-130" dirty="0">
                <a:latin typeface="Times New Roman"/>
                <a:ea typeface="华文细黑"/>
                <a:cs typeface="Courier New"/>
              </a:rPr>
              <a:t>f</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a</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是</a:t>
            </a:r>
            <a:r>
              <a:rPr lang="en-US" altLang="zh-CN" sz="2800" i="1" kern="100" spc="-130" dirty="0">
                <a:latin typeface="Times New Roman"/>
                <a:ea typeface="华文细黑"/>
                <a:cs typeface="Courier New"/>
              </a:rPr>
              <a:t>f</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x</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的一个特殊值，如一次函数</a:t>
            </a:r>
            <a:r>
              <a:rPr lang="en-US" altLang="zh-CN" sz="2800" i="1" kern="100" spc="-130" dirty="0">
                <a:latin typeface="Times New Roman"/>
                <a:ea typeface="华文细黑"/>
                <a:cs typeface="Courier New"/>
              </a:rPr>
              <a:t>f</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x</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a:t>
            </a:r>
            <a:r>
              <a:rPr lang="en-US" altLang="zh-CN" sz="2800" kern="100" spc="-130" dirty="0" err="1">
                <a:latin typeface="Times New Roman"/>
                <a:ea typeface="华文细黑"/>
                <a:cs typeface="Courier New"/>
              </a:rPr>
              <a:t>3</a:t>
            </a:r>
            <a:r>
              <a:rPr lang="en-US" altLang="zh-CN" sz="2800" i="1" kern="100" spc="-130" dirty="0" err="1">
                <a:latin typeface="Times New Roman"/>
                <a:ea typeface="华文细黑"/>
                <a:cs typeface="Courier New"/>
              </a:rPr>
              <a:t>x</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4</a:t>
            </a:r>
            <a:r>
              <a:rPr lang="zh-CN" altLang="zh-CN" sz="2800" kern="100" spc="-130" dirty="0">
                <a:latin typeface="Times New Roman"/>
                <a:ea typeface="华文细黑"/>
                <a:cs typeface="Times New Roman"/>
              </a:rPr>
              <a:t>，当</a:t>
            </a:r>
            <a:r>
              <a:rPr lang="en-US" altLang="zh-CN" sz="2800" i="1" kern="100" spc="-130" dirty="0">
                <a:latin typeface="Times New Roman"/>
                <a:ea typeface="华文细黑"/>
                <a:cs typeface="Courier New"/>
              </a:rPr>
              <a:t>x</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8</a:t>
            </a:r>
            <a:r>
              <a:rPr lang="zh-CN" altLang="zh-CN" sz="2800" kern="100" spc="-130" dirty="0">
                <a:latin typeface="Times New Roman"/>
                <a:ea typeface="华文细黑"/>
                <a:cs typeface="Times New Roman"/>
              </a:rPr>
              <a:t>时，</a:t>
            </a:r>
            <a:r>
              <a:rPr lang="en-US" altLang="zh-CN" sz="2800" i="1" kern="100" spc="-130" dirty="0">
                <a:latin typeface="Times New Roman"/>
                <a:ea typeface="华文细黑"/>
                <a:cs typeface="Courier New"/>
              </a:rPr>
              <a:t>f</a:t>
            </a:r>
            <a:r>
              <a:rPr lang="en-US" altLang="zh-CN" sz="2800" kern="100" spc="-130" dirty="0">
                <a:latin typeface="Times New Roman"/>
                <a:ea typeface="华文细黑"/>
                <a:cs typeface="Courier New"/>
              </a:rPr>
              <a:t>(8)</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3</a:t>
            </a:r>
            <a:r>
              <a:rPr lang="en-US" altLang="zh-CN" sz="2800" kern="100" spc="-130" dirty="0">
                <a:latin typeface="宋体"/>
                <a:ea typeface="华文细黑"/>
                <a:cs typeface="Times New Roman"/>
              </a:rPr>
              <a:t>×</a:t>
            </a:r>
            <a:r>
              <a:rPr lang="en-US" altLang="zh-CN" sz="2800" kern="100" spc="-130" dirty="0">
                <a:latin typeface="Times New Roman"/>
                <a:ea typeface="华文细黑"/>
                <a:cs typeface="Courier New"/>
              </a:rPr>
              <a:t>8</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4</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28</a:t>
            </a:r>
            <a:r>
              <a:rPr lang="zh-CN" altLang="zh-CN" sz="2800" kern="100" spc="-130" dirty="0">
                <a:latin typeface="Times New Roman"/>
                <a:ea typeface="华文细黑"/>
                <a:cs typeface="Times New Roman"/>
              </a:rPr>
              <a:t>是一个常数</a:t>
            </a:r>
            <a:r>
              <a:rPr lang="en-US" altLang="zh-CN" sz="2800" kern="100" spc="-130" dirty="0">
                <a:latin typeface="Times New Roman"/>
                <a:ea typeface="华文细黑"/>
                <a:cs typeface="Courier New"/>
              </a:rPr>
              <a:t>.</a:t>
            </a:r>
            <a:endParaRPr lang="zh-CN" altLang="zh-CN" sz="2800" kern="100" spc="-13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57903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blinds(horizontal)">
                                      <p:cBhvr>
                                        <p:cTn id="7" dur="500"/>
                                        <p:tgtEl>
                                          <p:spTgt spid="1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blinds(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blinds(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xEl>
                                              <p:pRg st="1" end="1"/>
                                            </p:txEl>
                                          </p:spTgt>
                                        </p:tgtEl>
                                      </p:cBhvr>
                                    </p:animEffect>
                                    <p:set>
                                      <p:cBhvr>
                                        <p:cTn id="22" dur="1" fill="hold">
                                          <p:stCondLst>
                                            <p:cond delay="499"/>
                                          </p:stCondLst>
                                        </p:cTn>
                                        <p:tgtEl>
                                          <p:spTgt spid="12">
                                            <p:txEl>
                                              <p:pRg st="1" end="1"/>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2">
                                            <p:txEl>
                                              <p:pRg st="2" end="2"/>
                                            </p:txEl>
                                          </p:spTgt>
                                        </p:tgtEl>
                                      </p:cBhvr>
                                    </p:animEffect>
                                    <p:set>
                                      <p:cBhvr>
                                        <p:cTn id="25" dur="1" fill="hold">
                                          <p:stCondLst>
                                            <p:cond delay="499"/>
                                          </p:stCondLst>
                                        </p:cTn>
                                        <p:tgtEl>
                                          <p:spTgt spid="12">
                                            <p:txEl>
                                              <p:pRg st="2" end="2"/>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2">
                                            <p:txEl>
                                              <p:pRg st="4" end="4"/>
                                            </p:txEl>
                                          </p:spTgt>
                                        </p:tgtEl>
                                      </p:cBhvr>
                                    </p:animEffect>
                                    <p:set>
                                      <p:cBhvr>
                                        <p:cTn id="28" dur="1" fill="hold">
                                          <p:stCondLst>
                                            <p:cond delay="499"/>
                                          </p:stCondLst>
                                        </p:cTn>
                                        <p:tgtEl>
                                          <p:spTgt spid="12">
                                            <p:txEl>
                                              <p:pRg st="4" end="4"/>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2"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5" name="矩形 4"/>
          <p:cNvSpPr/>
          <p:nvPr/>
        </p:nvSpPr>
        <p:spPr>
          <a:xfrm>
            <a:off x="382191" y="117426"/>
            <a:ext cx="11412000" cy="464740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知识点三　函数相等</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如果两个函数</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相同</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并且</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完全</a:t>
            </a:r>
            <a:r>
              <a:rPr lang="zh-CN" altLang="zh-CN" sz="2800" kern="100" dirty="0">
                <a:latin typeface="Times New Roman"/>
                <a:ea typeface="华文细黑"/>
                <a:cs typeface="Times New Roman"/>
              </a:rPr>
              <a:t>一致，我们就称这两个函数相等</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函数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与函数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t</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t</a:t>
            </a:r>
            <a:r>
              <a:rPr lang="zh-CN" altLang="zh-CN" sz="2800" kern="100" dirty="0">
                <a:latin typeface="Times New Roman"/>
                <a:ea typeface="华文细黑"/>
                <a:cs typeface="Times New Roman"/>
              </a:rPr>
              <a:t>相等吗？</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相等，这两个函数定义域相同，都是实数集</a:t>
            </a:r>
            <a:r>
              <a:rPr lang="en-US" altLang="zh-CN" sz="2800" b="1" kern="100" dirty="0">
                <a:latin typeface="Times New Roman"/>
                <a:ea typeface="华文细黑"/>
                <a:cs typeface="Courier New"/>
              </a:rPr>
              <a:t>R</a:t>
            </a:r>
            <a:r>
              <a:rPr lang="zh-CN" altLang="zh-CN" sz="2800" kern="100" dirty="0">
                <a:latin typeface="Times New Roman"/>
                <a:ea typeface="华文细黑"/>
                <a:cs typeface="Times New Roman"/>
              </a:rPr>
              <a:t>，而且这两个函数的对应关系也相同，因此这两个函数相等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函数相等与否与自变量用什么字母没有关系，只是习惯上自变量用</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表示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6101704" y="880825"/>
            <a:ext cx="3046413" cy="523220"/>
          </a:xfrm>
          <a:prstGeom prst="rect">
            <a:avLst/>
          </a:prstGeom>
        </p:spPr>
        <p:txBody>
          <a:bodyPr>
            <a:spAutoFit/>
          </a:bodyPr>
          <a:lstStyle/>
          <a:p>
            <a:pPr lvl="0"/>
            <a:r>
              <a:rPr lang="zh-CN" altLang="zh-CN" sz="2800" kern="100" dirty="0" smtClean="0">
                <a:solidFill>
                  <a:srgbClr val="C00000"/>
                </a:solidFill>
                <a:latin typeface="Times New Roman"/>
                <a:ea typeface="华文细黑"/>
                <a:cs typeface="Times New Roman"/>
              </a:rPr>
              <a:t>对应</a:t>
            </a:r>
            <a:r>
              <a:rPr lang="zh-CN" altLang="zh-CN" sz="2800" kern="100" dirty="0">
                <a:solidFill>
                  <a:srgbClr val="C00000"/>
                </a:solidFill>
                <a:latin typeface="Times New Roman"/>
                <a:ea typeface="华文细黑"/>
                <a:cs typeface="Times New Roman"/>
              </a:rPr>
              <a:t>关系</a:t>
            </a:r>
            <a:endParaRPr lang="zh-CN" altLang="en-US" dirty="0">
              <a:solidFill>
                <a:srgbClr val="C00000"/>
              </a:solidFill>
            </a:endParaRPr>
          </a:p>
        </p:txBody>
      </p:sp>
      <p:sp>
        <p:nvSpPr>
          <p:cNvPr id="3" name="矩形 2"/>
          <p:cNvSpPr/>
          <p:nvPr/>
        </p:nvSpPr>
        <p:spPr>
          <a:xfrm>
            <a:off x="2989689" y="871300"/>
            <a:ext cx="1261884"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定义域</a:t>
            </a:r>
            <a:endParaRPr lang="zh-CN" altLang="zh-CN"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365378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blinds(horizontal)">
                                      <p:cBhvr>
                                        <p:cTn id="15" dur="500"/>
                                        <p:tgtEl>
                                          <p:spTgt spid="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500"/>
                                        <p:tgtEl>
                                          <p:spTgt spid="5">
                                            <p:txEl>
                                              <p:pRg st="3" end="3"/>
                                            </p:txEl>
                                          </p:spTgt>
                                        </p:tgtEl>
                                      </p:cBhvr>
                                    </p:animEffect>
                                    <p:set>
                                      <p:cBhvr>
                                        <p:cTn id="26"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5" grpId="0" uiExpand="1" build="allAtOnce"/>
      <p:bldP spid="2" grpId="0"/>
      <p:bldP spid="2" grpId="1"/>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2191" y="117426"/>
            <a:ext cx="11412000"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知识点四　区间概念</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区间的定义、名称、符号及数轴表示如下表：</a:t>
            </a:r>
            <a:endParaRPr lang="zh-CN" altLang="zh-CN" sz="280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218042493"/>
              </p:ext>
            </p:extLst>
          </p:nvPr>
        </p:nvGraphicFramePr>
        <p:xfrm>
          <a:off x="550590" y="1678939"/>
          <a:ext cx="11017223" cy="4488598"/>
        </p:xfrm>
        <a:graphic>
          <a:graphicData uri="http://schemas.openxmlformats.org/drawingml/2006/table">
            <a:tbl>
              <a:tblPr/>
              <a:tblGrid>
                <a:gridCol w="2290032"/>
                <a:gridCol w="2656948"/>
                <a:gridCol w="1371884"/>
                <a:gridCol w="4698359"/>
              </a:tblGrid>
              <a:tr h="638641">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定义</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名称</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符号</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数轴表示</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2197">
                <a:tc>
                  <a:txBody>
                    <a:bodyPr/>
                    <a:lstStyle/>
                    <a:p>
                      <a:pPr algn="ctr">
                        <a:lnSpc>
                          <a:spcPct val="150000"/>
                        </a:lnSpc>
                        <a:spcAft>
                          <a:spcPts val="0"/>
                        </a:spcAft>
                        <a:tabLst>
                          <a:tab pos="2070735" algn="l"/>
                        </a:tabLst>
                      </a:pPr>
                      <a:r>
                        <a:rPr lang="en-US" sz="2800" kern="100" dirty="0">
                          <a:effectLst/>
                          <a:latin typeface="Times New Roman"/>
                          <a:ea typeface="华文细黑"/>
                          <a:cs typeface="Courier New"/>
                        </a:rPr>
                        <a:t>{</a:t>
                      </a:r>
                      <a:r>
                        <a:rPr lang="en-US" sz="2800" i="1" kern="100" dirty="0" err="1">
                          <a:effectLst/>
                          <a:latin typeface="Times New Roman"/>
                          <a:ea typeface="华文细黑"/>
                          <a:cs typeface="Courier New"/>
                        </a:rPr>
                        <a:t>x</a:t>
                      </a:r>
                      <a:r>
                        <a:rPr lang="en-US" sz="2800" kern="100" dirty="0" err="1">
                          <a:effectLst/>
                          <a:latin typeface="Times New Roman"/>
                          <a:ea typeface="华文细黑"/>
                          <a:cs typeface="Courier New"/>
                        </a:rPr>
                        <a:t>|</a:t>
                      </a:r>
                      <a:r>
                        <a:rPr lang="en-US" sz="2800" i="1" kern="100" dirty="0" err="1">
                          <a:effectLst/>
                          <a:latin typeface="Times New Roman"/>
                          <a:ea typeface="华文细黑"/>
                          <a:cs typeface="Courier New"/>
                        </a:rPr>
                        <a:t>a</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x</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b</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闭区间</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a</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b</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2805">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en-US" sz="2800" kern="100">
                          <a:effectLst/>
                          <a:latin typeface="Times New Roman"/>
                          <a:ea typeface="华文细黑"/>
                          <a:cs typeface="Courier New"/>
                        </a:rPr>
                        <a:t>|</a:t>
                      </a:r>
                      <a:r>
                        <a:rPr lang="en-US" sz="2800" i="1" kern="100">
                          <a:effectLst/>
                          <a:latin typeface="Times New Roman"/>
                          <a:ea typeface="华文细黑"/>
                          <a:cs typeface="Courier New"/>
                        </a:rPr>
                        <a:t>a</a:t>
                      </a:r>
                      <a:r>
                        <a:rPr lang="en-US" sz="2800" kern="100">
                          <a:effectLst/>
                          <a:latin typeface="Times New Roman"/>
                          <a:ea typeface="华文细黑"/>
                          <a:cs typeface="Courier New"/>
                        </a:rPr>
                        <a:t>&lt;</a:t>
                      </a:r>
                      <a:r>
                        <a:rPr lang="en-US" sz="2800" i="1" kern="100">
                          <a:effectLst/>
                          <a:latin typeface="Times New Roman"/>
                          <a:ea typeface="华文细黑"/>
                          <a:cs typeface="Courier New"/>
                        </a:rPr>
                        <a:t>x</a:t>
                      </a:r>
                      <a:r>
                        <a:rPr lang="en-US" sz="2800" kern="100">
                          <a:effectLst/>
                          <a:latin typeface="Times New Roman"/>
                          <a:ea typeface="华文细黑"/>
                          <a:cs typeface="Courier New"/>
                        </a:rPr>
                        <a:t>&lt;</a:t>
                      </a:r>
                      <a:r>
                        <a:rPr lang="en-US" sz="2800" i="1" kern="100">
                          <a:effectLst/>
                          <a:latin typeface="Times New Roman"/>
                          <a:ea typeface="华文细黑"/>
                          <a:cs typeface="Courier New"/>
                        </a:rPr>
                        <a:t>b</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开区间</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a:t>
                      </a:r>
                      <a:r>
                        <a:rPr lang="en-US" sz="2800" i="1" kern="100">
                          <a:effectLst/>
                          <a:latin typeface="Times New Roman"/>
                          <a:ea typeface="华文细黑"/>
                          <a:cs typeface="Courier New"/>
                        </a:rPr>
                        <a:t>a</a:t>
                      </a:r>
                      <a:r>
                        <a:rPr lang="zh-CN" sz="2800" kern="100">
                          <a:effectLst/>
                          <a:latin typeface="Times New Roman"/>
                          <a:ea typeface="华文细黑"/>
                          <a:cs typeface="Times New Roman"/>
                        </a:rPr>
                        <a:t>，</a:t>
                      </a:r>
                      <a:r>
                        <a:rPr lang="en-US" sz="2800" i="1" kern="100">
                          <a:effectLst/>
                          <a:latin typeface="Times New Roman"/>
                          <a:ea typeface="华文细黑"/>
                          <a:cs typeface="Courier New"/>
                        </a:rPr>
                        <a:t>b</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43516">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en-US" sz="2800" kern="100">
                          <a:effectLst/>
                          <a:latin typeface="Times New Roman"/>
                          <a:ea typeface="华文细黑"/>
                          <a:cs typeface="Courier New"/>
                        </a:rPr>
                        <a:t>|</a:t>
                      </a:r>
                      <a:r>
                        <a:rPr lang="en-US" sz="2800" i="1" kern="100">
                          <a:effectLst/>
                          <a:latin typeface="Times New Roman"/>
                          <a:ea typeface="华文细黑"/>
                          <a:cs typeface="Courier New"/>
                        </a:rPr>
                        <a:t>a</a:t>
                      </a:r>
                      <a:r>
                        <a:rPr lang="en-US" sz="2800" kern="100">
                          <a:effectLst/>
                          <a:latin typeface="宋体"/>
                          <a:ea typeface="华文细黑"/>
                          <a:cs typeface="Times New Roman"/>
                        </a:rPr>
                        <a:t>≤</a:t>
                      </a:r>
                      <a:r>
                        <a:rPr lang="en-US" sz="2800" i="1" kern="100">
                          <a:effectLst/>
                          <a:latin typeface="Times New Roman"/>
                          <a:ea typeface="华文细黑"/>
                          <a:cs typeface="Courier New"/>
                        </a:rPr>
                        <a:t>x</a:t>
                      </a:r>
                      <a:r>
                        <a:rPr lang="en-US" sz="2800" kern="100">
                          <a:effectLst/>
                          <a:latin typeface="Times New Roman"/>
                          <a:ea typeface="华文细黑"/>
                          <a:cs typeface="Courier New"/>
                        </a:rPr>
                        <a:t>&lt;</a:t>
                      </a:r>
                      <a:r>
                        <a:rPr lang="en-US" sz="2800" i="1" kern="100">
                          <a:effectLst/>
                          <a:latin typeface="Times New Roman"/>
                          <a:ea typeface="华文细黑"/>
                          <a:cs typeface="Courier New"/>
                        </a:rPr>
                        <a:t>b</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半闭半开区间</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a:t>
                      </a:r>
                      <a:r>
                        <a:rPr lang="en-US" sz="2800" i="1" kern="100">
                          <a:effectLst/>
                          <a:latin typeface="Times New Roman"/>
                          <a:ea typeface="华文细黑"/>
                          <a:cs typeface="Courier New"/>
                        </a:rPr>
                        <a:t>a</a:t>
                      </a:r>
                      <a:r>
                        <a:rPr lang="zh-CN" sz="2800" kern="100">
                          <a:effectLst/>
                          <a:latin typeface="Times New Roman"/>
                          <a:ea typeface="华文细黑"/>
                          <a:cs typeface="Times New Roman"/>
                        </a:rPr>
                        <a:t>，</a:t>
                      </a:r>
                      <a:r>
                        <a:rPr lang="en-US" sz="2800" i="1" kern="100">
                          <a:effectLst/>
                          <a:latin typeface="Times New Roman"/>
                          <a:ea typeface="华文细黑"/>
                          <a:cs typeface="Courier New"/>
                        </a:rPr>
                        <a:t>b</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dirty="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50182" name="图片 17" descr="说明: F:\2016赵瑊\同步\数学创新 人A必修1\word\BX1-27.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76306" y="2429347"/>
            <a:ext cx="3486869" cy="1027381"/>
          </a:xfrm>
          <a:prstGeom prst="rect">
            <a:avLst/>
          </a:prstGeom>
          <a:noFill/>
          <a:extLst>
            <a:ext uri="{909E8E84-426E-40DD-AFC4-6F175D3DCCD1}">
              <a14:hiddenFill xmlns:a14="http://schemas.microsoft.com/office/drawing/2010/main">
                <a:solidFill>
                  <a:srgbClr val="FFFFFF"/>
                </a:solidFill>
              </a14:hiddenFill>
            </a:ext>
          </a:extLst>
        </p:spPr>
      </p:pic>
      <p:pic>
        <p:nvPicPr>
          <p:cNvPr id="50181" name="图片 16" descr="说明: F:\2016赵瑊\同步\数学创新 人A必修1\word\BX1-28.TIF"/>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76306" y="3674393"/>
            <a:ext cx="3486869" cy="1027381"/>
          </a:xfrm>
          <a:prstGeom prst="rect">
            <a:avLst/>
          </a:prstGeom>
          <a:noFill/>
          <a:extLst>
            <a:ext uri="{909E8E84-426E-40DD-AFC4-6F175D3DCCD1}">
              <a14:hiddenFill xmlns:a14="http://schemas.microsoft.com/office/drawing/2010/main">
                <a:solidFill>
                  <a:srgbClr val="FFFFFF"/>
                </a:solidFill>
              </a14:hiddenFill>
            </a:ext>
          </a:extLst>
        </p:spPr>
      </p:pic>
      <p:pic>
        <p:nvPicPr>
          <p:cNvPr id="50180" name="图片 15" descr="说明: F:\2016赵瑊\同步\数学创新 人A必修1\word\BX1-29.TIF"/>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76306" y="4975651"/>
            <a:ext cx="3486869" cy="10273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4194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2053</TotalTime>
  <Words>1493</Words>
  <Application>Microsoft Office PowerPoint</Application>
  <PresentationFormat>自定义</PresentationFormat>
  <Paragraphs>247</Paragraphs>
  <Slides>35</Slides>
  <Notes>0</Notes>
  <HiddenSlides>5</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Office 主题</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1218</cp:revision>
  <dcterms:created xsi:type="dcterms:W3CDTF">2014-10-15T07:25:01Z</dcterms:created>
  <dcterms:modified xsi:type="dcterms:W3CDTF">2016-05-11T09:56:39Z</dcterms:modified>
</cp:coreProperties>
</file>