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257" r:id="rId3"/>
    <p:sldId id="258" r:id="rId4"/>
    <p:sldId id="278" r:id="rId5"/>
    <p:sldId id="526" r:id="rId6"/>
    <p:sldId id="527" r:id="rId7"/>
    <p:sldId id="528" r:id="rId8"/>
    <p:sldId id="457" r:id="rId9"/>
    <p:sldId id="361" r:id="rId10"/>
    <p:sldId id="424" r:id="rId11"/>
    <p:sldId id="529" r:id="rId12"/>
    <p:sldId id="530" r:id="rId13"/>
    <p:sldId id="515" r:id="rId14"/>
    <p:sldId id="516" r:id="rId15"/>
    <p:sldId id="531" r:id="rId16"/>
    <p:sldId id="532" r:id="rId17"/>
    <p:sldId id="496" r:id="rId18"/>
    <p:sldId id="497" r:id="rId19"/>
    <p:sldId id="498" r:id="rId20"/>
    <p:sldId id="502" r:id="rId21"/>
    <p:sldId id="499" r:id="rId22"/>
    <p:sldId id="520" r:id="rId23"/>
    <p:sldId id="521" r:id="rId24"/>
    <p:sldId id="522" r:id="rId25"/>
    <p:sldId id="500" r:id="rId26"/>
    <p:sldId id="506" r:id="rId27"/>
    <p:sldId id="507" r:id="rId28"/>
    <p:sldId id="510" r:id="rId29"/>
    <p:sldId id="513" r:id="rId30"/>
    <p:sldId id="451" r:id="rId31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9" autoAdjust="0"/>
    <p:restoredTop sz="94861" autoAdjust="0"/>
  </p:normalViewPr>
  <p:slideViewPr>
    <p:cSldViewPr>
      <p:cViewPr>
        <p:scale>
          <a:sx n="100" d="100"/>
          <a:sy n="100" d="100"/>
        </p:scale>
        <p:origin x="-594" y="-396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package" Target="../embeddings/Microsoft_Word___3.docx"/><Relationship Id="rId7" Type="http://schemas.openxmlformats.org/officeDocument/2006/relationships/package" Target="../embeddings/Microsoft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.emf"/><Relationship Id="rId5" Type="http://schemas.openxmlformats.org/officeDocument/2006/relationships/package" Target="../embeddings/Microsoft_Word___4.docx"/><Relationship Id="rId4" Type="http://schemas.openxmlformats.org/officeDocument/2006/relationships/image" Target="../media/image6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package" Target="../embeddings/Microsoft_Word___6.docx"/><Relationship Id="rId7" Type="http://schemas.openxmlformats.org/officeDocument/2006/relationships/package" Target="../embeddings/Microsoft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0.emf"/><Relationship Id="rId5" Type="http://schemas.openxmlformats.org/officeDocument/2006/relationships/package" Target="../embeddings/Microsoft_Word___7.docx"/><Relationship Id="rId4" Type="http://schemas.openxmlformats.org/officeDocument/2006/relationships/image" Target="../media/image9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package" Target="../embeddings/Microsoft_Word___9.docx"/><Relationship Id="rId7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3.emf"/><Relationship Id="rId5" Type="http://schemas.openxmlformats.org/officeDocument/2006/relationships/package" Target="../embeddings/Microsoft_Word___10.docx"/><Relationship Id="rId4" Type="http://schemas.openxmlformats.org/officeDocument/2006/relationships/image" Target="../media/image12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6.png"/><Relationship Id="rId4" Type="http://schemas.openxmlformats.org/officeDocument/2006/relationships/image" Target="../media/image15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7.emf"/><Relationship Id="rId4" Type="http://schemas.openxmlformats.org/officeDocument/2006/relationships/package" Target="../embeddings/Microsoft_Word___13.doc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4" Type="http://schemas.openxmlformats.org/officeDocument/2006/relationships/slide" Target="slide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4.docx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9.emf"/><Relationship Id="rId5" Type="http://schemas.openxmlformats.org/officeDocument/2006/relationships/package" Target="../embeddings/Microsoft_Word___15.docx"/><Relationship Id="rId4" Type="http://schemas.openxmlformats.org/officeDocument/2006/relationships/image" Target="../media/image18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package" Target="../embeddings/Microsoft_Word___16.docx"/><Relationship Id="rId7" Type="http://schemas.openxmlformats.org/officeDocument/2006/relationships/package" Target="../embeddings/Microsoft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2.emf"/><Relationship Id="rId5" Type="http://schemas.openxmlformats.org/officeDocument/2006/relationships/package" Target="../embeddings/Microsoft_Word___17.docx"/><Relationship Id="rId4" Type="http://schemas.openxmlformats.org/officeDocument/2006/relationships/image" Target="../media/image21.e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25.png"/><Relationship Id="rId4" Type="http://schemas.openxmlformats.org/officeDocument/2006/relationships/image" Target="../media/image24.e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__1.docx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C:\Users\Administrator\Desktop\创新图片\数学创新必修1\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48" r="3593"/>
          <a:stretch/>
        </p:blipFill>
        <p:spPr bwMode="auto">
          <a:xfrm>
            <a:off x="8810399" y="4149874"/>
            <a:ext cx="3380014" cy="271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704084" y="2277666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第一章　集合与函数概念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04084" y="2711406"/>
            <a:ext cx="52714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章末复习提升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5913945"/>
              </p:ext>
            </p:extLst>
          </p:nvPr>
        </p:nvGraphicFramePr>
        <p:xfrm>
          <a:off x="504825" y="3520852"/>
          <a:ext cx="11249025" cy="1257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56" name="文档" r:id="rId3" imgW="11250909" imgH="1258922" progId="Word.Document.12">
                  <p:embed/>
                </p:oleObj>
              </mc:Choice>
              <mc:Fallback>
                <p:oleObj name="文档" r:id="rId3" imgW="11250909" imgH="125892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3520852"/>
                        <a:ext cx="11249025" cy="1257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382191" y="126951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|0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3}.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b="1" kern="100" baseline="-250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的取值范围；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|0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b="1" kern="100" baseline="-250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&gt;2}.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b="1" kern="100" baseline="-250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13" name="图片 12" descr="F:\2016赵瑊\同步\数学创新 人A必修1\word\BX1-76.TIF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867" y="4892982"/>
            <a:ext cx="5832648" cy="12731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2" grpId="0" uiExpan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2191" y="126951"/>
            <a:ext cx="11412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是否存在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b="1" kern="100" baseline="-250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b="1" kern="100" baseline="-250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[2,3]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，这与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矛盾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即这样的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不存在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896623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2" grpId="0" uiExpand="1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2191" y="35893"/>
            <a:ext cx="11412000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{2,3,6,8}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{2,3}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{2,6,8}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∞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2]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	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[1,2]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2,2]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	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2,1]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{2,3,6,8}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{2,3}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{6,8}.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∁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{6,8}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{2,6,8}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{6,8}.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40682" y="784548"/>
            <a:ext cx="9797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{6,8}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0171087" y="151948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7212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2" grpId="0" uiExpand="1" build="allAtOnce"/>
      <p:bldP spid="2" grpId="0"/>
      <p:bldP spid="2" grpId="1"/>
      <p:bldP spid="3" grpId="0"/>
      <p:bldP spid="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2191" y="149906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函数的概念与性质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研究函数往往从定义域、值域、单调性、奇偶性、对称性入手，分析函数的图象及其变化趋势，从近几年的高考形式来看，对函数性质的考查体现了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巧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的特征，做题时应注重上述性质知识间的融合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0668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3103230"/>
              </p:ext>
            </p:extLst>
          </p:nvPr>
        </p:nvGraphicFramePr>
        <p:xfrm>
          <a:off x="504825" y="189434"/>
          <a:ext cx="11249025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421" name="文档" r:id="rId3" imgW="11250909" imgH="1096690" progId="Word.Document.12">
                  <p:embed/>
                </p:oleObj>
              </mc:Choice>
              <mc:Fallback>
                <p:oleObj name="文档" r:id="rId3" imgW="11250909" imgH="109669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189434"/>
                        <a:ext cx="11249025" cy="109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82191" y="1051393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求实数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是奇函数，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1212159"/>
              </p:ext>
            </p:extLst>
          </p:nvPr>
        </p:nvGraphicFramePr>
        <p:xfrm>
          <a:off x="504825" y="3174132"/>
          <a:ext cx="11249025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422" name="文档" r:id="rId5" imgW="11250909" imgH="1049102" progId="Word.Document.12">
                  <p:embed/>
                </p:oleObj>
              </mc:Choice>
              <mc:Fallback>
                <p:oleObj name="文档" r:id="rId5" imgW="11250909" imgH="104910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3174132"/>
                        <a:ext cx="11249025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2191" y="4100821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比较得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8598096"/>
              </p:ext>
            </p:extLst>
          </p:nvPr>
        </p:nvGraphicFramePr>
        <p:xfrm>
          <a:off x="504825" y="4876800"/>
          <a:ext cx="11249025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423" name="文档" r:id="rId7" imgW="11250909" imgH="1001514" progId="Word.Document.12">
                  <p:embed/>
                </p:oleObj>
              </mc:Choice>
              <mc:Fallback>
                <p:oleObj name="文档" r:id="rId7" imgW="11250909" imgH="100151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4876800"/>
                        <a:ext cx="11249025" cy="1000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382191" y="5757005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实数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的值分别是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039190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8" grpId="0" uiExpand="1" build="allAtOnce"/>
      <p:bldP spid="11" grpId="0"/>
      <p:bldP spid="11" grpId="1"/>
      <p:bldP spid="15" grpId="0"/>
      <p:bldP spid="1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760379"/>
              </p:ext>
            </p:extLst>
          </p:nvPr>
        </p:nvGraphicFramePr>
        <p:xfrm>
          <a:off x="504825" y="847031"/>
          <a:ext cx="11249025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93" name="文档" r:id="rId3" imgW="11250909" imgH="905977" progId="Word.Document.12">
                  <p:embed/>
                </p:oleObj>
              </mc:Choice>
              <mc:Fallback>
                <p:oleObj name="文档" r:id="rId3" imgW="11250909" imgH="90597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847031"/>
                        <a:ext cx="11249025" cy="904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82191" y="45418"/>
            <a:ext cx="11412000" cy="65271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求函数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在区间</a:t>
            </a:r>
            <a:r>
              <a:rPr lang="en-US" altLang="zh-CN" sz="2600" kern="100" dirty="0">
                <a:latin typeface="IPAPANNEW"/>
                <a:ea typeface="华文细黑"/>
                <a:cs typeface="Times New Roman"/>
              </a:rPr>
              <a:t>[</a:t>
            </a:r>
            <a:r>
              <a:rPr lang="zh-CN" altLang="zh-CN" sz="2600" kern="100" dirty="0">
                <a:latin typeface="IPAPANNEW"/>
                <a:ea typeface="华文细黑"/>
                <a:cs typeface="Times New Roman"/>
              </a:rPr>
              <a:t>－</a:t>
            </a:r>
            <a:r>
              <a:rPr lang="en-US" altLang="zh-CN" sz="2600" kern="100" dirty="0">
                <a:latin typeface="IPAPANNEW"/>
                <a:ea typeface="华文细黑"/>
                <a:cs typeface="Times New Roman"/>
              </a:rPr>
              <a:t>2</a:t>
            </a:r>
            <a:r>
              <a:rPr lang="zh-CN" altLang="zh-CN" sz="2600" kern="100" dirty="0">
                <a:latin typeface="IPAPANNEW"/>
                <a:ea typeface="华文细黑"/>
                <a:cs typeface="Times New Roman"/>
              </a:rPr>
              <a:t>，－</a:t>
            </a:r>
            <a:r>
              <a:rPr lang="en-US" altLang="zh-CN" sz="2600" kern="100" dirty="0">
                <a:latin typeface="IPAPANNEW"/>
                <a:ea typeface="华文细黑"/>
                <a:cs typeface="Times New Roman"/>
              </a:rPr>
              <a:t>1]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上的最值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7422901"/>
              </p:ext>
            </p:extLst>
          </p:nvPr>
        </p:nvGraphicFramePr>
        <p:xfrm>
          <a:off x="504825" y="2397299"/>
          <a:ext cx="11249025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94" name="文档" r:id="rId5" imgW="11250909" imgH="915711" progId="Word.Document.12">
                  <p:embed/>
                </p:oleObj>
              </mc:Choice>
              <mc:Fallback>
                <p:oleObj name="文档" r:id="rId5" imgW="11250909" imgH="91571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2397299"/>
                        <a:ext cx="11249025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2191" y="1624261"/>
            <a:ext cx="11412000" cy="64733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任取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600" kern="100" dirty="0">
                <a:latin typeface="IPAPANNEW"/>
                <a:ea typeface="华文细黑"/>
                <a:cs typeface="Times New Roman"/>
              </a:rPr>
              <a:t>[</a:t>
            </a:r>
            <a:r>
              <a:rPr lang="zh-CN" altLang="zh-CN" sz="2600" kern="100" dirty="0">
                <a:latin typeface="IPAPANNEW"/>
                <a:ea typeface="华文细黑"/>
                <a:cs typeface="Times New Roman"/>
              </a:rPr>
              <a:t>－</a:t>
            </a:r>
            <a:r>
              <a:rPr lang="en-US" altLang="zh-CN" sz="2600" kern="100" dirty="0">
                <a:latin typeface="IPAPANNEW"/>
                <a:ea typeface="华文细黑"/>
                <a:cs typeface="Times New Roman"/>
              </a:rPr>
              <a:t>2</a:t>
            </a:r>
            <a:r>
              <a:rPr lang="zh-CN" altLang="zh-CN" sz="2600" kern="100" dirty="0">
                <a:latin typeface="IPAPANNEW"/>
                <a:ea typeface="华文细黑"/>
                <a:cs typeface="Times New Roman"/>
              </a:rPr>
              <a:t>，－</a:t>
            </a:r>
            <a:r>
              <a:rPr lang="en-US" altLang="zh-CN" sz="2600" kern="100" dirty="0">
                <a:latin typeface="IPAPANNEW"/>
                <a:ea typeface="华文细黑"/>
                <a:cs typeface="Times New Roman"/>
              </a:rPr>
              <a:t>1]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2191" y="3179862"/>
            <a:ext cx="11412000" cy="245321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6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函数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600" kern="100" dirty="0">
                <a:latin typeface="IPAPANNEW"/>
                <a:ea typeface="华文细黑"/>
                <a:cs typeface="Times New Roman"/>
              </a:rPr>
              <a:t>[</a:t>
            </a:r>
            <a:r>
              <a:rPr lang="zh-CN" altLang="zh-CN" sz="2600" kern="100" dirty="0">
                <a:latin typeface="IPAPANNEW"/>
                <a:ea typeface="华文细黑"/>
                <a:cs typeface="Times New Roman"/>
              </a:rPr>
              <a:t>－</a:t>
            </a:r>
            <a:r>
              <a:rPr lang="en-US" altLang="zh-CN" sz="2600" kern="100" dirty="0">
                <a:latin typeface="IPAPANNEW"/>
                <a:ea typeface="华文细黑"/>
                <a:cs typeface="Times New Roman"/>
              </a:rPr>
              <a:t>2</a:t>
            </a:r>
            <a:r>
              <a:rPr lang="zh-CN" altLang="zh-CN" sz="2600" kern="100" dirty="0">
                <a:latin typeface="IPAPANNEW"/>
                <a:ea typeface="华文细黑"/>
                <a:cs typeface="Times New Roman"/>
              </a:rPr>
              <a:t>，－</a:t>
            </a:r>
            <a:r>
              <a:rPr lang="en-US" altLang="zh-CN" sz="2600" kern="100" dirty="0">
                <a:latin typeface="IPAPANNEW"/>
                <a:ea typeface="华文细黑"/>
                <a:cs typeface="Times New Roman"/>
              </a:rPr>
              <a:t>1]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上为增函数，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2660846"/>
              </p:ext>
            </p:extLst>
          </p:nvPr>
        </p:nvGraphicFramePr>
        <p:xfrm>
          <a:off x="504825" y="5743575"/>
          <a:ext cx="11249025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95" name="文档" r:id="rId7" imgW="11250909" imgH="820174" progId="Word.Document.12">
                  <p:embed/>
                </p:oleObj>
              </mc:Choice>
              <mc:Fallback>
                <p:oleObj name="文档" r:id="rId7" imgW="11250909" imgH="82017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5743575"/>
                        <a:ext cx="11249025" cy="819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90089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5" grpId="0" uiExpand="1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82191" y="45418"/>
            <a:ext cx="11412000" cy="304799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6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设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是定义在</a:t>
            </a:r>
            <a:r>
              <a:rPr lang="en-US" altLang="zh-CN" sz="2600" b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上的函数，且满足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∞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上单调递增，且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6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6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1)&lt;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6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6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，求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的取值范围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是定义在</a:t>
            </a:r>
            <a:r>
              <a:rPr lang="en-US" altLang="zh-CN" sz="2600" b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上的函数，且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为偶函数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∞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上单调递增，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(0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，＋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∞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上单调递减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3980478"/>
              </p:ext>
            </p:extLst>
          </p:nvPr>
        </p:nvGraphicFramePr>
        <p:xfrm>
          <a:off x="504825" y="3204245"/>
          <a:ext cx="11249025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08" name="文档" r:id="rId3" imgW="11250909" imgH="821977" progId="Word.Document.12">
                  <p:embed/>
                </p:oleObj>
              </mc:Choice>
              <mc:Fallback>
                <p:oleObj name="文档" r:id="rId3" imgW="11250909" imgH="82197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3204245"/>
                        <a:ext cx="11249025" cy="819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382191" y="3997073"/>
            <a:ext cx="11412000" cy="64733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6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6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1)&lt;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6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6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知，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3420599"/>
              </p:ext>
            </p:extLst>
          </p:nvPr>
        </p:nvGraphicFramePr>
        <p:xfrm>
          <a:off x="504825" y="4816996"/>
          <a:ext cx="11249025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09" name="文档" r:id="rId5" imgW="11250909" imgH="823419" progId="Word.Document.12">
                  <p:embed/>
                </p:oleObj>
              </mc:Choice>
              <mc:Fallback>
                <p:oleObj name="文档" r:id="rId5" imgW="11250909" imgH="82341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4816996"/>
                        <a:ext cx="11249025" cy="819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3454300"/>
              </p:ext>
            </p:extLst>
          </p:nvPr>
        </p:nvGraphicFramePr>
        <p:xfrm>
          <a:off x="504825" y="5715000"/>
          <a:ext cx="11249025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10" name="文档" r:id="rId7" imgW="11250909" imgH="825221" progId="Word.Document.12">
                  <p:embed/>
                </p:oleObj>
              </mc:Choice>
              <mc:Fallback>
                <p:oleObj name="文档" r:id="rId7" imgW="11250909" imgH="82522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5715000"/>
                        <a:ext cx="11249025" cy="819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2627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8" grpId="0" uiExpand="1" build="allAtOnce"/>
      <p:bldP spid="14" grpId="0"/>
      <p:bldP spid="1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2191" y="26368"/>
            <a:ext cx="11412000" cy="65045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题型三　函数图象及其应用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函数的图象是函数的重要表示方法，它具有明显的直观性，通过函数的图象能够掌握函数重要的性质，如单调性、奇偶性等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反之，掌握好函数的性质，有助于图象正确的画出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函数图象广泛应用于解题过程中，利用数形结合解题具有直观、明了、易懂的优点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对于函数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判断其奇偶性，并指出图象的对称性；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函数的定义域为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，关于原点对称，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是偶函数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图象关于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轴对称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0749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2191" y="113956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画此函数的图象，并指出单调区间和最小值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8554775"/>
              </p:ext>
            </p:extLst>
          </p:nvPr>
        </p:nvGraphicFramePr>
        <p:xfrm>
          <a:off x="504825" y="915569"/>
          <a:ext cx="11249025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18" name="文档" r:id="rId3" imgW="11250909" imgH="1161943" progId="Word.Document.12">
                  <p:embed/>
                </p:oleObj>
              </mc:Choice>
              <mc:Fallback>
                <p:oleObj name="文档" r:id="rId3" imgW="11250909" imgH="116194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915569"/>
                        <a:ext cx="11249025" cy="1152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382191" y="1976639"/>
            <a:ext cx="11412000" cy="263249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画出图象如图所示，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根据图象知，函数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的最小值是－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单调增区间是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1,0]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[1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单调减区间是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∞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[0,1].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3" name="图片 12" descr="F:\2016赵瑊\同步\数学创新 人A必修1\word\BX1-77.TIF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9695" y="1999159"/>
            <a:ext cx="4464496" cy="31866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20749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2" grpId="0" uiExpand="1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0514692"/>
              </p:ext>
            </p:extLst>
          </p:nvPr>
        </p:nvGraphicFramePr>
        <p:xfrm>
          <a:off x="504825" y="314325"/>
          <a:ext cx="11249025" cy="173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14" name="文档" r:id="rId4" imgW="11250909" imgH="1743095" progId="Word.Document.12">
                  <p:embed/>
                </p:oleObj>
              </mc:Choice>
              <mc:Fallback>
                <p:oleObj name="文档" r:id="rId4" imgW="11250909" imgH="1743095" progId="Word.Document.12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314325"/>
                        <a:ext cx="11249025" cy="173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20749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/>
        </p:nvCxnSpPr>
        <p:spPr>
          <a:xfrm>
            <a:off x="3443857" y="2693023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443857" y="3817493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443857" y="4941962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494685" y="2056065"/>
            <a:ext cx="514937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知识网络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整体构建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3493393" y="3174285"/>
            <a:ext cx="5150669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要点归纳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主干梳理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3494685" y="4297838"/>
            <a:ext cx="514937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题型探究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6080077"/>
              </p:ext>
            </p:extLst>
          </p:nvPr>
        </p:nvGraphicFramePr>
        <p:xfrm>
          <a:off x="504825" y="123825"/>
          <a:ext cx="11191875" cy="177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81" name="文档" r:id="rId3" imgW="11193695" imgH="1782752" progId="Word.Document.12">
                  <p:embed/>
                </p:oleObj>
              </mc:Choice>
              <mc:Fallback>
                <p:oleObj name="文档" r:id="rId3" imgW="11193695" imgH="178275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123825"/>
                        <a:ext cx="11191875" cy="177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/>
          <p:nvPr/>
        </p:nvSpPr>
        <p:spPr>
          <a:xfrm>
            <a:off x="382191" y="1771379"/>
            <a:ext cx="11411999" cy="12358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如图，分别画出三个函数的图象，得到三个交点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(0,3)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(1,2)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(5,8).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从图象观察可得函数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的表达式：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5456278"/>
              </p:ext>
            </p:extLst>
          </p:nvPr>
        </p:nvGraphicFramePr>
        <p:xfrm>
          <a:off x="504825" y="3037334"/>
          <a:ext cx="10534650" cy="2552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82" name="文档" r:id="rId5" imgW="10536640" imgH="2563270" progId="Word.Document.12">
                  <p:embed/>
                </p:oleObj>
              </mc:Choice>
              <mc:Fallback>
                <p:oleObj name="文档" r:id="rId5" imgW="10536640" imgH="256327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3037334"/>
                        <a:ext cx="10534650" cy="2552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图片 9" descr="F:\2016赵瑊\同步\数学创新 人A必修1\word\BX1-78.TIF"/>
          <p:cNvPicPr/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6424" y="2446065"/>
            <a:ext cx="2071350" cy="3135157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矩形 10"/>
          <p:cNvSpPr/>
          <p:nvPr/>
        </p:nvSpPr>
        <p:spPr>
          <a:xfrm>
            <a:off x="382190" y="5481887"/>
            <a:ext cx="11412000" cy="12358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的图象是图中的实线部分，图象的最低点是点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(1,2)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的最小值是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89490" y="6041132"/>
            <a:ext cx="144142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2</a:t>
            </a:r>
            <a:endParaRPr lang="zh-CN" altLang="zh-CN" sz="280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191105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71838" y="126951"/>
            <a:ext cx="1141200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题型四　抽象函数问题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抽象函数是指没有明确给出具体的函数表达式，只是给出一些特殊关系式的函数，它是高中数学中的一个难点，高考中经常出现关于抽象函数的试题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因为抽象，解题时思维常常受阻，思路难以展开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抽象函数问题一般是由所给的性质，讨论函数的单调性、奇偶性、图象的对称性，或是求函数值、解析式等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主要处理方法是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赋值法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，通常是抓住函数特性，特别是定义域上恒等式，利用变量代换解题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20749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1838" y="126951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对一切实数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，都有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，试判断函数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的单调性，并说明理由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853326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2191" y="126951"/>
            <a:ext cx="11412000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方法一　设任意的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由条件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)&gt;0.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)&lt;0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)&lt;0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上的增函数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623716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75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2191" y="126951"/>
            <a:ext cx="1141200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方法二　设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那么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)&lt;0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上的增函数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878985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1838" y="26368"/>
            <a:ext cx="11412000" cy="65045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的定义域是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的一切实数，对定义域内的任意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，都有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)&gt;0.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求证：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是偶函数；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证明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[(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1)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×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(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1)]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[(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是偶函数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20749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9" grpId="0" uiExpand="1" build="allAtOnce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9739120"/>
              </p:ext>
            </p:extLst>
          </p:nvPr>
        </p:nvGraphicFramePr>
        <p:xfrm>
          <a:off x="514350" y="1576636"/>
          <a:ext cx="11277600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78" name="文档" r:id="rId3" imgW="11279336" imgH="831711" progId="Word.Document.12">
                  <p:embed/>
                </p:oleObj>
              </mc:Choice>
              <mc:Fallback>
                <p:oleObj name="文档" r:id="rId3" imgW="11279336" imgH="83171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576636"/>
                        <a:ext cx="11277600" cy="828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371838" y="117426"/>
            <a:ext cx="11412000" cy="13349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上是单调递增的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证明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0&lt;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1838" y="2402632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5206627"/>
              </p:ext>
            </p:extLst>
          </p:nvPr>
        </p:nvGraphicFramePr>
        <p:xfrm>
          <a:off x="514350" y="3219103"/>
          <a:ext cx="11277600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79" name="文档" r:id="rId5" imgW="11279336" imgH="833153" progId="Word.Document.12">
                  <p:embed/>
                </p:oleObj>
              </mc:Choice>
              <mc:Fallback>
                <p:oleObj name="文档" r:id="rId5" imgW="11279336" imgH="83315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219103"/>
                        <a:ext cx="11277600" cy="828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0023037"/>
              </p:ext>
            </p:extLst>
          </p:nvPr>
        </p:nvGraphicFramePr>
        <p:xfrm>
          <a:off x="514350" y="4193307"/>
          <a:ext cx="11277600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80" name="文档" r:id="rId7" imgW="11279336" imgH="834595" progId="Word.Document.12">
                  <p:embed/>
                </p:oleObj>
              </mc:Choice>
              <mc:Fallback>
                <p:oleObj name="文档" r:id="rId7" imgW="11279336" imgH="83459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193307"/>
                        <a:ext cx="11277600" cy="828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371838" y="5000253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)&gt;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上是单调递增的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36349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0" grpId="0" uiExpand="1" build="allAtOnce"/>
      <p:bldP spid="11" grpId="0"/>
      <p:bldP spid="11" grpId="1"/>
      <p:bldP spid="14" grpId="0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1106484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1838" y="981522"/>
            <a:ext cx="11412000" cy="4571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类讨论思想的实质：把整体问题化为部分来解决，化成部分后，从而增加题设条件，在解决含有字母参数的问题时，常用到分类讨论思想，分类讨论要弄清对哪个字母进行分类讨论，分类的标准是什么，分类时要做到不重不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本章中涉及到分类讨论的知识点为：集合运算中对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的讨论，二次函数在闭区间上的最值问题，函数性质中求参数的取值范围问题等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设函数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</a:t>
            </a:r>
            <a:r>
              <a:rPr lang="en-US" altLang="zh-CN" sz="2800" i="1" kern="100" dirty="0">
                <a:latin typeface="IPAPANNEW"/>
                <a:ea typeface="华文细黑"/>
                <a:cs typeface="Times New Roman"/>
              </a:rPr>
              <a:t>t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IPAPANNEW"/>
                <a:ea typeface="华文细黑"/>
                <a:cs typeface="Times New Roman"/>
              </a:rPr>
              <a:t>t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1]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的最小值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802" y="261442"/>
            <a:ext cx="2279584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22798" y="157160"/>
            <a:ext cx="9772135" cy="6933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分类讨论思想</a:t>
            </a:r>
            <a:endParaRPr lang="zh-CN" altLang="zh-CN" sz="1050" b="1" kern="100" dirty="0">
              <a:solidFill>
                <a:srgbClr val="0000FF"/>
              </a:solidFill>
              <a:effectLst/>
              <a:latin typeface="微软雅黑" pitchFamily="34" charset="-122"/>
              <a:ea typeface="微软雅黑" pitchFamily="34" charset="-122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8542" y="261442"/>
            <a:ext cx="2160240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解题思想方法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6349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2558" y="7318"/>
            <a:ext cx="9241407" cy="432423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6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600" kern="100" dirty="0">
                <a:latin typeface="IPAPANNEW"/>
                <a:ea typeface="华文细黑"/>
                <a:cs typeface="Times New Roman"/>
              </a:rPr>
              <a:t>[</a:t>
            </a:r>
            <a:r>
              <a:rPr lang="en-US" altLang="zh-CN" sz="2600" i="1" kern="100" dirty="0">
                <a:latin typeface="IPAPANNEW"/>
                <a:ea typeface="华文细黑"/>
                <a:cs typeface="Times New Roman"/>
              </a:rPr>
              <a:t>t</a:t>
            </a:r>
            <a:r>
              <a:rPr lang="zh-CN" altLang="zh-CN" sz="2600" kern="100" dirty="0">
                <a:latin typeface="IPAPANNEW"/>
                <a:ea typeface="华文细黑"/>
                <a:cs typeface="Times New Roman"/>
              </a:rPr>
              <a:t>，</a:t>
            </a:r>
            <a:r>
              <a:rPr lang="en-US" altLang="zh-CN" sz="2600" i="1" kern="100" dirty="0">
                <a:latin typeface="IPAPANNEW"/>
                <a:ea typeface="华文细黑"/>
                <a:cs typeface="Times New Roman"/>
              </a:rPr>
              <a:t>t</a:t>
            </a:r>
            <a:r>
              <a:rPr lang="zh-CN" altLang="zh-CN" sz="2600" kern="100" dirty="0">
                <a:latin typeface="IPAPANNEW"/>
                <a:ea typeface="华文细黑"/>
                <a:cs typeface="Times New Roman"/>
              </a:rPr>
              <a:t>＋</a:t>
            </a:r>
            <a:r>
              <a:rPr lang="en-US" altLang="zh-CN" sz="2600" kern="100" dirty="0">
                <a:latin typeface="IPAPANNEW"/>
                <a:ea typeface="华文细黑"/>
                <a:cs typeface="Times New Roman"/>
              </a:rPr>
              <a:t>1]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6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6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，对称轴为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1&lt;1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&lt;0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时，函数图象如图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，函数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在区间</a:t>
            </a:r>
            <a:r>
              <a:rPr lang="en-US" altLang="zh-CN" sz="2600" kern="100" dirty="0">
                <a:latin typeface="IPAPANNEW"/>
                <a:ea typeface="华文细黑"/>
                <a:cs typeface="Times New Roman"/>
              </a:rPr>
              <a:t>[</a:t>
            </a:r>
            <a:r>
              <a:rPr lang="en-US" altLang="zh-CN" sz="2600" i="1" kern="100" dirty="0">
                <a:latin typeface="IPAPANNEW"/>
                <a:ea typeface="华文细黑"/>
                <a:cs typeface="Times New Roman"/>
              </a:rPr>
              <a:t>t</a:t>
            </a:r>
            <a:r>
              <a:rPr lang="zh-CN" altLang="zh-CN" sz="2600" kern="100" dirty="0">
                <a:latin typeface="IPAPANNEW"/>
                <a:ea typeface="华文细黑"/>
                <a:cs typeface="Times New Roman"/>
              </a:rPr>
              <a:t>，</a:t>
            </a:r>
            <a:r>
              <a:rPr lang="en-US" altLang="zh-CN" sz="2600" i="1" kern="100" dirty="0">
                <a:latin typeface="IPAPANNEW"/>
                <a:ea typeface="华文细黑"/>
                <a:cs typeface="Times New Roman"/>
              </a:rPr>
              <a:t>t</a:t>
            </a:r>
            <a:r>
              <a:rPr lang="zh-CN" altLang="zh-CN" sz="2600" kern="100" dirty="0">
                <a:latin typeface="IPAPANNEW"/>
                <a:ea typeface="华文细黑"/>
                <a:cs typeface="Times New Roman"/>
              </a:rPr>
              <a:t>＋</a:t>
            </a:r>
            <a:r>
              <a:rPr lang="en-US" altLang="zh-CN" sz="2600" kern="100" dirty="0">
                <a:latin typeface="IPAPANNEW"/>
                <a:ea typeface="华文细黑"/>
                <a:cs typeface="Times New Roman"/>
              </a:rPr>
              <a:t>1</a:t>
            </a:r>
            <a:r>
              <a:rPr lang="en-US" altLang="zh-CN" sz="2600" kern="100" dirty="0" smtClean="0">
                <a:latin typeface="IPAPANNEW"/>
                <a:ea typeface="华文细黑"/>
                <a:cs typeface="Times New Roman"/>
              </a:rPr>
              <a:t>]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上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为减函数，所以最小值为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6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spc="-13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600" i="1" kern="100" spc="-13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600" kern="100" spc="-13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600" kern="100" spc="-13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600" kern="100" spc="-13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600" i="1" kern="100" spc="-13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zh-CN" altLang="zh-CN" sz="2600" kern="100" spc="-13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600" kern="100" spc="-13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spc="-13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600" kern="100" spc="-13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600" kern="100" spc="-13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600" i="1" kern="100" spc="-13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600" kern="100" spc="-13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600" kern="100" spc="-13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spc="-130" dirty="0">
                <a:latin typeface="Times New Roman"/>
                <a:ea typeface="华文细黑"/>
                <a:cs typeface="Times New Roman"/>
              </a:rPr>
              <a:t>时，函数图象如图</a:t>
            </a:r>
            <a:r>
              <a:rPr lang="en-US" altLang="zh-CN" sz="2600" kern="100" spc="-13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600" kern="100" spc="-130" dirty="0">
                <a:latin typeface="Times New Roman"/>
                <a:ea typeface="华文细黑"/>
                <a:cs typeface="Times New Roman"/>
              </a:rPr>
              <a:t>，最小值为</a:t>
            </a:r>
            <a:r>
              <a:rPr lang="en-US" altLang="zh-CN" sz="2600" i="1" kern="100" spc="-13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600" kern="100" spc="-13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600" kern="100" spc="-13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spc="-13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spc="-7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600" kern="100" spc="-7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&gt;1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时，函数图象如图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，函数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在区间</a:t>
            </a:r>
            <a:r>
              <a:rPr lang="en-US" altLang="zh-CN" sz="2600" kern="100" dirty="0">
                <a:latin typeface="IPAPANNEW"/>
                <a:ea typeface="华文细黑"/>
                <a:cs typeface="Times New Roman"/>
              </a:rPr>
              <a:t>[</a:t>
            </a:r>
            <a:r>
              <a:rPr lang="en-US" altLang="zh-CN" sz="2600" i="1" kern="100" dirty="0">
                <a:latin typeface="IPAPANNEW"/>
                <a:ea typeface="华文细黑"/>
                <a:cs typeface="Times New Roman"/>
              </a:rPr>
              <a:t>t</a:t>
            </a:r>
            <a:r>
              <a:rPr lang="zh-CN" altLang="zh-CN" sz="2600" kern="100" dirty="0">
                <a:latin typeface="IPAPANNEW"/>
                <a:ea typeface="华文细黑"/>
                <a:cs typeface="Times New Roman"/>
              </a:rPr>
              <a:t>，</a:t>
            </a:r>
            <a:r>
              <a:rPr lang="en-US" altLang="zh-CN" sz="2600" i="1" kern="100" dirty="0">
                <a:latin typeface="IPAPANNEW"/>
                <a:ea typeface="华文细黑"/>
                <a:cs typeface="Times New Roman"/>
              </a:rPr>
              <a:t>t</a:t>
            </a:r>
            <a:r>
              <a:rPr lang="zh-CN" altLang="zh-CN" sz="2600" kern="100" dirty="0">
                <a:latin typeface="IPAPANNEW"/>
                <a:ea typeface="华文细黑"/>
                <a:cs typeface="Times New Roman"/>
              </a:rPr>
              <a:t>＋</a:t>
            </a:r>
            <a:r>
              <a:rPr lang="en-US" altLang="zh-CN" sz="2600" kern="100" dirty="0">
                <a:latin typeface="IPAPANNEW"/>
                <a:ea typeface="华文细黑"/>
                <a:cs typeface="Times New Roman"/>
              </a:rPr>
              <a:t>1]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上为增函数，所以最小值为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6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2.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5195998"/>
              </p:ext>
            </p:extLst>
          </p:nvPr>
        </p:nvGraphicFramePr>
        <p:xfrm>
          <a:off x="394717" y="4299223"/>
          <a:ext cx="6124575" cy="164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21" name="文档" r:id="rId3" imgW="6131740" imgH="1652357" progId="Word.Document.12">
                  <p:embed/>
                </p:oleObj>
              </mc:Choice>
              <mc:Fallback>
                <p:oleObj name="文档" r:id="rId3" imgW="6131740" imgH="165235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717" y="4299223"/>
                        <a:ext cx="6124575" cy="1647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图片 15" descr="F:\2016赵瑊\同步\数学创新 人A必修1\word\BX1-79.TIF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95"/>
          <a:stretch/>
        </p:blipFill>
        <p:spPr bwMode="auto">
          <a:xfrm>
            <a:off x="9561129" y="3679726"/>
            <a:ext cx="2286012" cy="30013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图片 16" descr="F:\2016赵瑊\同步\数学创新 人A必修1\word\BX1-79.TIF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584"/>
          <a:stretch/>
        </p:blipFill>
        <p:spPr bwMode="auto">
          <a:xfrm>
            <a:off x="9619405" y="483044"/>
            <a:ext cx="2346953" cy="30013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图片 17" descr="F:\2016赵瑊\同步\数学创新 人A必修1\word\BX1-79.TIF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40" r="37708"/>
          <a:stretch/>
        </p:blipFill>
        <p:spPr bwMode="auto">
          <a:xfrm>
            <a:off x="6959302" y="3679727"/>
            <a:ext cx="2349979" cy="30013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1764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75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2191" y="126951"/>
            <a:ext cx="1141200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，求实数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组成的集合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时，由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时，即当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，符合题意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故实数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组成的集合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{0,1,2}.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005564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4145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知识网络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整体构建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 descr="F:\2016赵瑊\同步\数学创新 人A必修1\word\BX1-75.TIF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3090" y="674440"/>
            <a:ext cx="6768752" cy="58221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Administrator\Desktop\创新图片\数学创新必修1\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48" r="3593"/>
          <a:stretch/>
        </p:blipFill>
        <p:spPr bwMode="auto">
          <a:xfrm>
            <a:off x="8810399" y="4149874"/>
            <a:ext cx="3380014" cy="271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要点归纳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主干梳理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2191" y="703015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知识点一　集合的含义与表示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某些指定的对象集在一起就成为一个集合，简称集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其中每个对象叫做元素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集合中的元素具有确定性、互异性和无序性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集合常用的表示方法有：列举法、描述法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它们各有优点，要根据具体需要选择恰当的方法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2191" y="116102"/>
            <a:ext cx="11412000" cy="635556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7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知识点二　元素与集合、集合与集合之间的关系</a:t>
            </a:r>
            <a:endParaRPr lang="zh-CN" altLang="zh-CN" sz="27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元素与集合之间的关系是属于、不属于的关系，根据集合中元素的确定性，对于任意一个元素</a:t>
            </a:r>
            <a:r>
              <a:rPr lang="en-US" altLang="zh-CN" sz="27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要么是给定集合</a:t>
            </a:r>
            <a:r>
              <a:rPr lang="en-US" altLang="zh-CN" sz="27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中的元素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7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7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7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，要么不是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7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700" kern="100" dirty="0">
                <a:latin typeface="宋体"/>
                <a:ea typeface="MS Mincho"/>
                <a:cs typeface="MS Mincho"/>
              </a:rPr>
              <a:t>∉</a:t>
            </a:r>
            <a:r>
              <a:rPr lang="en-US" altLang="zh-CN" sz="27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，不能模棱两可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对于两个集合</a:t>
            </a:r>
            <a:r>
              <a:rPr lang="en-US" altLang="zh-CN" sz="27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7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，可分成两类</a:t>
            </a:r>
            <a:r>
              <a:rPr lang="en-US" altLang="zh-CN" sz="27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700" kern="100" dirty="0" err="1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7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700" i="1" kern="100" dirty="0" err="1">
                <a:latin typeface="Times New Roman"/>
                <a:cs typeface="Courier New"/>
              </a:rPr>
              <a:t>A</a:t>
            </a:r>
            <a:r>
              <a:rPr lang="en-US" altLang="zh-CN" sz="2700" kern="100" dirty="0" err="1">
                <a:latin typeface="Cambria Math"/>
                <a:cs typeface="Courier New"/>
              </a:rPr>
              <a:t>⊈</a:t>
            </a:r>
            <a:r>
              <a:rPr lang="en-US" altLang="zh-CN" sz="27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，其中</a:t>
            </a:r>
            <a:r>
              <a:rPr lang="en-US" altLang="zh-CN" sz="27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700" kern="100" dirty="0" err="1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7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又可分为</a:t>
            </a:r>
            <a:r>
              <a:rPr lang="en-US" altLang="zh-CN" sz="27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700" kern="100" dirty="0" err="1">
                <a:latin typeface="GBK_S" pitchFamily="65" charset="-122"/>
                <a:ea typeface="GBK_S" pitchFamily="65" charset="-122"/>
                <a:cs typeface="Times New Roman"/>
              </a:rPr>
              <a:t></a:t>
            </a:r>
            <a:r>
              <a:rPr lang="en-US" altLang="zh-CN" sz="27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7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7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两种情况，在解题时要注意空集的特殊性及特殊作用，空集是一个特殊集合，它不含任何元素，它是任何集合的子集，是任何非空集合的真子集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在解决集合之间的关系时，要注意不要丢掉空集这一情形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7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7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知识点三　集合与集合之间的运算</a:t>
            </a:r>
            <a:endParaRPr lang="zh-CN" altLang="zh-CN" sz="27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并、交、补是集合间的基本运算，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Venn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图与数轴是集合运算的重要工具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注意集合之间的运算与集合之间关系的转化，如</a:t>
            </a:r>
            <a:r>
              <a:rPr lang="en-US" altLang="zh-CN" sz="27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700" kern="100" dirty="0" err="1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7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700" kern="100" dirty="0" err="1">
                <a:latin typeface="Cambria Math"/>
                <a:ea typeface="华文细黑"/>
                <a:cs typeface="Cambria Math"/>
              </a:rPr>
              <a:t>⇔</a:t>
            </a:r>
            <a:r>
              <a:rPr lang="en-US" altLang="zh-CN" sz="27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700" kern="100" dirty="0" err="1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7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7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700" kern="100" dirty="0" err="1">
                <a:latin typeface="Cambria Math"/>
                <a:ea typeface="华文细黑"/>
                <a:cs typeface="Cambria Math"/>
              </a:rPr>
              <a:t>⇔</a:t>
            </a:r>
            <a:r>
              <a:rPr lang="en-US" altLang="zh-CN" sz="27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700" kern="100" dirty="0" err="1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7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7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7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521299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2191" y="116102"/>
            <a:ext cx="11412000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知识点四　映射与函数的概念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是两个非空集合，在对应关系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的作用下，对于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中的任意一个元素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中都有唯一的一个元素与之对应，这个对应叫做从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的映射，记作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→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由定义可知在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中的任意一个元素在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中都能找到唯一的像，而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中的元素在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中未必有原像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→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的映射，且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中任一元素在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中有且只有一个原像，则这样的映射叫做从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的一一映射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函数是一个特殊的映射，其特殊点在于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都为非空数集，函数有三要素：定义域、值域、对应关系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两个函数只有当定义域和对应关系分别相同时，这两个函数才是同一函数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094377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2191" y="64468"/>
            <a:ext cx="11412000" cy="664153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9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知识点五　函数的单调性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39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函数的单调性主要涉及求函数的单调区间，利用函数的单调性比较函数值的大小，利用函数的单调性解不等式等相关问题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深刻理解函数单调性的定义是解答此类问题的关键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39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函数单调性的证明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39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根据增函数、减函数的定义分为四个步骤证明，步骤如下：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39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取值：任取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，得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39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作差变形：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，向有利于判断差的符号的方向变形；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39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判断符号：确定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的符号，当符号不确定时，可以进行分类讨论；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39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下结论：根据定义得出结论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471068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6129423"/>
              </p:ext>
            </p:extLst>
          </p:nvPr>
        </p:nvGraphicFramePr>
        <p:xfrm>
          <a:off x="504825" y="295275"/>
          <a:ext cx="11182350" cy="280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5" name="文档" r:id="rId4" imgW="11183980" imgH="2823202" progId="Word.Document.12">
                  <p:embed/>
                </p:oleObj>
              </mc:Choice>
              <mc:Fallback>
                <p:oleObj name="文档" r:id="rId4" imgW="11183980" imgH="2823202" progId="Word.Document.12">
                  <p:embed/>
                  <p:pic>
                    <p:nvPicPr>
                      <p:cNvPr id="0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295275"/>
                        <a:ext cx="11182350" cy="2809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82191" y="2973363"/>
            <a:ext cx="11412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知识点六　函数的奇偶性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判定函数奇偶性，一是用其定义判断，即先看函数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的定义域是否关于原点对称，再检验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的关系；二是用其图象判断，考察函数的图象是否关于原点或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轴对称去判断，但必须注意它是函数这一大前提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题型探究</a:t>
            </a:r>
            <a:r>
              <a:rPr lang="zh-CN" altLang="en-US" kern="0" dirty="0" smtClean="0">
                <a:solidFill>
                  <a:prstClr val="white"/>
                </a:solidFill>
                <a:latin typeface="华文新魏" pitchFamily="2" charset="-122"/>
                <a:ea typeface="华文新魏" pitchFamily="2" charset="-122"/>
              </a:rPr>
              <a:t>                                                                                                                             重点突破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2191" y="703015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集合的运算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集合的运算是指集合间的交、并、补这三种常见的运算，在运算过程中往往由于运算能力差或考虑不全面而出现错误，不等式解集之间的包含关系通常用数轴法，而用列举法表示的集合运算常用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Venn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图法，运算时特别注意对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的讨论，不要遗漏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2031</TotalTime>
  <Words>575</Words>
  <Application>Microsoft Office PowerPoint</Application>
  <PresentationFormat>自定义</PresentationFormat>
  <Paragraphs>150</Paragraphs>
  <Slides>30</Slides>
  <Notes>0</Notes>
  <HiddenSlides>4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1109</cp:revision>
  <dcterms:created xsi:type="dcterms:W3CDTF">2014-10-15T07:25:01Z</dcterms:created>
  <dcterms:modified xsi:type="dcterms:W3CDTF">2016-05-18T05:43:50Z</dcterms:modified>
</cp:coreProperties>
</file>