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85" r:id="rId6"/>
    <p:sldId id="488" r:id="rId7"/>
    <p:sldId id="278" r:id="rId8"/>
    <p:sldId id="503" r:id="rId9"/>
    <p:sldId id="309" r:id="rId10"/>
    <p:sldId id="457" r:id="rId11"/>
    <p:sldId id="459" r:id="rId12"/>
    <p:sldId id="490" r:id="rId13"/>
    <p:sldId id="461" r:id="rId14"/>
    <p:sldId id="462" r:id="rId15"/>
    <p:sldId id="463" r:id="rId16"/>
    <p:sldId id="504" r:id="rId17"/>
    <p:sldId id="465" r:id="rId18"/>
    <p:sldId id="466" r:id="rId19"/>
    <p:sldId id="502" r:id="rId20"/>
    <p:sldId id="505" r:id="rId21"/>
    <p:sldId id="492" r:id="rId22"/>
    <p:sldId id="493" r:id="rId23"/>
    <p:sldId id="494" r:id="rId24"/>
    <p:sldId id="468" r:id="rId25"/>
    <p:sldId id="482" r:id="rId26"/>
    <p:sldId id="483" r:id="rId27"/>
    <p:sldId id="361" r:id="rId28"/>
    <p:sldId id="424" r:id="rId29"/>
    <p:sldId id="447" r:id="rId30"/>
    <p:sldId id="448" r:id="rId31"/>
    <p:sldId id="423" r:id="rId32"/>
    <p:sldId id="475" r:id="rId33"/>
    <p:sldId id="451" r:id="rId34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64" d="100"/>
          <a:sy n="64" d="100"/>
        </p:scale>
        <p:origin x="-872" y="-16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2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4.docx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5.docx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package" Target="../embeddings/Microsoft_Word___12.docx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__10.docx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3.docx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5.emf"/><Relationship Id="rId5" Type="http://schemas.openxmlformats.org/officeDocument/2006/relationships/image" Target="../media/image13.emf"/><Relationship Id="rId15" Type="http://schemas.openxmlformats.org/officeDocument/2006/relationships/oleObject" Target="../embeddings/oleObject13.bin"/><Relationship Id="rId10" Type="http://schemas.openxmlformats.org/officeDocument/2006/relationships/package" Target="../embeddings/Microsoft_Word___11.docx"/><Relationship Id="rId4" Type="http://schemas.openxmlformats.org/officeDocument/2006/relationships/package" Target="../embeddings/Microsoft_Word___9.docx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2.emf"/><Relationship Id="rId3" Type="http://schemas.openxmlformats.org/officeDocument/2006/relationships/slide" Target="slide22.xml"/><Relationship Id="rId21" Type="http://schemas.openxmlformats.org/officeDocument/2006/relationships/image" Target="../media/image23.emf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0.emf"/><Relationship Id="rId1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.bin"/><Relationship Id="rId20" Type="http://schemas.openxmlformats.org/officeDocument/2006/relationships/package" Target="../embeddings/Microsoft_Word___19.docx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emf"/><Relationship Id="rId11" Type="http://schemas.openxmlformats.org/officeDocument/2006/relationships/package" Target="../embeddings/Microsoft_Word___16.docx"/><Relationship Id="rId5" Type="http://schemas.openxmlformats.org/officeDocument/2006/relationships/package" Target="../embeddings/Microsoft_Word___14.docx"/><Relationship Id="rId15" Type="http://schemas.openxmlformats.org/officeDocument/2006/relationships/image" Target="../media/image21.emf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19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9.emf"/><Relationship Id="rId14" Type="http://schemas.openxmlformats.org/officeDocument/2006/relationships/package" Target="../embeddings/Microsoft_Word___17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image" Target="../media/image4.png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emf"/><Relationship Id="rId11" Type="http://schemas.openxmlformats.org/officeDocument/2006/relationships/package" Target="../embeddings/Microsoft_Word___22.docx"/><Relationship Id="rId5" Type="http://schemas.openxmlformats.org/officeDocument/2006/relationships/package" Target="../embeddings/Microsoft_Word___20.docx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25.xml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emf"/><Relationship Id="rId11" Type="http://schemas.openxmlformats.org/officeDocument/2006/relationships/package" Target="../embeddings/Microsoft_Word___25.docx"/><Relationship Id="rId5" Type="http://schemas.openxmlformats.org/officeDocument/2006/relationships/package" Target="../embeddings/Microsoft_Word___23.docx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26.docx"/><Relationship Id="rId4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3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7.docx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2.png"/><Relationship Id="rId7" Type="http://schemas.openxmlformats.org/officeDocument/2006/relationships/slide" Target="slide3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4.emf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30.xml"/><Relationship Id="rId11" Type="http://schemas.openxmlformats.org/officeDocument/2006/relationships/oleObject" Target="../embeddings/oleObject30.bin"/><Relationship Id="rId5" Type="http://schemas.openxmlformats.org/officeDocument/2006/relationships/slide" Target="slide29.xml"/><Relationship Id="rId10" Type="http://schemas.openxmlformats.org/officeDocument/2006/relationships/image" Target="../media/image33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Administrator\Desktop\创新图片\数学创新必修1\t0185c525e08b7d9c9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4"/>
          <a:stretch/>
        </p:blipFill>
        <p:spPr bwMode="auto">
          <a:xfrm>
            <a:off x="7807069" y="3933850"/>
            <a:ext cx="4383392" cy="292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91333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1.2.2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函数的表示法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1334" y="2711406"/>
            <a:ext cx="8881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函数的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表示法</a:t>
            </a: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45418"/>
            <a:ext cx="11412000" cy="353555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画出下列函数的图象：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表示一条射线，图象如图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之间的部分后剩余曲线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创新 人A必修1\word\BX1-40.TIF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0" r="63617"/>
          <a:stretch/>
        </p:blipFill>
        <p:spPr bwMode="auto">
          <a:xfrm>
            <a:off x="2676922" y="3673226"/>
            <a:ext cx="2144645" cy="2816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F:\2016赵瑊\同步\数学创新 人A必修1\word\BX1-40.TIF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3"/>
          <a:stretch/>
        </p:blipFill>
        <p:spPr bwMode="auto">
          <a:xfrm>
            <a:off x="6565355" y="3141762"/>
            <a:ext cx="3024336" cy="3349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列表法表示函数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分别由下表给出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238476"/>
              </p:ext>
            </p:extLst>
          </p:nvPr>
        </p:nvGraphicFramePr>
        <p:xfrm>
          <a:off x="4300403" y="1701602"/>
          <a:ext cx="3585477" cy="1280160"/>
        </p:xfrm>
        <a:graphic>
          <a:graphicData uri="http://schemas.openxmlformats.org/drawingml/2006/table">
            <a:tbl>
              <a:tblPr/>
              <a:tblGrid>
                <a:gridCol w="1267833"/>
                <a:gridCol w="772548"/>
                <a:gridCol w="772548"/>
                <a:gridCol w="772548"/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903619"/>
              </p:ext>
            </p:extLst>
          </p:nvPr>
        </p:nvGraphicFramePr>
        <p:xfrm>
          <a:off x="4285481" y="3187631"/>
          <a:ext cx="3600400" cy="1280160"/>
        </p:xfrm>
        <a:graphic>
          <a:graphicData uri="http://schemas.openxmlformats.org/drawingml/2006/table">
            <a:tbl>
              <a:tblPr/>
              <a:tblGrid>
                <a:gridCol w="1351177"/>
                <a:gridCol w="749741"/>
                <a:gridCol w="749741"/>
                <a:gridCol w="749741"/>
              </a:tblGrid>
              <a:tr h="445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g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460097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7" name="矩形 6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相对应的值如下表所示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47916"/>
              </p:ext>
            </p:extLst>
          </p:nvPr>
        </p:nvGraphicFramePr>
        <p:xfrm>
          <a:off x="3872483" y="1725578"/>
          <a:ext cx="4518292" cy="1920240"/>
        </p:xfrm>
        <a:graphic>
          <a:graphicData uri="http://schemas.openxmlformats.org/drawingml/2006/table">
            <a:tbl>
              <a:tblPr/>
              <a:tblGrid>
                <a:gridCol w="2047111"/>
                <a:gridCol w="823727"/>
                <a:gridCol w="823727"/>
                <a:gridCol w="823727"/>
              </a:tblGrid>
              <a:tr h="383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g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g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3727351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4406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2349674"/>
            <a:ext cx="12190413" cy="18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499336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决此类问题关键在于弄清每个表格表示的函数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这类函数值的求解，应从内到外逐层解决，而求解不等式，则可分类讨论或列表解决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45418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分别由下表给出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96711"/>
              </p:ext>
            </p:extLst>
          </p:nvPr>
        </p:nvGraphicFramePr>
        <p:xfrm>
          <a:off x="4062082" y="919039"/>
          <a:ext cx="4183839" cy="2338324"/>
        </p:xfrm>
        <a:graphic>
          <a:graphicData uri="http://schemas.openxmlformats.org/drawingml/2006/table">
            <a:tbl>
              <a:tblPr/>
              <a:tblGrid>
                <a:gridCol w="1570134"/>
                <a:gridCol w="871235"/>
                <a:gridCol w="871235"/>
                <a:gridCol w="871235"/>
              </a:tblGrid>
              <a:tr h="47330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0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0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0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g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3244285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由表知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由表知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再由表知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2069" y="340304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37303" y="405123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7" grpId="0"/>
      <p:bldP spid="7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4541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待定系数法求函数解析式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是一次函数，且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是一次函数，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649906"/>
              </p:ext>
            </p:extLst>
          </p:nvPr>
        </p:nvGraphicFramePr>
        <p:xfrm>
          <a:off x="514350" y="4010050"/>
          <a:ext cx="1121092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34" name="文档" r:id="rId4" imgW="11212766" imgH="1528228" progId="Word.Document.12">
                  <p:embed/>
                </p:oleObj>
              </mc:Choice>
              <mc:Fallback>
                <p:oleObj name="文档" r:id="rId4" imgW="11212766" imgH="152822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10050"/>
                        <a:ext cx="11210925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368330"/>
              </p:ext>
            </p:extLst>
          </p:nvPr>
        </p:nvGraphicFramePr>
        <p:xfrm>
          <a:off x="514350" y="5618609"/>
          <a:ext cx="112109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35" name="文档" r:id="rId7" imgW="11212766" imgH="867762" progId="Word.Document.12">
                  <p:embed/>
                </p:oleObj>
              </mc:Choice>
              <mc:Fallback>
                <p:oleObj name="文档" r:id="rId7" imgW="11212766" imgH="86776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618609"/>
                        <a:ext cx="11210925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4541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是二次函数，且满足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是二次函数，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左边展开整理得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129079"/>
              </p:ext>
            </p:extLst>
          </p:nvPr>
        </p:nvGraphicFramePr>
        <p:xfrm>
          <a:off x="514350" y="4082802"/>
          <a:ext cx="1121092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9" name="文档" r:id="rId5" imgW="11212766" imgH="1211334" progId="Word.Document.12">
                  <p:embed/>
                </p:oleObj>
              </mc:Choice>
              <mc:Fallback>
                <p:oleObj name="文档" r:id="rId5" imgW="11212766" imgH="121133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82802"/>
                        <a:ext cx="11210925" cy="1209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522999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890464"/>
            <a:ext cx="12204000" cy="51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052806"/>
              </p:ext>
            </p:extLst>
          </p:nvPr>
        </p:nvGraphicFramePr>
        <p:xfrm>
          <a:off x="504825" y="1149474"/>
          <a:ext cx="11210925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1" name="文档" r:id="rId5" imgW="11212766" imgH="4773955" progId="Word.Document.12">
                  <p:embed/>
                </p:oleObj>
              </mc:Choice>
              <mc:Fallback>
                <p:oleObj name="文档" r:id="rId5" imgW="11212766" imgH="4773955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149474"/>
                        <a:ext cx="11210925" cy="476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2695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，求该二次函数的解析式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074431"/>
              </p:ext>
            </p:extLst>
          </p:nvPr>
        </p:nvGraphicFramePr>
        <p:xfrm>
          <a:off x="504825" y="1628775"/>
          <a:ext cx="11210925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58" name="文档" r:id="rId4" imgW="11212766" imgH="2607974" progId="Word.Document.12">
                  <p:embed/>
                </p:oleObj>
              </mc:Choice>
              <mc:Fallback>
                <p:oleObj name="文档" r:id="rId4" imgW="11212766" imgH="26079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628775"/>
                        <a:ext cx="11210925" cy="260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626321"/>
              </p:ext>
            </p:extLst>
          </p:nvPr>
        </p:nvGraphicFramePr>
        <p:xfrm>
          <a:off x="504825" y="4250432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59" name="文档" r:id="rId7" imgW="11212766" imgH="1774460" progId="Word.Document.12">
                  <p:embed/>
                </p:oleObj>
              </mc:Choice>
              <mc:Fallback>
                <p:oleObj name="文档" r:id="rId7" imgW="1121276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250432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998162"/>
              </p:ext>
            </p:extLst>
          </p:nvPr>
        </p:nvGraphicFramePr>
        <p:xfrm>
          <a:off x="504825" y="1685206"/>
          <a:ext cx="112109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31" name="文档" r:id="rId5" imgW="11212766" imgH="960775" progId="Word.Document.12">
                  <p:embed/>
                </p:oleObj>
              </mc:Choice>
              <mc:Fallback>
                <p:oleObj name="文档" r:id="rId5" imgW="11212766" imgH="9607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685206"/>
                        <a:ext cx="11210925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116713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换元法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或配凑法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求函数解析式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求下列函数的解析式：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0687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掌握函数的三种表示方法：解析法、图象法、列表法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会根据不同的需要选择恰当的方法表示函数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595239"/>
              </p:ext>
            </p:extLst>
          </p:nvPr>
        </p:nvGraphicFramePr>
        <p:xfrm>
          <a:off x="504825" y="64468"/>
          <a:ext cx="112109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2" name="文档" r:id="rId4" imgW="11212766" imgH="896604" progId="Word.Document.12">
                  <p:embed/>
                </p:oleObj>
              </mc:Choice>
              <mc:Fallback>
                <p:oleObj name="文档" r:id="rId4" imgW="11212766" imgH="89660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64468"/>
                        <a:ext cx="11210925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3611910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所求函数的解析式为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114237"/>
              </p:ext>
            </p:extLst>
          </p:nvPr>
        </p:nvGraphicFramePr>
        <p:xfrm>
          <a:off x="504825" y="997918"/>
          <a:ext cx="112109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3" name="文档" r:id="rId7" imgW="11212766" imgH="940587" progId="Word.Document.12">
                  <p:embed/>
                </p:oleObj>
              </mc:Choice>
              <mc:Fallback>
                <p:oleObj name="文档" r:id="rId7" imgW="11212766" imgH="9405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97918"/>
                        <a:ext cx="11210925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034765"/>
              </p:ext>
            </p:extLst>
          </p:nvPr>
        </p:nvGraphicFramePr>
        <p:xfrm>
          <a:off x="504825" y="1993826"/>
          <a:ext cx="11210925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4" name="文档" r:id="rId10" imgW="11212766" imgH="1729756" progId="Word.Document.12">
                  <p:embed/>
                </p:oleObj>
              </mc:Choice>
              <mc:Fallback>
                <p:oleObj name="文档" r:id="rId10" imgW="11212766" imgH="172975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993826"/>
                        <a:ext cx="11210925" cy="172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840699"/>
              </p:ext>
            </p:extLst>
          </p:nvPr>
        </p:nvGraphicFramePr>
        <p:xfrm>
          <a:off x="504825" y="4365898"/>
          <a:ext cx="112109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5" name="文档" r:id="rId13" imgW="11212766" imgH="972673" progId="Word.Document.12">
                  <p:embed/>
                </p:oleObj>
              </mc:Choice>
              <mc:Fallback>
                <p:oleObj name="文档" r:id="rId13" imgW="11212766" imgH="9726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365898"/>
                        <a:ext cx="11210925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5182369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631449"/>
              </p:ext>
            </p:extLst>
          </p:nvPr>
        </p:nvGraphicFramePr>
        <p:xfrm>
          <a:off x="504825" y="5878066"/>
          <a:ext cx="11210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6" name="文档" r:id="rId16" imgW="11212766" imgH="905977" progId="Word.Document.12">
                  <p:embed/>
                </p:oleObj>
              </mc:Choice>
              <mc:Fallback>
                <p:oleObj name="文档" r:id="rId16" imgW="11212766" imgH="9059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878066"/>
                        <a:ext cx="112109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562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933497"/>
              </p:ext>
            </p:extLst>
          </p:nvPr>
        </p:nvGraphicFramePr>
        <p:xfrm>
          <a:off x="514350" y="318964"/>
          <a:ext cx="112109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6" name="文档" r:id="rId5" imgW="11212766" imgH="553032" progId="Word.Document.12">
                  <p:embed/>
                </p:oleObj>
              </mc:Choice>
              <mc:Fallback>
                <p:oleObj name="文档" r:id="rId5" imgW="11212766" imgH="5530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8964"/>
                        <a:ext cx="1121092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62813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463215"/>
              </p:ext>
            </p:extLst>
          </p:nvPr>
        </p:nvGraphicFramePr>
        <p:xfrm>
          <a:off x="514350" y="1015430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7" name="文档" r:id="rId8" imgW="11212766" imgH="696157" progId="Word.Document.12">
                  <p:embed/>
                </p:oleObj>
              </mc:Choice>
              <mc:Fallback>
                <p:oleObj name="文档" r:id="rId8" imgW="11212766" imgH="69615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15430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123222"/>
              </p:ext>
            </p:extLst>
          </p:nvPr>
        </p:nvGraphicFramePr>
        <p:xfrm>
          <a:off x="514350" y="2518073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8" name="文档" r:id="rId11" imgW="11212766" imgH="697959" progId="Word.Document.12">
                  <p:embed/>
                </p:oleObj>
              </mc:Choice>
              <mc:Fallback>
                <p:oleObj name="文档" r:id="rId11" imgW="11212766" imgH="6979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18073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82191" y="311318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349796"/>
              </p:ext>
            </p:extLst>
          </p:nvPr>
        </p:nvGraphicFramePr>
        <p:xfrm>
          <a:off x="514350" y="4015383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9" name="文档" r:id="rId14" imgW="11212766" imgH="699401" progId="Word.Document.12">
                  <p:embed/>
                </p:oleObj>
              </mc:Choice>
              <mc:Fallback>
                <p:oleObj name="文档" r:id="rId14" imgW="11212766" imgH="6994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15383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641000"/>
              </p:ext>
            </p:extLst>
          </p:nvPr>
        </p:nvGraphicFramePr>
        <p:xfrm>
          <a:off x="514350" y="4797946"/>
          <a:ext cx="112109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0" name="文档" r:id="rId17" imgW="11212766" imgH="562766" progId="Word.Document.12">
                  <p:embed/>
                </p:oleObj>
              </mc:Choice>
              <mc:Fallback>
                <p:oleObj name="文档" r:id="rId17" imgW="11212766" imgH="56276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797946"/>
                        <a:ext cx="11210925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633822"/>
              </p:ext>
            </p:extLst>
          </p:nvPr>
        </p:nvGraphicFramePr>
        <p:xfrm>
          <a:off x="514350" y="5590034"/>
          <a:ext cx="112109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1" name="文档" r:id="rId20" imgW="11212766" imgH="562766" progId="Word.Document.12">
                  <p:embed/>
                </p:oleObj>
              </mc:Choice>
              <mc:Fallback>
                <p:oleObj name="文档" r:id="rId20" imgW="11212766" imgH="56276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90034"/>
                        <a:ext cx="1121092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2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6" grpId="0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899989"/>
            <a:ext cx="12204000" cy="500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035827"/>
            <a:ext cx="113052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换元法的应用：当不知函数类型求函数解析式时，一般可采用换元法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所谓换元法，即将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换成另一个字母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，然后从中解出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的关系，再代入原式中求出关于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的函数关系式，即为所求函数解析式，但要注意换元前后自变量取值范围的变化情况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配凑法的应用：对于配凑法，通过观察与分析，将右端的式子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 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变成含有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这种解法对变形能力、观察能力有较高的要求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233303"/>
              </p:ext>
            </p:extLst>
          </p:nvPr>
        </p:nvGraphicFramePr>
        <p:xfrm>
          <a:off x="3824089" y="1888526"/>
          <a:ext cx="561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4" name="文档" r:id="rId5" imgW="568842" imgH="504738" progId="Word.Document.12">
                  <p:embed/>
                </p:oleObj>
              </mc:Choice>
              <mc:Fallback>
                <p:oleObj name="文档" r:id="rId5" imgW="568842" imgH="504738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4089" y="1888526"/>
                        <a:ext cx="5619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207858"/>
              </p:ext>
            </p:extLst>
          </p:nvPr>
        </p:nvGraphicFramePr>
        <p:xfrm>
          <a:off x="723181" y="4452484"/>
          <a:ext cx="561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5" name="文档" r:id="rId8" imgW="568842" imgH="504738" progId="Word.Document.12">
                  <p:embed/>
                </p:oleObj>
              </mc:Choice>
              <mc:Fallback>
                <p:oleObj name="文档" r:id="rId8" imgW="568842" imgH="50473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181" y="4452484"/>
                        <a:ext cx="5619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352089"/>
              </p:ext>
            </p:extLst>
          </p:nvPr>
        </p:nvGraphicFramePr>
        <p:xfrm>
          <a:off x="3406899" y="4452484"/>
          <a:ext cx="561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6" name="文档" r:id="rId11" imgW="568842" imgH="504738" progId="Word.Document.12">
                  <p:embed/>
                </p:oleObj>
              </mc:Choice>
              <mc:Fallback>
                <p:oleObj name="文档" r:id="rId11" imgW="568842" imgH="50473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6899" y="4452484"/>
                        <a:ext cx="5619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75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116713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换元法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配凑法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0440" y="289903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17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忽略函数的定义域致误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97157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易错警示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244397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670663"/>
              </p:ext>
            </p:extLst>
          </p:nvPr>
        </p:nvGraphicFramePr>
        <p:xfrm>
          <a:off x="514350" y="1106801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8" name="文档" r:id="rId5" imgW="11212766" imgH="699401" progId="Word.Document.12">
                  <p:embed/>
                </p:oleObj>
              </mc:Choice>
              <mc:Fallback>
                <p:oleObj name="文档" r:id="rId5" imgW="11212766" imgH="699401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06801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151811"/>
              </p:ext>
            </p:extLst>
          </p:nvPr>
        </p:nvGraphicFramePr>
        <p:xfrm>
          <a:off x="514350" y="1855084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9" name="文档" r:id="rId8" imgW="11212766" imgH="701204" progId="Word.Document.12">
                  <p:embed/>
                </p:oleObj>
              </mc:Choice>
              <mc:Fallback>
                <p:oleObj name="文档" r:id="rId8" imgW="11212766" imgH="70120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855084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451022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005880"/>
              </p:ext>
            </p:extLst>
          </p:nvPr>
        </p:nvGraphicFramePr>
        <p:xfrm>
          <a:off x="514350" y="3911809"/>
          <a:ext cx="11210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50" name="文档" r:id="rId11" imgW="11212766" imgH="702646" progId="Word.Document.12">
                  <p:embed/>
                </p:oleObj>
              </mc:Choice>
              <mc:Fallback>
                <p:oleObj name="文档" r:id="rId11" imgW="11212766" imgH="7026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911809"/>
                        <a:ext cx="112109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12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易错警示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72421"/>
            <a:ext cx="12190413" cy="29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576374"/>
              </p:ext>
            </p:extLst>
          </p:nvPr>
        </p:nvGraphicFramePr>
        <p:xfrm>
          <a:off x="1117129" y="2347902"/>
          <a:ext cx="10009112" cy="1920240"/>
        </p:xfrm>
        <a:graphic>
          <a:graphicData uri="http://schemas.openxmlformats.org/drawingml/2006/table">
            <a:tbl>
              <a:tblPr/>
              <a:tblGrid>
                <a:gridCol w="4464496"/>
                <a:gridCol w="554461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错误原因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纠错心得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忽略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t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t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的取值范围，导致解析式不正确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对于函数问题，不可忽视定义域，否则就容易导致失误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857049"/>
              </p:ext>
            </p:extLst>
          </p:nvPr>
        </p:nvGraphicFramePr>
        <p:xfrm>
          <a:off x="2312690" y="3149515"/>
          <a:ext cx="561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7" name="文档" r:id="rId5" imgW="568842" imgH="504738" progId="Word.Document.12">
                  <p:embed/>
                </p:oleObj>
              </mc:Choice>
              <mc:Fallback>
                <p:oleObj name="文档" r:id="rId5" imgW="568842" imgH="50473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2690" y="3149515"/>
                        <a:ext cx="5619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729545"/>
              </p:ext>
            </p:extLst>
          </p:nvPr>
        </p:nvGraphicFramePr>
        <p:xfrm>
          <a:off x="495300" y="280492"/>
          <a:ext cx="112109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6" name="文档" r:id="rId5" imgW="11212766" imgH="896604" progId="Word.Document.12">
                  <p:embed/>
                </p:oleObj>
              </mc:Choice>
              <mc:Fallback>
                <p:oleObj name="文档" r:id="rId5" imgW="11212766" imgH="89660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80492"/>
                        <a:ext cx="11210925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2154660"/>
            <a:ext cx="11412000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897283"/>
              </p:ext>
            </p:extLst>
          </p:nvPr>
        </p:nvGraphicFramePr>
        <p:xfrm>
          <a:off x="495300" y="1269554"/>
          <a:ext cx="11210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7" name="文档" r:id="rId8" imgW="11212766" imgH="921840" progId="Word.Document.12">
                  <p:embed/>
                </p:oleObj>
              </mc:Choice>
              <mc:Fallback>
                <p:oleObj name="文档" r:id="rId8" imgW="11212766" imgH="921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269554"/>
                        <a:ext cx="112109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73467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B.6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D.6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0607" y="93808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2"/>
      <p:bldP spid="2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496516"/>
            <a:ext cx="11412000" cy="61131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小明骑车上学，开始时匀速行驶，途中因交通堵塞停留了一段时间后，为了赶时间加快速度行驶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. 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与以上事件吻合得最好的图象是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5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5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由题意，知该学生离学校越来越近，故排除选项</a:t>
            </a:r>
            <a:r>
              <a:rPr lang="en-US" altLang="zh-CN" sz="25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5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5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2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spc="-7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500" kern="100" spc="-70" dirty="0">
                <a:latin typeface="Times New Roman"/>
                <a:ea typeface="华文细黑"/>
                <a:cs typeface="Times New Roman"/>
              </a:rPr>
              <a:t>由于开始时匀速，后来因交通堵塞停留一段时间，最后是加快速度行驶，故选</a:t>
            </a:r>
            <a:r>
              <a:rPr lang="en-US" altLang="zh-CN" sz="2500" kern="100" spc="-7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500" kern="100" spc="-70" dirty="0">
              <a:effectLst/>
              <a:latin typeface="宋体"/>
              <a:cs typeface="Courier New"/>
            </a:endParaRPr>
          </a:p>
        </p:txBody>
      </p:sp>
      <p:pic>
        <p:nvPicPr>
          <p:cNvPr id="17" name="图片 16" descr="F:\2016赵瑊\同步\数学创新 人A必修1\word\BX1-41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28" y="1586161"/>
            <a:ext cx="5642990" cy="1917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 descr="F:\2016赵瑊\同步\数学创新 人A必修1\word\BX1-41A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28" y="3651228"/>
            <a:ext cx="5642990" cy="18763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7823398" y="1122293"/>
            <a:ext cx="42511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500" b="1" dirty="0">
              <a:solidFill>
                <a:srgbClr val="C00000"/>
              </a:solidFill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92907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由下表给出，则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752141"/>
              </p:ext>
            </p:extLst>
          </p:nvPr>
        </p:nvGraphicFramePr>
        <p:xfrm>
          <a:off x="3999470" y="1573570"/>
          <a:ext cx="3967944" cy="1280160"/>
        </p:xfrm>
        <a:graphic>
          <a:graphicData uri="http://schemas.openxmlformats.org/drawingml/2006/table">
            <a:tbl>
              <a:tblPr/>
              <a:tblGrid>
                <a:gridCol w="1154352"/>
                <a:gridCol w="703398"/>
                <a:gridCol w="703398"/>
                <a:gridCol w="703398"/>
                <a:gridCol w="703398"/>
              </a:tblGrid>
              <a:tr h="3709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382191" y="299774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由题设给出的表知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9262" y="75585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 build="allAtOnce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是一次函数，且满足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的解析式为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8254" y="1341562"/>
            <a:ext cx="1919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为二次函数，若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的表达式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905735"/>
              </p:ext>
            </p:extLst>
          </p:nvPr>
        </p:nvGraphicFramePr>
        <p:xfrm>
          <a:off x="495300" y="3933850"/>
          <a:ext cx="11210925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3" name="文档" r:id="rId9" imgW="11212766" imgH="1767611" progId="Word.Document.12">
                  <p:embed/>
                </p:oleObj>
              </mc:Choice>
              <mc:Fallback>
                <p:oleObj name="文档" r:id="rId9" imgW="11212766" imgH="17676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933850"/>
                        <a:ext cx="11210925" cy="176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669985"/>
              </p:ext>
            </p:extLst>
          </p:nvPr>
        </p:nvGraphicFramePr>
        <p:xfrm>
          <a:off x="495300" y="5695950"/>
          <a:ext cx="112109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4" name="文档" r:id="rId12" imgW="11212766" imgH="820174" progId="Word.Document.12">
                  <p:embed/>
                </p:oleObj>
              </mc:Choice>
              <mc:Fallback>
                <p:oleObj name="文档" r:id="rId12" imgW="11212766" imgH="8201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695950"/>
                        <a:ext cx="112109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727398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函数三种表示法的优缺点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创新 人A必修1\word\BX1-42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72" y="1447477"/>
            <a:ext cx="7356581" cy="341957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81363" y="4821465"/>
            <a:ext cx="11412000" cy="17046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描点法画函数图象的</a:t>
            </a:r>
            <a:r>
              <a:rPr lang="zh-CN" altLang="zh-CN" sz="2600" kern="100" spc="-130" dirty="0" smtClean="0">
                <a:latin typeface="Times New Roman"/>
                <a:ea typeface="华文细黑"/>
                <a:cs typeface="Times New Roman"/>
              </a:rPr>
              <a:t>步骤</a:t>
            </a:r>
            <a:r>
              <a:rPr lang="zh-CN" altLang="zh-CN" sz="2600" kern="100" spc="-5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kern="100" spc="-13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求函数定义域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化简解析式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列表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描点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连线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spc="-13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求函数解析式常用的方法有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待定系数法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换元法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配凑法</a:t>
            </a:r>
            <a:r>
              <a:rPr lang="zh-CN" altLang="zh-CN" sz="2600" kern="100" spc="-5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消元法等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spc="-13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创新图片\数学创新必修1\t0185c525e08b7d9c9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4"/>
          <a:stretch/>
        </p:blipFill>
        <p:spPr bwMode="auto">
          <a:xfrm>
            <a:off x="7807069" y="3933850"/>
            <a:ext cx="4383392" cy="292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5293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　函数的三种表示方法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004960"/>
              </p:ext>
            </p:extLst>
          </p:nvPr>
        </p:nvGraphicFramePr>
        <p:xfrm>
          <a:off x="1285528" y="1661562"/>
          <a:ext cx="9649072" cy="2560320"/>
        </p:xfrm>
        <a:graphic>
          <a:graphicData uri="http://schemas.openxmlformats.org/drawingml/2006/table">
            <a:tbl>
              <a:tblPr/>
              <a:tblGrid>
                <a:gridCol w="1498457"/>
                <a:gridCol w="8150615"/>
              </a:tblGrid>
              <a:tr h="590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解析法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两个变量之间的对应关系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图象法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两个变量之间的对应关系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列表法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列出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来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表示两个变量之间的对应关系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717037" y="23306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数学表达式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0674" y="29690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图象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0674" y="36076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表格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0075" y="64468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函数的三种表示方法各有什么优、缺点？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三种表示方法的优、缺点比较：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403144"/>
              </p:ext>
            </p:extLst>
          </p:nvPr>
        </p:nvGraphicFramePr>
        <p:xfrm>
          <a:off x="358949" y="1576636"/>
          <a:ext cx="11458797" cy="4745229"/>
        </p:xfrm>
        <a:graphic>
          <a:graphicData uri="http://schemas.openxmlformats.org/drawingml/2006/table">
            <a:tbl>
              <a:tblPr/>
              <a:tblGrid>
                <a:gridCol w="1233661"/>
                <a:gridCol w="5832648"/>
                <a:gridCol w="439248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优点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缺点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解析法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简明、全面地概括了变量间的关系；</a:t>
                      </a: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可以通过解析式求出任意一个自变量所对应的函数值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不够形象、直观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列表法</a:t>
                      </a:r>
                      <a:endParaRPr lang="zh-CN" sz="2800" kern="100" spc="-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不通过计算就可以直接看出与自变量的值相对应的函数值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一般只能表示部分自变量的函数值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图象法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直观、形象地表示出函数的变化情况，有利于通过图形研究函数的某些性质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9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只能近似地求出自变量所对应的函数值，有时误差较大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64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1742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任何一个函数都可以用解析法、列表法、图象法三种形式表示吗？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987959"/>
              </p:ext>
            </p:extLst>
          </p:nvPr>
        </p:nvGraphicFramePr>
        <p:xfrm>
          <a:off x="495300" y="1591494"/>
          <a:ext cx="11210925" cy="263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2" name="文档" r:id="rId5" imgW="11212766" imgH="2642223" progId="Word.Document.12">
                  <p:embed/>
                </p:oleObj>
              </mc:Choice>
              <mc:Fallback>
                <p:oleObj name="文档" r:id="rId5" imgW="11212766" imgH="264222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591494"/>
                        <a:ext cx="11210925" cy="263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579394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作函数的图象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作出下列函数的图象：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这个函数的图象由一些点组成，这些点都在直线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F:\2016赵瑊\同步\数学创新 人A必修1\word\BX1-39.TI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65"/>
          <a:stretch/>
        </p:blipFill>
        <p:spPr bwMode="auto">
          <a:xfrm>
            <a:off x="4630130" y="3329211"/>
            <a:ext cx="2907737" cy="31767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65051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[0,3)).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因为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，所以这个函数的图象是抛物线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介于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之间的一部分，如图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 descr="F:\2016赵瑊\同步\数学创新 人A必修1\word\BX1-39.T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60"/>
          <a:stretch/>
        </p:blipFill>
        <p:spPr bwMode="auto">
          <a:xfrm>
            <a:off x="4626949" y="2344341"/>
            <a:ext cx="2914099" cy="34373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33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512469"/>
            <a:ext cx="12190413" cy="370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1635922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作函数图象主要有三步：列表、描点、连线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作图象时一般应先确定函数的定义域，再在定义域内化简函数解析式，再列表画出图象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函数的图象可能是平滑的曲线，也可能是一群孤立的点，画图时要注意关键点，如图象与坐标轴的交点、区间端点，二次函数的顶点等等，还要分清这些关键点是实心点还是空心点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1244</Words>
  <Application>Microsoft Office PowerPoint</Application>
  <PresentationFormat>自定义</PresentationFormat>
  <Paragraphs>262</Paragraphs>
  <Slides>33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1304</cp:revision>
  <dcterms:created xsi:type="dcterms:W3CDTF">2014-10-15T07:25:01Z</dcterms:created>
  <dcterms:modified xsi:type="dcterms:W3CDTF">2016-05-20T08:24:15Z</dcterms:modified>
</cp:coreProperties>
</file>