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55" r:id="rId6"/>
    <p:sldId id="278" r:id="rId7"/>
    <p:sldId id="309" r:id="rId8"/>
    <p:sldId id="457" r:id="rId9"/>
    <p:sldId id="459" r:id="rId10"/>
    <p:sldId id="461" r:id="rId11"/>
    <p:sldId id="462" r:id="rId12"/>
    <p:sldId id="463" r:id="rId13"/>
    <p:sldId id="465" r:id="rId14"/>
    <p:sldId id="466" r:id="rId15"/>
    <p:sldId id="468" r:id="rId16"/>
    <p:sldId id="482" r:id="rId17"/>
    <p:sldId id="483" r:id="rId18"/>
    <p:sldId id="361" r:id="rId19"/>
    <p:sldId id="424" r:id="rId20"/>
    <p:sldId id="447" r:id="rId21"/>
    <p:sldId id="484" r:id="rId22"/>
    <p:sldId id="448" r:id="rId23"/>
    <p:sldId id="423" r:id="rId24"/>
    <p:sldId id="475" r:id="rId25"/>
    <p:sldId id="451" r:id="rId26"/>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861" autoAdjust="0"/>
  </p:normalViewPr>
  <p:slideViewPr>
    <p:cSldViewPr>
      <p:cViewPr>
        <p:scale>
          <a:sx n="69" d="100"/>
          <a:sy n="69" d="100"/>
        </p:scale>
        <p:origin x="-680" y="-56"/>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 Id="rId5" Type="http://schemas.openxmlformats.org/officeDocument/2006/relationships/image" Target="../media/image17.emf"/><Relationship Id="rId4"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package" Target="../embeddings/Microsoft_Word___4.docx"/></Relationships>
</file>

<file path=ppt/slides/_rels/slide1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package" Target="../embeddings/Microsoft_Word___5.docx"/></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16.xml"/><Relationship Id="rId7" Type="http://schemas.openxmlformats.org/officeDocument/2006/relationships/oleObject" Target="../embeddings/oleObject7.bin"/><Relationship Id="rId12" Type="http://schemas.openxmlformats.org/officeDocument/2006/relationships/image" Target="../media/image11.e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9.emf"/><Relationship Id="rId11" Type="http://schemas.openxmlformats.org/officeDocument/2006/relationships/package" Target="../embeddings/Microsoft_Word___8.docx"/><Relationship Id="rId5" Type="http://schemas.openxmlformats.org/officeDocument/2006/relationships/package" Target="../embeddings/Microsoft_Word___6.docx"/><Relationship Id="rId10" Type="http://schemas.openxmlformats.org/officeDocument/2006/relationships/oleObject" Target="../embeddings/oleObject8.bin"/><Relationship Id="rId4" Type="http://schemas.openxmlformats.org/officeDocument/2006/relationships/oleObject" Target="../embeddings/oleObject6.bin"/><Relationship Id="rId9" Type="http://schemas.openxmlformats.org/officeDocument/2006/relationships/image" Target="../media/image10.emf"/></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2.emf"/><Relationship Id="rId5" Type="http://schemas.openxmlformats.org/officeDocument/2006/relationships/package" Target="../embeddings/Microsoft_Word___9.docx"/><Relationship Id="rId4" Type="http://schemas.openxmlformats.org/officeDocument/2006/relationships/oleObject" Target="../embeddings/oleObject9.bin"/></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8" Type="http://schemas.openxmlformats.org/officeDocument/2006/relationships/image" Target="../media/image14.emf"/><Relationship Id="rId13" Type="http://schemas.openxmlformats.org/officeDocument/2006/relationships/package" Target="../embeddings/Microsoft_Word___13.docx"/><Relationship Id="rId18" Type="http://schemas.openxmlformats.org/officeDocument/2006/relationships/slide" Target="slide18.xml"/><Relationship Id="rId3" Type="http://schemas.openxmlformats.org/officeDocument/2006/relationships/oleObject" Target="../embeddings/oleObject10.bin"/><Relationship Id="rId21" Type="http://schemas.openxmlformats.org/officeDocument/2006/relationships/slide" Target="slide22.xml"/><Relationship Id="rId7" Type="http://schemas.openxmlformats.org/officeDocument/2006/relationships/package" Target="../embeddings/Microsoft_Word___11.docx"/><Relationship Id="rId12" Type="http://schemas.openxmlformats.org/officeDocument/2006/relationships/oleObject" Target="../embeddings/oleObject13.bin"/><Relationship Id="rId17" Type="http://schemas.openxmlformats.org/officeDocument/2006/relationships/image" Target="../media/image17.emf"/><Relationship Id="rId2" Type="http://schemas.openxmlformats.org/officeDocument/2006/relationships/slideLayout" Target="../slideLayouts/slideLayout1.xml"/><Relationship Id="rId16" Type="http://schemas.openxmlformats.org/officeDocument/2006/relationships/package" Target="../embeddings/Microsoft_Word___14.docx"/><Relationship Id="rId20" Type="http://schemas.openxmlformats.org/officeDocument/2006/relationships/slide" Target="slide20.xml"/><Relationship Id="rId1" Type="http://schemas.openxmlformats.org/officeDocument/2006/relationships/vmlDrawing" Target="../drawings/vmlDrawing6.vml"/><Relationship Id="rId6" Type="http://schemas.openxmlformats.org/officeDocument/2006/relationships/oleObject" Target="../embeddings/oleObject11.bin"/><Relationship Id="rId11" Type="http://schemas.openxmlformats.org/officeDocument/2006/relationships/image" Target="../media/image15.emf"/><Relationship Id="rId5" Type="http://schemas.openxmlformats.org/officeDocument/2006/relationships/image" Target="../media/image13.emf"/><Relationship Id="rId15" Type="http://schemas.openxmlformats.org/officeDocument/2006/relationships/oleObject" Target="../embeddings/oleObject14.bin"/><Relationship Id="rId10" Type="http://schemas.openxmlformats.org/officeDocument/2006/relationships/package" Target="../embeddings/Microsoft_Word___12.docx"/><Relationship Id="rId19" Type="http://schemas.openxmlformats.org/officeDocument/2006/relationships/slide" Target="slide19.xml"/><Relationship Id="rId4" Type="http://schemas.openxmlformats.org/officeDocument/2006/relationships/package" Target="../embeddings/Microsoft_Word___10.docx"/><Relationship Id="rId9" Type="http://schemas.openxmlformats.org/officeDocument/2006/relationships/oleObject" Target="../embeddings/oleObject12.bin"/><Relationship Id="rId14" Type="http://schemas.openxmlformats.org/officeDocument/2006/relationships/image" Target="../media/image16.emf"/><Relationship Id="rId22" Type="http://schemas.openxmlformats.org/officeDocument/2006/relationships/slide" Target="slide23.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slide" Target="slide18.xml"/><Relationship Id="rId7" Type="http://schemas.openxmlformats.org/officeDocument/2006/relationships/slide" Target="slide23.xml"/><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slide" Target="slide22.xml"/><Relationship Id="rId5" Type="http://schemas.openxmlformats.org/officeDocument/2006/relationships/slide" Target="slide20.xml"/><Relationship Id="rId10" Type="http://schemas.openxmlformats.org/officeDocument/2006/relationships/image" Target="../media/image18.emf"/><Relationship Id="rId4" Type="http://schemas.openxmlformats.org/officeDocument/2006/relationships/slide" Target="slide19.xml"/><Relationship Id="rId9" Type="http://schemas.openxmlformats.org/officeDocument/2006/relationships/package" Target="../embeddings/Microsoft_Word___15.docx"/></Relationships>
</file>

<file path=ppt/slides/_rels/slide2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5.emf"/><Relationship Id="rId5" Type="http://schemas.openxmlformats.org/officeDocument/2006/relationships/image" Target="../media/image3.emf"/><Relationship Id="rId10" Type="http://schemas.openxmlformats.org/officeDocument/2006/relationships/package" Target="../embeddings/Microsoft_Word___3.docx"/><Relationship Id="rId4" Type="http://schemas.openxmlformats.org/officeDocument/2006/relationships/package" Target="../embeddings/Microsoft_Word___1.docx"/><Relationship Id="rId9"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2456706" y="227766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Times New Roman" pitchFamily="18" charset="0"/>
                <a:ea typeface="微软雅黑" pitchFamily="34" charset="-122"/>
                <a:cs typeface="Times New Roman" pitchFamily="18" charset="0"/>
              </a:rPr>
              <a:t>第一章　</a:t>
            </a:r>
            <a:r>
              <a:rPr lang="en-US" altLang="zh-CN" sz="1600" i="1" dirty="0" smtClean="0">
                <a:solidFill>
                  <a:schemeClr val="accent6">
                    <a:lumMod val="75000"/>
                  </a:schemeClr>
                </a:solidFill>
                <a:latin typeface="Times New Roman" pitchFamily="18" charset="0"/>
                <a:ea typeface="微软雅黑" pitchFamily="34" charset="-122"/>
                <a:cs typeface="Times New Roman" pitchFamily="18" charset="0"/>
              </a:rPr>
              <a:t>1.1.1</a:t>
            </a:r>
            <a:r>
              <a:rPr lang="zh-CN" altLang="en-US" sz="1600" i="1" dirty="0">
                <a:solidFill>
                  <a:schemeClr val="accent6">
                    <a:lumMod val="75000"/>
                  </a:schemeClr>
                </a:solidFill>
                <a:latin typeface="Times New Roman" pitchFamily="18" charset="0"/>
                <a:ea typeface="微软雅黑" pitchFamily="34" charset="-122"/>
                <a:cs typeface="Times New Roman" pitchFamily="18" charset="0"/>
              </a:rPr>
              <a:t>　</a:t>
            </a:r>
            <a:r>
              <a:rPr lang="zh-CN" altLang="en-US" sz="1600" i="1" dirty="0" smtClean="0">
                <a:solidFill>
                  <a:schemeClr val="accent6">
                    <a:lumMod val="75000"/>
                  </a:schemeClr>
                </a:solidFill>
                <a:latin typeface="Times New Roman" pitchFamily="18" charset="0"/>
                <a:ea typeface="微软雅黑" pitchFamily="34" charset="-122"/>
                <a:cs typeface="Times New Roman" pitchFamily="18" charset="0"/>
              </a:rPr>
              <a:t>集合的含义与表示</a:t>
            </a:r>
            <a:endParaRPr lang="zh-CN" altLang="en-US" sz="1600" i="1" dirty="0">
              <a:solidFill>
                <a:schemeClr val="accent6">
                  <a:lumMod val="75000"/>
                </a:schemeClr>
              </a:solidFill>
              <a:latin typeface="Times New Roman" pitchFamily="18" charset="0"/>
              <a:cs typeface="Times New Roman" pitchFamily="18" charset="0"/>
            </a:endParaRPr>
          </a:p>
        </p:txBody>
      </p:sp>
      <p:sp>
        <p:nvSpPr>
          <p:cNvPr id="5" name="TextBox 4"/>
          <p:cNvSpPr txBox="1"/>
          <p:nvPr/>
        </p:nvSpPr>
        <p:spPr>
          <a:xfrm>
            <a:off x="2456706" y="2711406"/>
            <a:ext cx="8071753" cy="1015663"/>
          </a:xfrm>
          <a:prstGeom prst="rect">
            <a:avLst/>
          </a:prstGeom>
          <a:noFill/>
        </p:spPr>
        <p:txBody>
          <a:bodyPr wrap="square" rtlCol="0">
            <a:spAutoFit/>
          </a:bodyPr>
          <a:lstStyle/>
          <a:p>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第</a:t>
            </a: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课时　集合的表示</a:t>
            </a:r>
          </a:p>
        </p:txBody>
      </p:sp>
      <p:pic>
        <p:nvPicPr>
          <p:cNvPr id="24578" name="Picture 2" descr="C:\Users\Administrator\Desktop\创新图片\数学创新必修1\t01e5e26dbe86ab58f7.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b="8902"/>
          <a:stretch/>
        </p:blipFill>
        <p:spPr bwMode="auto">
          <a:xfrm>
            <a:off x="8183438" y="4264283"/>
            <a:ext cx="4010745" cy="2595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754560"/>
            <a:ext cx="12190413" cy="3096344"/>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1906588"/>
            <a:ext cx="11305256"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用描述法表示集合时应注意：</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竖线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前面的</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zh-CN" altLang="zh-CN" sz="2800" kern="100" dirty="0">
                <a:latin typeface="Times New Roman"/>
                <a:ea typeface="华文细黑"/>
                <a:cs typeface="Times New Roman"/>
              </a:rPr>
              <a:t>可简记为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竖线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不可省略；</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可以是文字语言，也可以是数学符号语言，能用数学符号表示的尽量用数学符号表示；</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同一个集合，描述法表示可以不唯一</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535832568"/>
              </p:ext>
            </p:extLst>
          </p:nvPr>
        </p:nvGraphicFramePr>
        <p:xfrm>
          <a:off x="495300" y="4927104"/>
          <a:ext cx="11210925" cy="1571625"/>
        </p:xfrm>
        <a:graphic>
          <a:graphicData uri="http://schemas.openxmlformats.org/presentationml/2006/ole">
            <mc:AlternateContent xmlns:mc="http://schemas.openxmlformats.org/markup-compatibility/2006">
              <mc:Choice xmlns:v="urn:schemas-microsoft-com:vml" Requires="v">
                <p:oleObj spid="_x0000_s10559" name="文档" r:id="rId4" imgW="11212766" imgH="1581945" progId="Word.Document.12">
                  <p:embed/>
                </p:oleObj>
              </mc:Choice>
              <mc:Fallback>
                <p:oleObj name="文档" r:id="rId4" imgW="11212766" imgH="1581945" progId="Word.Document.12">
                  <p:embed/>
                  <p:pic>
                    <p:nvPicPr>
                      <p:cNvPr id="0" name=""/>
                      <p:cNvPicPr/>
                      <p:nvPr/>
                    </p:nvPicPr>
                    <p:blipFill>
                      <a:blip r:embed="rId5"/>
                      <a:stretch>
                        <a:fillRect/>
                      </a:stretch>
                    </p:blipFill>
                    <p:spPr>
                      <a:xfrm>
                        <a:off x="495300" y="4927104"/>
                        <a:ext cx="11210925" cy="1571625"/>
                      </a:xfrm>
                      <a:prstGeom prst="rect">
                        <a:avLst/>
                      </a:prstGeom>
                    </p:spPr>
                  </p:pic>
                </p:oleObj>
              </mc:Fallback>
            </mc:AlternateContent>
          </a:graphicData>
        </a:graphic>
      </p:graphicFrame>
      <p:sp>
        <p:nvSpPr>
          <p:cNvPr id="14" name="矩形 13"/>
          <p:cNvSpPr/>
          <p:nvPr/>
        </p:nvSpPr>
        <p:spPr>
          <a:xfrm>
            <a:off x="382191" y="4087391"/>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本题是用图形语言给出的问题，要求把图形语言转换为符号语言</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0" name="矩形 9"/>
          <p:cNvSpPr/>
          <p:nvPr/>
        </p:nvSpPr>
        <p:spPr>
          <a:xfrm>
            <a:off x="382191" y="11257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用描述法表示如图所示阴影部分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含边界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点的坐标的集合</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5" name="图片 14" descr="F:\2016赵瑊\同步\数学创新 人A必修1\word\BX1-1.TIF"/>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45238" y="909514"/>
            <a:ext cx="4104456" cy="3194980"/>
          </a:xfrm>
          <a:prstGeom prst="rect">
            <a:avLst/>
          </a:prstGeom>
          <a:noFill/>
          <a:ln>
            <a:noFill/>
          </a:ln>
        </p:spPr>
      </p:pic>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4" grpId="0"/>
      <p:bldP spid="1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35893"/>
            <a:ext cx="11412000" cy="6548500"/>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题型三　列举法与描述法的综合运用</a:t>
            </a:r>
            <a:endParaRPr lang="zh-CN" altLang="zh-CN" sz="2800" kern="100" dirty="0">
              <a:latin typeface="宋体"/>
              <a:cs typeface="Courier New"/>
            </a:endParaRPr>
          </a:p>
          <a:p>
            <a:pPr algn="just">
              <a:lnSpc>
                <a:spcPct val="137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kx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8</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，若集合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只有一个元素，试求实数</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的值，并用列举法表示集合</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时，原方程为</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8</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37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，此时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latin typeface="宋体"/>
              <a:cs typeface="Courier New"/>
            </a:endParaRPr>
          </a:p>
          <a:p>
            <a:pPr algn="just">
              <a:lnSpc>
                <a:spcPct val="137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a:t>
            </a:r>
            <a:r>
              <a:rPr lang="en-US" altLang="zh-CN" sz="2800" i="1" kern="100" dirty="0" err="1">
                <a:latin typeface="Times New Roman"/>
                <a:ea typeface="华文细黑"/>
                <a:cs typeface="Courier New"/>
              </a:rPr>
              <a:t>k</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zh-CN" altLang="zh-CN" sz="2800" kern="100" dirty="0">
                <a:latin typeface="Times New Roman"/>
                <a:ea typeface="华文细黑"/>
                <a:cs typeface="Times New Roman"/>
              </a:rPr>
              <a:t>时，由集合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中只有一个元素，</a:t>
            </a:r>
            <a:endParaRPr lang="zh-CN" altLang="zh-CN" sz="2800" kern="100" dirty="0">
              <a:latin typeface="宋体"/>
              <a:cs typeface="Courier New"/>
            </a:endParaRPr>
          </a:p>
          <a:p>
            <a:pPr algn="just">
              <a:lnSpc>
                <a:spcPct val="137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方程</a:t>
            </a:r>
            <a:r>
              <a:rPr lang="en-US" altLang="zh-CN" sz="2800" i="1" kern="100" dirty="0" err="1">
                <a:latin typeface="Times New Roman"/>
                <a:ea typeface="华文细黑"/>
                <a:cs typeface="Courier New"/>
              </a:rPr>
              <a:t>kx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8</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有两个相等实根</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7000"/>
              </a:lnSpc>
              <a:spcAft>
                <a:spcPts val="0"/>
              </a:spcAft>
              <a:tabLst>
                <a:tab pos="2070735" algn="l"/>
              </a:tabLst>
            </a:pP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Δ</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64</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64</a:t>
            </a:r>
            <a:r>
              <a:rPr lang="en-US" altLang="zh-CN" sz="2800" i="1" kern="100" dirty="0" err="1">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2800" kern="100" dirty="0">
              <a:latin typeface="宋体"/>
              <a:cs typeface="Courier New"/>
            </a:endParaRPr>
          </a:p>
          <a:p>
            <a:pPr algn="just">
              <a:lnSpc>
                <a:spcPct val="137000"/>
              </a:lnSpc>
              <a:spcAft>
                <a:spcPts val="0"/>
              </a:spcAft>
              <a:tabLst>
                <a:tab pos="2070735" algn="l"/>
              </a:tabLst>
            </a:pPr>
            <a:r>
              <a:rPr lang="zh-CN" altLang="zh-CN" sz="2800" kern="100" dirty="0">
                <a:latin typeface="Times New Roman"/>
                <a:ea typeface="华文细黑"/>
                <a:cs typeface="Times New Roman"/>
              </a:rPr>
              <a:t>从而</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endParaRPr lang="zh-CN" altLang="zh-CN" sz="2800" kern="100" dirty="0">
              <a:latin typeface="宋体"/>
              <a:cs typeface="Courier New"/>
            </a:endParaRPr>
          </a:p>
          <a:p>
            <a:pPr algn="just">
              <a:lnSpc>
                <a:spcPct val="137000"/>
              </a:lnSpc>
              <a:spcAft>
                <a:spcPts val="0"/>
              </a:spcAft>
              <a:tabLst>
                <a:tab pos="2070735" algn="l"/>
              </a:tabLst>
            </a:pPr>
            <a:r>
              <a:rPr lang="zh-CN" altLang="zh-CN" sz="2800" kern="100" dirty="0">
                <a:latin typeface="Times New Roman"/>
                <a:ea typeface="华文细黑"/>
                <a:cs typeface="Times New Roman"/>
              </a:rPr>
              <a:t>综上所述，实数</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的值为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37000"/>
              </a:lnSpc>
              <a:spcAft>
                <a:spcPts val="0"/>
              </a:spcAft>
              <a:tabLst>
                <a:tab pos="2070735" algn="l"/>
              </a:tabLs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endParaRPr lang="zh-CN" altLang="zh-CN" sz="2800" kern="100" dirty="0">
              <a:effectLst/>
              <a:latin typeface="宋体"/>
              <a:cs typeface="Courier New"/>
            </a:endParaRPr>
          </a:p>
        </p:txBody>
      </p:sp>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blinds(horizontal)">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blinds(horizontal)">
                                      <p:cBhvr>
                                        <p:cTn id="12" dur="500"/>
                                        <p:tgtEl>
                                          <p:spTgt spid="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blinds(horizontal)">
                                      <p:cBhvr>
                                        <p:cTn id="17" dur="500"/>
                                        <p:tgtEl>
                                          <p:spTgt spid="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animEffect transition="in" filter="blinds(horizontal)">
                                      <p:cBhvr>
                                        <p:cTn id="22" dur="500"/>
                                        <p:tgtEl>
                                          <p:spTgt spid="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blinds(horizontal)">
                                      <p:cBhvr>
                                        <p:cTn id="27" dur="500"/>
                                        <p:tgtEl>
                                          <p:spTgt spid="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7" end="7"/>
                                            </p:txEl>
                                          </p:spTgt>
                                        </p:tgtEl>
                                        <p:attrNameLst>
                                          <p:attrName>style.visibility</p:attrName>
                                        </p:attrNameLst>
                                      </p:cBhvr>
                                      <p:to>
                                        <p:strVal val="visible"/>
                                      </p:to>
                                    </p:set>
                                    <p:animEffect transition="in" filter="blinds(horizontal)">
                                      <p:cBhvr>
                                        <p:cTn id="32" dur="500"/>
                                        <p:tgtEl>
                                          <p:spTgt spid="8">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8" end="8"/>
                                            </p:txEl>
                                          </p:spTgt>
                                        </p:tgtEl>
                                        <p:attrNameLst>
                                          <p:attrName>style.visibility</p:attrName>
                                        </p:attrNameLst>
                                      </p:cBhvr>
                                      <p:to>
                                        <p:strVal val="visible"/>
                                      </p:to>
                                    </p:set>
                                    <p:animEffect transition="in" filter="blinds(horizontal)">
                                      <p:cBhvr>
                                        <p:cTn id="37" dur="500"/>
                                        <p:tgtEl>
                                          <p:spTgt spid="8">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9" end="9"/>
                                            </p:txEl>
                                          </p:spTgt>
                                        </p:tgtEl>
                                        <p:attrNameLst>
                                          <p:attrName>style.visibility</p:attrName>
                                        </p:attrNameLst>
                                      </p:cBhvr>
                                      <p:to>
                                        <p:strVal val="visible"/>
                                      </p:to>
                                    </p:set>
                                    <p:animEffect transition="in" filter="blinds(horizontal)">
                                      <p:cBhvr>
                                        <p:cTn id="42" dur="500"/>
                                        <p:tgtEl>
                                          <p:spTgt spid="8">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8">
                                            <p:txEl>
                                              <p:pRg st="2" end="2"/>
                                            </p:txEl>
                                          </p:spTgt>
                                        </p:tgtEl>
                                      </p:cBhvr>
                                    </p:animEffect>
                                    <p:set>
                                      <p:cBhvr>
                                        <p:cTn id="47" dur="1" fill="hold">
                                          <p:stCondLst>
                                            <p:cond delay="499"/>
                                          </p:stCondLst>
                                        </p:cTn>
                                        <p:tgtEl>
                                          <p:spTgt spid="8">
                                            <p:txEl>
                                              <p:pRg st="2" end="2"/>
                                            </p:txEl>
                                          </p:spTgt>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8">
                                            <p:txEl>
                                              <p:pRg st="3" end="3"/>
                                            </p:txEl>
                                          </p:spTgt>
                                        </p:tgtEl>
                                      </p:cBhvr>
                                    </p:animEffect>
                                    <p:set>
                                      <p:cBhvr>
                                        <p:cTn id="50" dur="1" fill="hold">
                                          <p:stCondLst>
                                            <p:cond delay="499"/>
                                          </p:stCondLst>
                                        </p:cTn>
                                        <p:tgtEl>
                                          <p:spTgt spid="8">
                                            <p:txEl>
                                              <p:pRg st="3" end="3"/>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8">
                                            <p:txEl>
                                              <p:pRg st="4" end="4"/>
                                            </p:txEl>
                                          </p:spTgt>
                                        </p:tgtEl>
                                      </p:cBhvr>
                                    </p:animEffect>
                                    <p:set>
                                      <p:cBhvr>
                                        <p:cTn id="53" dur="1" fill="hold">
                                          <p:stCondLst>
                                            <p:cond delay="499"/>
                                          </p:stCondLst>
                                        </p:cTn>
                                        <p:tgtEl>
                                          <p:spTgt spid="8">
                                            <p:txEl>
                                              <p:pRg st="4" end="4"/>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8">
                                            <p:txEl>
                                              <p:pRg st="5" end="5"/>
                                            </p:txEl>
                                          </p:spTgt>
                                        </p:tgtEl>
                                      </p:cBhvr>
                                    </p:animEffect>
                                    <p:set>
                                      <p:cBhvr>
                                        <p:cTn id="56" dur="1" fill="hold">
                                          <p:stCondLst>
                                            <p:cond delay="499"/>
                                          </p:stCondLst>
                                        </p:cTn>
                                        <p:tgtEl>
                                          <p:spTgt spid="8">
                                            <p:txEl>
                                              <p:pRg st="5" end="5"/>
                                            </p:txEl>
                                          </p:spTgt>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8">
                                            <p:txEl>
                                              <p:pRg st="6" end="6"/>
                                            </p:txEl>
                                          </p:spTgt>
                                        </p:tgtEl>
                                      </p:cBhvr>
                                    </p:animEffect>
                                    <p:set>
                                      <p:cBhvr>
                                        <p:cTn id="59" dur="1" fill="hold">
                                          <p:stCondLst>
                                            <p:cond delay="499"/>
                                          </p:stCondLst>
                                        </p:cTn>
                                        <p:tgtEl>
                                          <p:spTgt spid="8">
                                            <p:txEl>
                                              <p:pRg st="6" end="6"/>
                                            </p:txEl>
                                          </p:spTgt>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8">
                                            <p:txEl>
                                              <p:pRg st="7" end="7"/>
                                            </p:txEl>
                                          </p:spTgt>
                                        </p:tgtEl>
                                      </p:cBhvr>
                                    </p:animEffect>
                                    <p:set>
                                      <p:cBhvr>
                                        <p:cTn id="62" dur="1" fill="hold">
                                          <p:stCondLst>
                                            <p:cond delay="499"/>
                                          </p:stCondLst>
                                        </p:cTn>
                                        <p:tgtEl>
                                          <p:spTgt spid="8">
                                            <p:txEl>
                                              <p:pRg st="7" end="7"/>
                                            </p:txEl>
                                          </p:spTgt>
                                        </p:tgtEl>
                                        <p:attrNameLst>
                                          <p:attrName>style.visibility</p:attrName>
                                        </p:attrNameLst>
                                      </p:cBhvr>
                                      <p:to>
                                        <p:strVal val="hidden"/>
                                      </p:to>
                                    </p:set>
                                  </p:childTnLst>
                                </p:cTn>
                              </p:par>
                              <p:par>
                                <p:cTn id="63" presetID="10" presetClass="exit" presetSubtype="0" fill="hold" grpId="0" nodeType="withEffect">
                                  <p:stCondLst>
                                    <p:cond delay="0"/>
                                  </p:stCondLst>
                                  <p:childTnLst>
                                    <p:animEffect transition="out" filter="fade">
                                      <p:cBhvr>
                                        <p:cTn id="64" dur="500"/>
                                        <p:tgtEl>
                                          <p:spTgt spid="8">
                                            <p:txEl>
                                              <p:pRg st="8" end="8"/>
                                            </p:txEl>
                                          </p:spTgt>
                                        </p:tgtEl>
                                      </p:cBhvr>
                                    </p:animEffect>
                                    <p:set>
                                      <p:cBhvr>
                                        <p:cTn id="65" dur="1" fill="hold">
                                          <p:stCondLst>
                                            <p:cond delay="499"/>
                                          </p:stCondLst>
                                        </p:cTn>
                                        <p:tgtEl>
                                          <p:spTgt spid="8">
                                            <p:txEl>
                                              <p:pRg st="8" end="8"/>
                                            </p:txEl>
                                          </p:spTgt>
                                        </p:tgtEl>
                                        <p:attrNameLst>
                                          <p:attrName>style.visibility</p:attrName>
                                        </p:attrNameLst>
                                      </p:cBhvr>
                                      <p:to>
                                        <p:strVal val="hidden"/>
                                      </p:to>
                                    </p:set>
                                  </p:childTnLst>
                                </p:cTn>
                              </p:par>
                              <p:par>
                                <p:cTn id="66" presetID="10" presetClass="exit" presetSubtype="0" fill="hold" grpId="0" nodeType="withEffect">
                                  <p:stCondLst>
                                    <p:cond delay="0"/>
                                  </p:stCondLst>
                                  <p:childTnLst>
                                    <p:animEffect transition="out" filter="fade">
                                      <p:cBhvr>
                                        <p:cTn id="67" dur="500"/>
                                        <p:tgtEl>
                                          <p:spTgt spid="8">
                                            <p:txEl>
                                              <p:pRg st="9" end="9"/>
                                            </p:txEl>
                                          </p:spTgt>
                                        </p:tgtEl>
                                      </p:cBhvr>
                                    </p:animEffect>
                                    <p:set>
                                      <p:cBhvr>
                                        <p:cTn id="68" dur="1" fill="hold">
                                          <p:stCondLst>
                                            <p:cond delay="499"/>
                                          </p:stCondLst>
                                        </p:cTn>
                                        <p:tgtEl>
                                          <p:spTgt spid="8">
                                            <p:txEl>
                                              <p:pRg st="9" end="9"/>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8"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538536"/>
            <a:ext cx="12204000" cy="3681933"/>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1671515"/>
            <a:ext cx="11305256"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本题在求解过程中，常因忽略讨论</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是否为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而漏解</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因</a:t>
            </a:r>
            <a:r>
              <a:rPr lang="en-US" altLang="zh-CN" sz="2800" i="1" kern="100" dirty="0" err="1">
                <a:latin typeface="Times New Roman"/>
                <a:ea typeface="华文细黑"/>
                <a:cs typeface="Courier New"/>
              </a:rPr>
              <a:t>kx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8</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是否为一元二次方程而分</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和</a:t>
            </a:r>
            <a:r>
              <a:rPr lang="en-US" altLang="zh-CN" sz="2800" i="1" kern="100" dirty="0" err="1">
                <a:latin typeface="Times New Roman"/>
                <a:ea typeface="华文细黑"/>
                <a:cs typeface="Courier New"/>
              </a:rPr>
              <a:t>k</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zh-CN" altLang="zh-CN" sz="2800" kern="100" dirty="0">
                <a:latin typeface="Times New Roman"/>
                <a:ea typeface="华文细黑"/>
                <a:cs typeface="Times New Roman"/>
              </a:rPr>
              <a:t>而展开讨论，从而做到不重不漏</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解答与描述法有关的问题时，明确集合中代表元素及其共同特征是解题的切入点</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2576"/>
            <a:ext cx="11412000" cy="198128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把例</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中条件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有一个元素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有两个元素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，求实数</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取值范围的集合</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由题意可知方程</a:t>
            </a:r>
            <a:r>
              <a:rPr lang="en-US" altLang="zh-CN" sz="2800" i="1" kern="100" dirty="0" err="1">
                <a:latin typeface="Times New Roman"/>
                <a:ea typeface="华文细黑"/>
                <a:cs typeface="Courier New"/>
              </a:rPr>
              <a:t>kx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8</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有两个不等实根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428333941"/>
              </p:ext>
            </p:extLst>
          </p:nvPr>
        </p:nvGraphicFramePr>
        <p:xfrm>
          <a:off x="495300" y="2249091"/>
          <a:ext cx="11210925" cy="1238250"/>
        </p:xfrm>
        <a:graphic>
          <a:graphicData uri="http://schemas.openxmlformats.org/presentationml/2006/ole">
            <mc:AlternateContent xmlns:mc="http://schemas.openxmlformats.org/markup-compatibility/2006">
              <mc:Choice xmlns:v="urn:schemas-microsoft-com:vml" Requires="v">
                <p:oleObj spid="_x0000_s25651" name="文档" r:id="rId4" imgW="11212766" imgH="1239815" progId="Word.Document.12">
                  <p:embed/>
                </p:oleObj>
              </mc:Choice>
              <mc:Fallback>
                <p:oleObj name="文档" r:id="rId4" imgW="11212766" imgH="1239815" progId="Word.Document.12">
                  <p:embed/>
                  <p:pic>
                    <p:nvPicPr>
                      <p:cNvPr id="0" name="对象 12"/>
                      <p:cNvPicPr>
                        <a:picLocks noChangeAspect="1" noChangeArrowheads="1"/>
                      </p:cNvPicPr>
                      <p:nvPr/>
                    </p:nvPicPr>
                    <p:blipFill>
                      <a:blip r:embed="rId5"/>
                      <a:srcRect/>
                      <a:stretch>
                        <a:fillRect/>
                      </a:stretch>
                    </p:blipFill>
                    <p:spPr bwMode="auto">
                      <a:xfrm>
                        <a:off x="495300" y="2249091"/>
                        <a:ext cx="1121092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382191" y="3414649"/>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取值范围的集合为</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k</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k</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xEl>
                                              <p:pRg st="1" end="1"/>
                                            </p:txEl>
                                          </p:spTgt>
                                        </p:tgtEl>
                                      </p:cBhvr>
                                    </p:animEffect>
                                    <p:set>
                                      <p:cBhvr>
                                        <p:cTn id="22" dur="1" fill="hold">
                                          <p:stCondLst>
                                            <p:cond delay="499"/>
                                          </p:stCondLst>
                                        </p:cTn>
                                        <p:tgtEl>
                                          <p:spTgt spid="6">
                                            <p:txEl>
                                              <p:pRg st="1" end="1"/>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P spid="7"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549177" y="157160"/>
            <a:ext cx="10645756"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弄错数集与点集致误</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484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3" action="ppaction://hlinksldjump"/>
          </p:cNvPr>
          <p:cNvSpPr/>
          <p:nvPr/>
        </p:nvSpPr>
        <p:spPr>
          <a:xfrm>
            <a:off x="971574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易错警示</a:t>
            </a:r>
          </a:p>
        </p:txBody>
      </p:sp>
      <p:sp>
        <p:nvSpPr>
          <p:cNvPr id="9" name="矩形 8"/>
          <p:cNvSpPr/>
          <p:nvPr/>
        </p:nvSpPr>
        <p:spPr>
          <a:xfrm>
            <a:off x="382191" y="335216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a:latin typeface="Times New Roman"/>
                <a:ea typeface="华文细黑"/>
                <a:cs typeface="Times New Roman"/>
              </a:rPr>
              <a:t>所以方程组的解可用列举法表示为</a:t>
            </a:r>
            <a:r>
              <a:rPr lang="en-US" altLang="zh-CN" sz="2800" kern="100" dirty="0">
                <a:latin typeface="Times New Roman"/>
                <a:ea typeface="华文细黑"/>
                <a:cs typeface="Courier New"/>
              </a:rPr>
              <a:t>{1,2}.</a:t>
            </a:r>
            <a:endParaRPr lang="zh-CN" altLang="zh-CN" sz="105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748634528"/>
              </p:ext>
            </p:extLst>
          </p:nvPr>
        </p:nvGraphicFramePr>
        <p:xfrm>
          <a:off x="495300" y="971997"/>
          <a:ext cx="11210925" cy="1238250"/>
        </p:xfrm>
        <a:graphic>
          <a:graphicData uri="http://schemas.openxmlformats.org/presentationml/2006/ole">
            <mc:AlternateContent xmlns:mc="http://schemas.openxmlformats.org/markup-compatibility/2006">
              <mc:Choice xmlns:v="urn:schemas-microsoft-com:vml" Requires="v">
                <p:oleObj spid="_x0000_s19651" name="文档" r:id="rId5" imgW="11212766" imgH="1241618" progId="Word.Document.12">
                  <p:embed/>
                </p:oleObj>
              </mc:Choice>
              <mc:Fallback>
                <p:oleObj name="文档" r:id="rId5" imgW="11212766" imgH="1241618" progId="Word.Document.12">
                  <p:embed/>
                  <p:pic>
                    <p:nvPicPr>
                      <p:cNvPr id="0" name=""/>
                      <p:cNvPicPr>
                        <a:picLocks noChangeAspect="1" noChangeArrowheads="1"/>
                      </p:cNvPicPr>
                      <p:nvPr/>
                    </p:nvPicPr>
                    <p:blipFill>
                      <a:blip r:embed="rId6"/>
                      <a:srcRect/>
                      <a:stretch>
                        <a:fillRect/>
                      </a:stretch>
                    </p:blipFill>
                    <p:spPr bwMode="auto">
                      <a:xfrm>
                        <a:off x="495300" y="971997"/>
                        <a:ext cx="1121092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538672166"/>
              </p:ext>
            </p:extLst>
          </p:nvPr>
        </p:nvGraphicFramePr>
        <p:xfrm>
          <a:off x="495300" y="2268141"/>
          <a:ext cx="11210925" cy="1238250"/>
        </p:xfrm>
        <a:graphic>
          <a:graphicData uri="http://schemas.openxmlformats.org/presentationml/2006/ole">
            <mc:AlternateContent xmlns:mc="http://schemas.openxmlformats.org/markup-compatibility/2006">
              <mc:Choice xmlns:v="urn:schemas-microsoft-com:vml" Requires="v">
                <p:oleObj spid="_x0000_s19652" name="文档" r:id="rId8" imgW="11212766" imgH="1243060" progId="Word.Document.12">
                  <p:embed/>
                </p:oleObj>
              </mc:Choice>
              <mc:Fallback>
                <p:oleObj name="文档" r:id="rId8" imgW="11212766" imgH="1243060" progId="Word.Document.12">
                  <p:embed/>
                  <p:pic>
                    <p:nvPicPr>
                      <p:cNvPr id="0" name=""/>
                      <p:cNvPicPr>
                        <a:picLocks noChangeAspect="1" noChangeArrowheads="1"/>
                      </p:cNvPicPr>
                      <p:nvPr/>
                    </p:nvPicPr>
                    <p:blipFill>
                      <a:blip r:embed="rId9"/>
                      <a:srcRect/>
                      <a:stretch>
                        <a:fillRect/>
                      </a:stretch>
                    </p:blipFill>
                    <p:spPr bwMode="auto">
                      <a:xfrm>
                        <a:off x="495300" y="2268141"/>
                        <a:ext cx="1121092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345283046"/>
              </p:ext>
            </p:extLst>
          </p:nvPr>
        </p:nvGraphicFramePr>
        <p:xfrm>
          <a:off x="495300" y="4143375"/>
          <a:ext cx="11210925" cy="2428875"/>
        </p:xfrm>
        <a:graphic>
          <a:graphicData uri="http://schemas.openxmlformats.org/presentationml/2006/ole">
            <mc:AlternateContent xmlns:mc="http://schemas.openxmlformats.org/markup-compatibility/2006">
              <mc:Choice xmlns:v="urn:schemas-microsoft-com:vml" Requires="v">
                <p:oleObj spid="_x0000_s19653" name="文档" r:id="rId11" imgW="11212766" imgH="2434926" progId="Word.Document.12">
                  <p:embed/>
                </p:oleObj>
              </mc:Choice>
              <mc:Fallback>
                <p:oleObj name="文档" r:id="rId11" imgW="11212766" imgH="2434926" progId="Word.Document.12">
                  <p:embed/>
                  <p:pic>
                    <p:nvPicPr>
                      <p:cNvPr id="0" name=""/>
                      <p:cNvPicPr>
                        <a:picLocks noChangeAspect="1" noChangeArrowheads="1"/>
                      </p:cNvPicPr>
                      <p:nvPr/>
                    </p:nvPicPr>
                    <p:blipFill>
                      <a:blip r:embed="rId12"/>
                      <a:srcRect/>
                      <a:stretch>
                        <a:fillRect/>
                      </a:stretch>
                    </p:blipFill>
                    <p:spPr bwMode="auto">
                      <a:xfrm>
                        <a:off x="495300" y="4143375"/>
                        <a:ext cx="1121092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易错警示</a:t>
              </a:r>
            </a:p>
          </p:txBody>
        </p:sp>
      </p:grpSp>
      <p:sp>
        <p:nvSpPr>
          <p:cNvPr id="9" name="矩形 8"/>
          <p:cNvSpPr/>
          <p:nvPr/>
        </p:nvSpPr>
        <p:spPr>
          <a:xfrm>
            <a:off x="2095" y="1286968"/>
            <a:ext cx="12190413" cy="414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2930609885"/>
              </p:ext>
            </p:extLst>
          </p:nvPr>
        </p:nvGraphicFramePr>
        <p:xfrm>
          <a:off x="641648" y="1706018"/>
          <a:ext cx="10926166" cy="3200400"/>
        </p:xfrm>
        <a:graphic>
          <a:graphicData uri="http://schemas.openxmlformats.org/drawingml/2006/table">
            <a:tbl>
              <a:tblPr/>
              <a:tblGrid>
                <a:gridCol w="5021510"/>
                <a:gridCol w="5904656"/>
              </a:tblGrid>
              <a:tr h="83478">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错误原因</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纠错心得</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433">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集合</a:t>
                      </a:r>
                      <a:r>
                        <a:rPr lang="en-US" sz="2800" kern="100" dirty="0">
                          <a:effectLst/>
                          <a:latin typeface="Times New Roman"/>
                          <a:ea typeface="华文细黑"/>
                          <a:cs typeface="Courier New"/>
                        </a:rPr>
                        <a:t>{1,2}</a:t>
                      </a:r>
                      <a:r>
                        <a:rPr lang="zh-CN" sz="2800" kern="100" dirty="0">
                          <a:effectLst/>
                          <a:latin typeface="Times New Roman"/>
                          <a:ea typeface="华文细黑"/>
                          <a:cs typeface="Times New Roman"/>
                        </a:rPr>
                        <a:t>中是两个元素，表示的是两个数，而方程组的解应为数对</a:t>
                      </a:r>
                      <a:r>
                        <a:rPr lang="en-US" sz="2800" kern="100" dirty="0">
                          <a:effectLst/>
                          <a:latin typeface="Times New Roman"/>
                          <a:ea typeface="华文细黑"/>
                          <a:cs typeface="Courier New"/>
                        </a:rPr>
                        <a:t>(1,2)</a:t>
                      </a:r>
                      <a:r>
                        <a:rPr lang="zh-CN" sz="2800" kern="100" dirty="0">
                          <a:effectLst/>
                          <a:latin typeface="Times New Roman"/>
                          <a:ea typeface="华文细黑"/>
                          <a:cs typeface="Times New Roman"/>
                        </a:rPr>
                        <a:t>，表示的是直角坐标平面上的点</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表示集合时，要弄清元素具有的形式</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即代表元素是什么</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是数、还是有序实数对</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点</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、还是集合或其他形式</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005564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圆角矩形 8">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1389936017"/>
              </p:ext>
            </p:extLst>
          </p:nvPr>
        </p:nvGraphicFramePr>
        <p:xfrm>
          <a:off x="504825" y="4678574"/>
          <a:ext cx="11210925" cy="1219200"/>
        </p:xfrm>
        <a:graphic>
          <a:graphicData uri="http://schemas.openxmlformats.org/presentationml/2006/ole">
            <mc:AlternateContent xmlns:mc="http://schemas.openxmlformats.org/markup-compatibility/2006">
              <mc:Choice xmlns:v="urn:schemas-microsoft-com:vml" Requires="v">
                <p:oleObj spid="_x0000_s22623" name="文档" r:id="rId5" imgW="11212766" imgH="1220708" progId="Word.Document.12">
                  <p:embed/>
                </p:oleObj>
              </mc:Choice>
              <mc:Fallback>
                <p:oleObj name="文档" r:id="rId5" imgW="11212766" imgH="1220708" progId="Word.Document.12">
                  <p:embed/>
                  <p:pic>
                    <p:nvPicPr>
                      <p:cNvPr id="0" name=""/>
                      <p:cNvPicPr/>
                      <p:nvPr/>
                    </p:nvPicPr>
                    <p:blipFill>
                      <a:blip r:embed="rId6"/>
                      <a:stretch>
                        <a:fillRect/>
                      </a:stretch>
                    </p:blipFill>
                    <p:spPr>
                      <a:xfrm>
                        <a:off x="504825" y="4678574"/>
                        <a:ext cx="11210925" cy="1219200"/>
                      </a:xfrm>
                      <a:prstGeom prst="rect">
                        <a:avLst/>
                      </a:prstGeom>
                    </p:spPr>
                  </p:pic>
                </p:oleObj>
              </mc:Fallback>
            </mc:AlternateContent>
          </a:graphicData>
        </a:graphic>
      </p:graphicFrame>
      <p:sp>
        <p:nvSpPr>
          <p:cNvPr id="10" name="矩形 9"/>
          <p:cNvSpPr/>
          <p:nvPr/>
        </p:nvSpPr>
        <p:spPr>
          <a:xfrm>
            <a:off x="382191" y="7318"/>
            <a:ext cx="11412000" cy="456661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4</a:t>
            </a:r>
            <a:r>
              <a:rPr lang="zh-CN" altLang="zh-CN" sz="2800" kern="100" dirty="0">
                <a:latin typeface="Times New Roman"/>
                <a:ea typeface="华文细黑"/>
                <a:cs typeface="Times New Roman"/>
              </a:rPr>
              <a:t>　用列举法表示下列集合</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因为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0,1,2</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6,5,2</a:t>
            </a:r>
            <a:r>
              <a:rPr lang="zh-CN" altLang="zh-CN" sz="2800" kern="100" dirty="0">
                <a:latin typeface="Times New Roman"/>
                <a:ea typeface="华文细黑"/>
                <a:cs typeface="Times New Roman"/>
              </a:rPr>
              <a:t>，符合题意，</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{2,5,6}.</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满足条件</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13" name="矩形 12"/>
          <p:cNvSpPr/>
          <p:nvPr/>
        </p:nvSpPr>
        <p:spPr>
          <a:xfrm>
            <a:off x="382191" y="5790430"/>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(2,2)}.</a:t>
            </a:r>
            <a:endParaRPr lang="zh-CN" altLang="zh-CN" sz="2800" kern="100" dirty="0">
              <a:effectLst/>
              <a:latin typeface="宋体"/>
              <a:cs typeface="Courier New"/>
            </a:endParaRPr>
          </a:p>
        </p:txBody>
      </p:sp>
    </p:spTree>
    <p:extLst>
      <p:ext uri="{BB962C8B-B14F-4D97-AF65-F5344CB8AC3E}">
        <p14:creationId xmlns:p14="http://schemas.microsoft.com/office/powerpoint/2010/main" val="2999816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blinds(horizontal)">
                                      <p:cBhvr>
                                        <p:cTn id="7" dur="500"/>
                                        <p:tgtEl>
                                          <p:spTgt spid="1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3" end="3"/>
                                            </p:txEl>
                                          </p:spTgt>
                                        </p:tgtEl>
                                        <p:attrNameLst>
                                          <p:attrName>style.visibility</p:attrName>
                                        </p:attrNameLst>
                                      </p:cBhvr>
                                      <p:to>
                                        <p:strVal val="visible"/>
                                      </p:to>
                                    </p:set>
                                    <p:animEffect transition="in" filter="blinds(horizontal)">
                                      <p:cBhvr>
                                        <p:cTn id="12" dur="500"/>
                                        <p:tgtEl>
                                          <p:spTgt spid="1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animEffect transition="in" filter="blinds(horizontal)">
                                      <p:cBhvr>
                                        <p:cTn id="17" dur="500"/>
                                        <p:tgtEl>
                                          <p:spTgt spid="1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6" end="6"/>
                                            </p:txEl>
                                          </p:spTgt>
                                        </p:tgtEl>
                                        <p:attrNameLst>
                                          <p:attrName>style.visibility</p:attrName>
                                        </p:attrNameLst>
                                      </p:cBhvr>
                                      <p:to>
                                        <p:strVal val="visible"/>
                                      </p:to>
                                    </p:set>
                                    <p:animEffect transition="in" filter="blinds(horizontal)">
                                      <p:cBhvr>
                                        <p:cTn id="22" dur="500"/>
                                        <p:tgtEl>
                                          <p:spTgt spid="10">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0">
                                            <p:txEl>
                                              <p:pRg st="2" end="2"/>
                                            </p:txEl>
                                          </p:spTgt>
                                        </p:tgtEl>
                                      </p:cBhvr>
                                    </p:animEffect>
                                    <p:set>
                                      <p:cBhvr>
                                        <p:cTn id="37" dur="1" fill="hold">
                                          <p:stCondLst>
                                            <p:cond delay="499"/>
                                          </p:stCondLst>
                                        </p:cTn>
                                        <p:tgtEl>
                                          <p:spTgt spid="10">
                                            <p:txEl>
                                              <p:pRg st="2" end="2"/>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10">
                                            <p:txEl>
                                              <p:pRg st="3" end="3"/>
                                            </p:txEl>
                                          </p:spTgt>
                                        </p:tgtEl>
                                      </p:cBhvr>
                                    </p:animEffect>
                                    <p:set>
                                      <p:cBhvr>
                                        <p:cTn id="40" dur="1" fill="hold">
                                          <p:stCondLst>
                                            <p:cond delay="499"/>
                                          </p:stCondLst>
                                        </p:cTn>
                                        <p:tgtEl>
                                          <p:spTgt spid="10">
                                            <p:txEl>
                                              <p:pRg st="3" end="3"/>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0">
                                            <p:txEl>
                                              <p:pRg st="4" end="4"/>
                                            </p:txEl>
                                          </p:spTgt>
                                        </p:tgtEl>
                                      </p:cBhvr>
                                    </p:animEffect>
                                    <p:set>
                                      <p:cBhvr>
                                        <p:cTn id="43" dur="1" fill="hold">
                                          <p:stCondLst>
                                            <p:cond delay="499"/>
                                          </p:stCondLst>
                                        </p:cTn>
                                        <p:tgtEl>
                                          <p:spTgt spid="10">
                                            <p:txEl>
                                              <p:pRg st="4" end="4"/>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10">
                                            <p:txEl>
                                              <p:pRg st="6" end="6"/>
                                            </p:txEl>
                                          </p:spTgt>
                                        </p:tgtEl>
                                      </p:cBhvr>
                                    </p:animEffect>
                                    <p:set>
                                      <p:cBhvr>
                                        <p:cTn id="46" dur="1" fill="hold">
                                          <p:stCondLst>
                                            <p:cond delay="499"/>
                                          </p:stCondLst>
                                        </p:cTn>
                                        <p:tgtEl>
                                          <p:spTgt spid="10">
                                            <p:txEl>
                                              <p:pRg st="6" end="6"/>
                                            </p:txEl>
                                          </p:spTgt>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0" grpId="0" uiExpand="1" build="allAtOnce"/>
      <p:bldP spid="13" grpId="0"/>
      <p:bldP spid="1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734676"/>
            <a:ext cx="11412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用列举法表示集合</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A.{1,1}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.{1}</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集合</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实质是方程</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的解，此方程有两相等实根，为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，故可表示为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故选</a:t>
            </a:r>
            <a:r>
              <a:rPr lang="en-US" altLang="zh-CN" sz="2800" kern="100" dirty="0">
                <a:latin typeface="Times New Roman"/>
                <a:ea typeface="华文细黑"/>
                <a:cs typeface="Courier New"/>
              </a:rPr>
              <a:t>B.</a:t>
            </a:r>
            <a:endParaRPr lang="zh-CN" altLang="zh-CN" sz="2800" kern="100" dirty="0">
              <a:effectLst/>
              <a:latin typeface="宋体"/>
              <a:cs typeface="Courier New"/>
            </a:endParaRPr>
          </a:p>
        </p:txBody>
      </p:sp>
      <p:sp>
        <p:nvSpPr>
          <p:cNvPr id="2" name="矩形 1"/>
          <p:cNvSpPr/>
          <p:nvPr/>
        </p:nvSpPr>
        <p:spPr>
          <a:xfrm>
            <a:off x="6785720" y="938089"/>
            <a:ext cx="423514"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B</a:t>
            </a:r>
            <a:endParaRPr lang="zh-CN" altLang="en-US" b="1" dirty="0">
              <a:solidFill>
                <a:srgbClr val="C00000"/>
              </a:solidFill>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animEffect transition="in" filter="blinds(horizontal)">
                                      <p:cBhvr>
                                        <p:cTn id="7" dur="500"/>
                                        <p:tgtEl>
                                          <p:spTgt spid="1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4">
                                            <p:txEl>
                                              <p:pRg st="3" end="3"/>
                                            </p:txEl>
                                          </p:spTgt>
                                        </p:tgtEl>
                                      </p:cBhvr>
                                    </p:animEffect>
                                    <p:set>
                                      <p:cBhvr>
                                        <p:cTn id="17" dur="1" fill="hold">
                                          <p:stCondLst>
                                            <p:cond delay="499"/>
                                          </p:stCondLst>
                                        </p:cTn>
                                        <p:tgtEl>
                                          <p:spTgt spid="14">
                                            <p:txEl>
                                              <p:pRg st="3" end="3"/>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4" grpId="0" uiExpand="1" build="allAtOnce"/>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592907"/>
            <a:ext cx="11412000" cy="392028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下面对集合</a:t>
            </a:r>
            <a:r>
              <a:rPr lang="en-US" altLang="zh-CN" sz="2800" kern="100" dirty="0">
                <a:latin typeface="Times New Roman"/>
                <a:ea typeface="华文细黑"/>
                <a:cs typeface="Courier New"/>
              </a:rPr>
              <a:t>{1,5,9,13,17}</a:t>
            </a:r>
            <a:r>
              <a:rPr lang="zh-CN" altLang="zh-CN" sz="2800" kern="100" dirty="0">
                <a:latin typeface="Times New Roman"/>
                <a:ea typeface="华文细黑"/>
                <a:cs typeface="Times New Roman"/>
              </a:rPr>
              <a:t>用描述法表示，其中正确的是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是小于</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的正奇数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B.{</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k</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Z</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&lt;5}</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t</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t</a:t>
            </a:r>
            <a:r>
              <a:rPr lang="en-US" altLang="zh-CN" sz="2800" kern="100" dirty="0">
                <a:latin typeface="Times New Roman"/>
                <a:ea typeface="华文细黑"/>
                <a:cs typeface="Courier New"/>
              </a:rPr>
              <a:t>&lt;5}</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D.{</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s</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kern="100" baseline="30000" dirty="0">
                <a:latin typeface="Times New Roman"/>
                <a:ea typeface="华文细黑"/>
                <a:cs typeface="Courier New"/>
              </a:rPr>
              <a:t>*</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s</a:t>
            </a:r>
            <a:r>
              <a:rPr lang="en-US" altLang="zh-CN" sz="2800" kern="100" dirty="0">
                <a:latin typeface="Times New Roman"/>
                <a:ea typeface="华文细黑"/>
                <a:cs typeface="Courier New"/>
              </a:rPr>
              <a:t>&lt;6}</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分析</a:t>
            </a:r>
            <a:r>
              <a:rPr lang="en-US" altLang="zh-CN" sz="2800" kern="100" dirty="0">
                <a:latin typeface="Times New Roman"/>
                <a:ea typeface="华文细黑"/>
                <a:cs typeface="Courier New"/>
              </a:rPr>
              <a:t>1,5,9,13,17</a:t>
            </a:r>
            <a:r>
              <a:rPr lang="zh-CN" altLang="zh-CN" sz="2800" kern="100" dirty="0">
                <a:latin typeface="Times New Roman"/>
                <a:ea typeface="华文细黑"/>
                <a:cs typeface="Times New Roman"/>
              </a:rPr>
              <a:t>的特征</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9332787" y="789881"/>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D</a:t>
            </a:r>
            <a:endParaRPr lang="zh-CN" altLang="en-US" b="1" dirty="0">
              <a:solidFill>
                <a:srgbClr val="C00000"/>
              </a:solidFill>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5" end="5"/>
                                            </p:txEl>
                                          </p:spTgt>
                                        </p:tgtEl>
                                        <p:attrNameLst>
                                          <p:attrName>style.visibility</p:attrName>
                                        </p:attrNameLst>
                                      </p:cBhvr>
                                      <p:to>
                                        <p:strVal val="visible"/>
                                      </p:to>
                                    </p:set>
                                    <p:animEffect transition="in" filter="blinds(horizontal)">
                                      <p:cBhvr>
                                        <p:cTn id="7" dur="500"/>
                                        <p:tgtEl>
                                          <p:spTgt spid="20">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2"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5" end="5"/>
                                            </p:txEl>
                                          </p:spTgt>
                                        </p:tgtEl>
                                      </p:cBhvr>
                                    </p:animEffect>
                                    <p:set>
                                      <p:cBhvr>
                                        <p:cTn id="17" dur="1" fill="hold">
                                          <p:stCondLst>
                                            <p:cond delay="499"/>
                                          </p:stCondLst>
                                        </p:cTn>
                                        <p:tgtEl>
                                          <p:spTgt spid="20">
                                            <p:txEl>
                                              <p:pRg st="5" end="5"/>
                                            </p:txEl>
                                          </p:spTgt>
                                        </p:tgtEl>
                                        <p:attrNameLst>
                                          <p:attrName>style.visibility</p:attrName>
                                        </p:attrNameLst>
                                      </p:cBhvr>
                                      <p:to>
                                        <p:strVal val="hidden"/>
                                      </p:to>
                                    </p:set>
                                  </p:childTnLst>
                                </p:cTn>
                              </p:par>
                              <p:par>
                                <p:cTn id="18" presetID="10" presetClass="exit" presetSubtype="0" fill="hold" grpId="3"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uiExpand="1" build="allAtOnce"/>
      <p:bldP spid="2" grpId="2"/>
      <p:bldP spid="2" grpId="3"/>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2055" y="1639119"/>
            <a:ext cx="10440000" cy="1303177"/>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掌握集合的两种表示方法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列举法、描述法</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能够运用集合的两种表示方法表示一些简单集合</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382191" y="592907"/>
            <a:ext cx="11412000" cy="46474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给出下列说法：</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任意一个集合的正确表示方法是唯一的；</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集合</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|0</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是无限集；</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集合</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kern="100" baseline="300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&lt;5}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{0,1,2,3,4}</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集合</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与集合</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表示同一集合</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其中正确说法的序号是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en-US" altLang="zh-CN" sz="2800" kern="100" dirty="0">
                <a:latin typeface="宋体"/>
                <a:ea typeface="华文细黑"/>
                <a:cs typeface="Times New Roman"/>
              </a:rPr>
              <a:t>①②</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②③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C</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①③④</a:t>
            </a:r>
            <a:endParaRPr lang="zh-CN" altLang="zh-CN" sz="2800" kern="100" dirty="0">
              <a:effectLst/>
              <a:latin typeface="宋体"/>
              <a:cs typeface="Courier New"/>
            </a:endParaRPr>
          </a:p>
        </p:txBody>
      </p:sp>
      <p:sp>
        <p:nvSpPr>
          <p:cNvPr id="16" name="圆角矩形 15">
            <a:hlinkClick r:id="rId7"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0" name="矩形 19"/>
          <p:cNvSpPr/>
          <p:nvPr/>
        </p:nvSpPr>
        <p:spPr>
          <a:xfrm>
            <a:off x="382191" y="592907"/>
            <a:ext cx="11412000"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对于某些集合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如小于</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的自然数组成的集合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可以用列举法表示，也可以用描述法表示，表示方法不唯一，故说法</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不正确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集合</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|0</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的元素有无限个，是无限集，故说法</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由于</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kern="100" baseline="300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&lt;5}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{1,2,3,4}</a:t>
            </a:r>
            <a:r>
              <a:rPr lang="zh-CN" altLang="zh-CN" sz="2800" kern="100" dirty="0">
                <a:latin typeface="Times New Roman"/>
                <a:ea typeface="华文细黑"/>
                <a:cs typeface="Times New Roman"/>
              </a:rPr>
              <a:t>，故说法</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不正确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集合</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与集合</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的元素不同，故两集合不是同一集合，故说法</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不正确</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综</a:t>
            </a:r>
            <a:r>
              <a:rPr lang="zh-CN" altLang="zh-CN" sz="2800" kern="100" dirty="0">
                <a:latin typeface="Times New Roman"/>
                <a:ea typeface="华文细黑"/>
                <a:cs typeface="Times New Roman"/>
              </a:rPr>
              <a:t>上可知，正确的说法是</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答案　</a:t>
            </a:r>
            <a:r>
              <a:rPr lang="en-US" altLang="zh-CN" sz="2800" b="1" kern="100" dirty="0">
                <a:latin typeface="Times New Roman"/>
                <a:ea typeface="华文细黑"/>
                <a:cs typeface="Courier New"/>
              </a:rPr>
              <a:t>C</a:t>
            </a:r>
            <a:endParaRPr lang="zh-CN" altLang="zh-CN" sz="2800" b="1" kern="100" dirty="0">
              <a:effectLst/>
              <a:latin typeface="宋体"/>
              <a:cs typeface="Courier New"/>
            </a:endParaRPr>
          </a:p>
        </p:txBody>
      </p:sp>
    </p:spTree>
    <p:extLst>
      <p:ext uri="{BB962C8B-B14F-4D97-AF65-F5344CB8AC3E}">
        <p14:creationId xmlns:p14="http://schemas.microsoft.com/office/powerpoint/2010/main" val="21583702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blinds(horizontal)">
                                      <p:cBhvr>
                                        <p:cTn id="15" dur="750"/>
                                        <p:tgtEl>
                                          <p:spTgt spid="20">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animEffect transition="in" filter="blinds(horizontal)">
                                      <p:cBhvr>
                                        <p:cTn id="19" dur="750"/>
                                        <p:tgtEl>
                                          <p:spTgt spid="20">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20">
                                            <p:txEl>
                                              <p:pRg st="4" end="4"/>
                                            </p:txEl>
                                          </p:spTgt>
                                        </p:tgtEl>
                                        <p:attrNameLst>
                                          <p:attrName>style.visibility</p:attrName>
                                        </p:attrNameLst>
                                      </p:cBhvr>
                                      <p:to>
                                        <p:strVal val="visible"/>
                                      </p:to>
                                    </p:set>
                                    <p:animEffect transition="in" filter="blinds(horizontal)">
                                      <p:cBhvr>
                                        <p:cTn id="23" dur="750"/>
                                        <p:tgtEl>
                                          <p:spTgt spid="20">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animEffect transition="in" filter="blinds(horizontal)">
                                      <p:cBhvr>
                                        <p:cTn id="27" dur="750"/>
                                        <p:tgtEl>
                                          <p:spTgt spid="2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971447424"/>
              </p:ext>
            </p:extLst>
          </p:nvPr>
        </p:nvGraphicFramePr>
        <p:xfrm>
          <a:off x="504825" y="473274"/>
          <a:ext cx="11210925" cy="1152525"/>
        </p:xfrm>
        <a:graphic>
          <a:graphicData uri="http://schemas.openxmlformats.org/presentationml/2006/ole">
            <mc:AlternateContent xmlns:mc="http://schemas.openxmlformats.org/markup-compatibility/2006">
              <mc:Choice xmlns:v="urn:schemas-microsoft-com:vml" Requires="v">
                <p:oleObj spid="_x0000_s28754" name="文档" r:id="rId4" imgW="11212766" imgH="1161943" progId="Word.Document.12">
                  <p:embed/>
                </p:oleObj>
              </mc:Choice>
              <mc:Fallback>
                <p:oleObj name="文档" r:id="rId4" imgW="11212766" imgH="1161943" progId="Word.Document.12">
                  <p:embed/>
                  <p:pic>
                    <p:nvPicPr>
                      <p:cNvPr id="0" name=""/>
                      <p:cNvPicPr>
                        <a:picLocks noChangeAspect="1" noChangeArrowheads="1"/>
                      </p:cNvPicPr>
                      <p:nvPr/>
                    </p:nvPicPr>
                    <p:blipFill>
                      <a:blip r:embed="rId5"/>
                      <a:srcRect/>
                      <a:stretch>
                        <a:fillRect/>
                      </a:stretch>
                    </p:blipFill>
                    <p:spPr bwMode="auto">
                      <a:xfrm>
                        <a:off x="504825" y="473274"/>
                        <a:ext cx="112109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382191" y="2800772"/>
            <a:ext cx="11412000" cy="76941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用描述法表示为</a:t>
            </a:r>
            <a:r>
              <a:rPr lang="en-US" altLang="zh-CN" sz="2800" kern="100" dirty="0" smtClean="0">
                <a:latin typeface="Times New Roman"/>
                <a:ea typeface="华文细黑"/>
                <a:cs typeface="Courier New"/>
              </a:rPr>
              <a:t>__________________.</a:t>
            </a:r>
            <a:endParaRPr lang="zh-CN" altLang="zh-CN" sz="1050" kern="100" dirty="0">
              <a:effectLst/>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3150228534"/>
              </p:ext>
            </p:extLst>
          </p:nvPr>
        </p:nvGraphicFramePr>
        <p:xfrm>
          <a:off x="7127701" y="473274"/>
          <a:ext cx="1895475" cy="885825"/>
        </p:xfrm>
        <a:graphic>
          <a:graphicData uri="http://schemas.openxmlformats.org/presentationml/2006/ole">
            <mc:AlternateContent xmlns:mc="http://schemas.openxmlformats.org/markup-compatibility/2006">
              <mc:Choice xmlns:v="urn:schemas-microsoft-com:vml" Requires="v">
                <p:oleObj spid="_x0000_s28755" name="文档" r:id="rId7" imgW="1902742" imgH="885632" progId="Word.Document.12">
                  <p:embed/>
                </p:oleObj>
              </mc:Choice>
              <mc:Fallback>
                <p:oleObj name="文档" r:id="rId7" imgW="1902742" imgH="885632" progId="Word.Document.12">
                  <p:embed/>
                  <p:pic>
                    <p:nvPicPr>
                      <p:cNvPr id="0" name=""/>
                      <p:cNvPicPr>
                        <a:picLocks noChangeAspect="1" noChangeArrowheads="1"/>
                      </p:cNvPicPr>
                      <p:nvPr/>
                    </p:nvPicPr>
                    <p:blipFill>
                      <a:blip r:embed="rId8"/>
                      <a:srcRect/>
                      <a:stretch>
                        <a:fillRect/>
                      </a:stretch>
                    </p:blipFill>
                    <p:spPr bwMode="auto">
                      <a:xfrm>
                        <a:off x="7127701" y="473274"/>
                        <a:ext cx="189547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3067301693"/>
              </p:ext>
            </p:extLst>
          </p:nvPr>
        </p:nvGraphicFramePr>
        <p:xfrm>
          <a:off x="3070870" y="1581944"/>
          <a:ext cx="3171825" cy="1895475"/>
        </p:xfrm>
        <a:graphic>
          <a:graphicData uri="http://schemas.openxmlformats.org/presentationml/2006/ole">
            <mc:AlternateContent xmlns:mc="http://schemas.openxmlformats.org/markup-compatibility/2006">
              <mc:Choice xmlns:v="urn:schemas-microsoft-com:vml" Requires="v">
                <p:oleObj spid="_x0000_s28756" name="文档" r:id="rId10" imgW="3179037" imgH="1898708" progId="Word.Document.12">
                  <p:embed/>
                </p:oleObj>
              </mc:Choice>
              <mc:Fallback>
                <p:oleObj name="文档" r:id="rId10" imgW="3179037" imgH="1898708" progId="Word.Document.12">
                  <p:embed/>
                  <p:pic>
                    <p:nvPicPr>
                      <p:cNvPr id="0" name=""/>
                      <p:cNvPicPr>
                        <a:picLocks noChangeAspect="1" noChangeArrowheads="1"/>
                      </p:cNvPicPr>
                      <p:nvPr/>
                    </p:nvPicPr>
                    <p:blipFill>
                      <a:blip r:embed="rId11"/>
                      <a:srcRect/>
                      <a:stretch>
                        <a:fillRect/>
                      </a:stretch>
                    </p:blipFill>
                    <p:spPr bwMode="auto">
                      <a:xfrm>
                        <a:off x="3070870" y="1581944"/>
                        <a:ext cx="3171825"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对象 21"/>
          <p:cNvGraphicFramePr>
            <a:graphicFrameLocks noChangeAspect="1"/>
          </p:cNvGraphicFramePr>
          <p:nvPr>
            <p:extLst>
              <p:ext uri="{D42A27DB-BD31-4B8C-83A1-F6EECF244321}">
                <p14:modId xmlns:p14="http://schemas.microsoft.com/office/powerpoint/2010/main" val="2918380803"/>
              </p:ext>
            </p:extLst>
          </p:nvPr>
        </p:nvGraphicFramePr>
        <p:xfrm>
          <a:off x="504825" y="3643139"/>
          <a:ext cx="11210925" cy="895350"/>
        </p:xfrm>
        <a:graphic>
          <a:graphicData uri="http://schemas.openxmlformats.org/presentationml/2006/ole">
            <mc:AlternateContent xmlns:mc="http://schemas.openxmlformats.org/markup-compatibility/2006">
              <mc:Choice xmlns:v="urn:schemas-microsoft-com:vml" Requires="v">
                <p:oleObj spid="_x0000_s28757" name="文档" r:id="rId13" imgW="11212766" imgH="896604" progId="Word.Document.12">
                  <p:embed/>
                </p:oleObj>
              </mc:Choice>
              <mc:Fallback>
                <p:oleObj name="文档" r:id="rId13" imgW="11212766" imgH="896604" progId="Word.Document.12">
                  <p:embed/>
                  <p:pic>
                    <p:nvPicPr>
                      <p:cNvPr id="0" name=""/>
                      <p:cNvPicPr>
                        <a:picLocks noChangeAspect="1" noChangeArrowheads="1"/>
                      </p:cNvPicPr>
                      <p:nvPr/>
                    </p:nvPicPr>
                    <p:blipFill>
                      <a:blip r:embed="rId14"/>
                      <a:srcRect/>
                      <a:stretch>
                        <a:fillRect/>
                      </a:stretch>
                    </p:blipFill>
                    <p:spPr bwMode="auto">
                      <a:xfrm>
                        <a:off x="504825" y="3643139"/>
                        <a:ext cx="1121092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对象 22"/>
          <p:cNvGraphicFramePr>
            <a:graphicFrameLocks noChangeAspect="1"/>
          </p:cNvGraphicFramePr>
          <p:nvPr>
            <p:extLst>
              <p:ext uri="{D42A27DB-BD31-4B8C-83A1-F6EECF244321}">
                <p14:modId xmlns:p14="http://schemas.microsoft.com/office/powerpoint/2010/main" val="2318784119"/>
              </p:ext>
            </p:extLst>
          </p:nvPr>
        </p:nvGraphicFramePr>
        <p:xfrm>
          <a:off x="504825" y="4587230"/>
          <a:ext cx="11210925" cy="1895475"/>
        </p:xfrm>
        <a:graphic>
          <a:graphicData uri="http://schemas.openxmlformats.org/presentationml/2006/ole">
            <mc:AlternateContent xmlns:mc="http://schemas.openxmlformats.org/markup-compatibility/2006">
              <mc:Choice xmlns:v="urn:schemas-microsoft-com:vml" Requires="v">
                <p:oleObj spid="_x0000_s28758" name="文档" r:id="rId16" imgW="11212766" imgH="1901362" progId="Word.Document.12">
                  <p:embed/>
                </p:oleObj>
              </mc:Choice>
              <mc:Fallback>
                <p:oleObj name="文档" r:id="rId16" imgW="11212766" imgH="1901362" progId="Word.Document.12">
                  <p:embed/>
                  <p:pic>
                    <p:nvPicPr>
                      <p:cNvPr id="0" name=""/>
                      <p:cNvPicPr>
                        <a:picLocks noChangeAspect="1" noChangeArrowheads="1"/>
                      </p:cNvPicPr>
                      <p:nvPr/>
                    </p:nvPicPr>
                    <p:blipFill>
                      <a:blip r:embed="rId17"/>
                      <a:srcRect/>
                      <a:stretch>
                        <a:fillRect/>
                      </a:stretch>
                    </p:blipFill>
                    <p:spPr bwMode="auto">
                      <a:xfrm>
                        <a:off x="504825" y="4587230"/>
                        <a:ext cx="11210925"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Rectangle 21">
            <a:hlinkClick r:id="rId18"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19"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20"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21"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22"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par>
                                <p:cTn id="18" presetID="3" presetClass="entr" presetSubtype="1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linds(horizontal)">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3"/>
                                        </p:tgtEl>
                                      </p:cBhvr>
                                    </p:animEffect>
                                    <p:set>
                                      <p:cBhvr>
                                        <p:cTn id="28" dur="1" fill="hold">
                                          <p:stCondLst>
                                            <p:cond delay="499"/>
                                          </p:stCondLst>
                                        </p:cTn>
                                        <p:tgtEl>
                                          <p:spTgt spid="23"/>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15"/>
                                        </p:tgtEl>
                                      </p:cBhvr>
                                    </p:animEffect>
                                    <p:set>
                                      <p:cBhvr>
                                        <p:cTn id="31" dur="1" fill="hold">
                                          <p:stCondLst>
                                            <p:cond delay="499"/>
                                          </p:stCondLst>
                                        </p:cTn>
                                        <p:tgtEl>
                                          <p:spTgt spid="1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20"/>
                                        </p:tgtEl>
                                      </p:cBhvr>
                                    </p:animEffect>
                                    <p:set>
                                      <p:cBhvr>
                                        <p:cTn id="34"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矩形 16"/>
          <p:cNvSpPr/>
          <p:nvPr/>
        </p:nvSpPr>
        <p:spPr>
          <a:xfrm>
            <a:off x="382191" y="592907"/>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若集合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，集合</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的值为</a:t>
            </a:r>
            <a:r>
              <a:rPr lang="en-US" altLang="zh-CN" sz="2800" kern="100" dirty="0" smtClean="0">
                <a:latin typeface="Times New Roman"/>
                <a:ea typeface="华文细黑"/>
                <a:cs typeface="Courier New"/>
              </a:rPr>
              <a:t>______.</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由题意知－</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是方程</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的两根</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0" name="对象 19"/>
          <p:cNvGraphicFramePr>
            <a:graphicFrameLocks noChangeAspect="1"/>
          </p:cNvGraphicFramePr>
          <p:nvPr>
            <p:extLst>
              <p:ext uri="{D42A27DB-BD31-4B8C-83A1-F6EECF244321}">
                <p14:modId xmlns:p14="http://schemas.microsoft.com/office/powerpoint/2010/main" val="3836367236"/>
              </p:ext>
            </p:extLst>
          </p:nvPr>
        </p:nvGraphicFramePr>
        <p:xfrm>
          <a:off x="504825" y="2719239"/>
          <a:ext cx="11210925" cy="1152525"/>
        </p:xfrm>
        <a:graphic>
          <a:graphicData uri="http://schemas.openxmlformats.org/presentationml/2006/ole">
            <mc:AlternateContent xmlns:mc="http://schemas.openxmlformats.org/markup-compatibility/2006">
              <mc:Choice xmlns:v="urn:schemas-microsoft-com:vml" Requires="v">
                <p:oleObj spid="_x0000_s12686" name="文档" r:id="rId9" imgW="11212766" imgH="1161943" progId="Word.Document.12">
                  <p:embed/>
                </p:oleObj>
              </mc:Choice>
              <mc:Fallback>
                <p:oleObj name="文档" r:id="rId9" imgW="11212766" imgH="1161943" progId="Word.Document.12">
                  <p:embed/>
                  <p:pic>
                    <p:nvPicPr>
                      <p:cNvPr id="0" name=""/>
                      <p:cNvPicPr>
                        <a:picLocks noChangeAspect="1" noChangeArrowheads="1"/>
                      </p:cNvPicPr>
                      <p:nvPr/>
                    </p:nvPicPr>
                    <p:blipFill>
                      <a:blip r:embed="rId10"/>
                      <a:srcRect/>
                      <a:stretch>
                        <a:fillRect/>
                      </a:stretch>
                    </p:blipFill>
                    <p:spPr bwMode="auto">
                      <a:xfrm>
                        <a:off x="504825" y="2719239"/>
                        <a:ext cx="112109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3" name="矩形 32"/>
          <p:cNvSpPr/>
          <p:nvPr/>
        </p:nvSpPr>
        <p:spPr>
          <a:xfrm>
            <a:off x="382191" y="3850914"/>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endParaRPr lang="zh-CN" altLang="zh-CN" sz="2800" kern="100" dirty="0">
              <a:effectLst/>
              <a:latin typeface="宋体"/>
              <a:cs typeface="Courier New"/>
            </a:endParaRPr>
          </a:p>
        </p:txBody>
      </p:sp>
      <p:sp>
        <p:nvSpPr>
          <p:cNvPr id="2" name="矩形 1"/>
          <p:cNvSpPr/>
          <p:nvPr/>
        </p:nvSpPr>
        <p:spPr>
          <a:xfrm>
            <a:off x="963588" y="1404045"/>
            <a:ext cx="72327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3</a:t>
            </a:r>
            <a:endParaRPr lang="zh-CN" altLang="en-US" dirty="0">
              <a:solidFill>
                <a:srgbClr val="C00000"/>
              </a:solidFill>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animEffect transition="in" filter="blinds(horizontal)">
                                      <p:cBhvr>
                                        <p:cTn id="7" dur="500"/>
                                        <p:tgtEl>
                                          <p:spTgt spid="1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linds(horizontal)">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7">
                                            <p:txEl>
                                              <p:pRg st="1" end="1"/>
                                            </p:txEl>
                                          </p:spTgt>
                                        </p:tgtEl>
                                      </p:cBhvr>
                                    </p:animEffect>
                                    <p:set>
                                      <p:cBhvr>
                                        <p:cTn id="27" dur="1" fill="hold">
                                          <p:stCondLst>
                                            <p:cond delay="499"/>
                                          </p:stCondLst>
                                        </p:cTn>
                                        <p:tgtEl>
                                          <p:spTgt spid="17">
                                            <p:txEl>
                                              <p:pRg st="1" end="1"/>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0"/>
                                        </p:tgtEl>
                                      </p:cBhvr>
                                    </p:animEffect>
                                    <p:set>
                                      <p:cBhvr>
                                        <p:cTn id="30" dur="1" fill="hold">
                                          <p:stCondLst>
                                            <p:cond delay="499"/>
                                          </p:stCondLst>
                                        </p:cTn>
                                        <p:tgtEl>
                                          <p:spTgt spid="20"/>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33"/>
                                        </p:tgtEl>
                                      </p:cBhvr>
                                    </p:animEffect>
                                    <p:set>
                                      <p:cBhvr>
                                        <p:cTn id="33" dur="1" fill="hold">
                                          <p:stCondLst>
                                            <p:cond delay="499"/>
                                          </p:stCondLst>
                                        </p:cTn>
                                        <p:tgtEl>
                                          <p:spTgt spid="3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7" grpId="0" uiExpand="1" build="allAtOnce"/>
      <p:bldP spid="33" grpId="0"/>
      <p:bldP spid="33" grpId="1"/>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0" name="矩形 9"/>
          <p:cNvSpPr/>
          <p:nvPr/>
        </p:nvSpPr>
        <p:spPr>
          <a:xfrm>
            <a:off x="296465" y="736923"/>
            <a:ext cx="11592000" cy="5832534"/>
          </a:xfrm>
          <a:prstGeom prst="rect">
            <a:avLst/>
          </a:prstGeom>
        </p:spPr>
        <p:txBody>
          <a:bodyPr wrap="square" lIns="121898" tIns="60948" rIns="121898" bIns="60948">
            <a:spAutoFit/>
          </a:bodyPr>
          <a:lstStyle/>
          <a:p>
            <a:pPr algn="just">
              <a:lnSpc>
                <a:spcPct val="134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集合表示的要求：</a:t>
            </a:r>
            <a:endParaRPr lang="zh-CN" altLang="zh-CN" sz="2800" kern="100" dirty="0">
              <a:latin typeface="宋体"/>
              <a:cs typeface="Courier New"/>
            </a:endParaRPr>
          </a:p>
          <a:p>
            <a:pPr algn="just">
              <a:lnSpc>
                <a:spcPct val="134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根据要表示的集合元素的特点，选择适当方法表示集合，一般要符合最简原则</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4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一般情况下，元素个数无限的集合不宜用列举法表示，描述法既可以表示元素个数无限的集合，也可以表示元素个数有限的集合</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4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在用描述法表示集合时应注意：</a:t>
            </a:r>
            <a:endParaRPr lang="zh-CN" altLang="zh-CN" sz="2800" kern="100" dirty="0">
              <a:latin typeface="宋体"/>
              <a:cs typeface="Courier New"/>
            </a:endParaRPr>
          </a:p>
          <a:p>
            <a:pPr algn="just">
              <a:lnSpc>
                <a:spcPct val="134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弄清元素所具有的形式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即代表元素是什么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是数、还是有序实数对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、还是集合或其他形式</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4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元素具有怎样的属性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当题目中用了其他字母来描述元素所具有的属性时，要去伪存真，而不能被表面的字母形式所迷惑</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Administrator\Desktop\创新图片\数学创新必修1\t01e5e26dbe86ab58f7.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b="8902"/>
          <a:stretch/>
        </p:blipFill>
        <p:spPr bwMode="auto">
          <a:xfrm>
            <a:off x="8183438" y="4264283"/>
            <a:ext cx="4010745" cy="259530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666151"/>
            <a:ext cx="11412000"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　集合的表示方法</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列举法：把集合的</a:t>
            </a:r>
            <a:r>
              <a:rPr lang="zh-CN" altLang="zh-CN" sz="2800" kern="100" dirty="0" smtClean="0">
                <a:latin typeface="Times New Roman"/>
                <a:ea typeface="华文细黑"/>
                <a:cs typeface="Times New Roman"/>
              </a:rPr>
              <a:t>元素</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出来</a:t>
            </a:r>
            <a:r>
              <a:rPr lang="zh-CN" altLang="zh-CN" sz="2800" kern="100" dirty="0">
                <a:latin typeface="Times New Roman"/>
                <a:ea typeface="华文细黑"/>
                <a:cs typeface="Times New Roman"/>
              </a:rPr>
              <a:t>，并用花括号</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括起来表示集合的方法叫做列举法</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描述法：</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定义：用集合所含元素</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表示</a:t>
            </a:r>
            <a:r>
              <a:rPr lang="zh-CN" altLang="zh-CN" sz="2800" kern="100" dirty="0">
                <a:latin typeface="Times New Roman"/>
                <a:ea typeface="华文细黑"/>
                <a:cs typeface="Times New Roman"/>
              </a:rPr>
              <a:t>集合的方法称为描述法</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写法：在花括号内先写上表示这个集合元素</a:t>
            </a:r>
            <a:r>
              <a:rPr lang="zh-CN" altLang="zh-CN" sz="2800" kern="100" dirty="0" smtClean="0">
                <a:latin typeface="Times New Roman"/>
                <a:ea typeface="华文细黑"/>
                <a:cs typeface="Times New Roman"/>
              </a:rPr>
              <a:t>的</a:t>
            </a:r>
            <a:r>
              <a:rPr lang="en-US" altLang="zh-CN" sz="2800" kern="100" dirty="0" smtClean="0">
                <a:latin typeface="Times New Roman"/>
                <a:ea typeface="华文细黑"/>
                <a:cs typeface="Times New Roman"/>
              </a:rPr>
              <a:t>____________________</a:t>
            </a:r>
          </a:p>
          <a:p>
            <a:pPr algn="just">
              <a:lnSpc>
                <a:spcPct val="150000"/>
              </a:lnSpc>
              <a:spcAft>
                <a:spcPts val="0"/>
              </a:spcAft>
              <a:tabLst>
                <a:tab pos="2070735" algn="l"/>
              </a:tabLs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再画一条竖线，在竖线后写出这个集合中元素所具有</a:t>
            </a:r>
            <a:r>
              <a:rPr lang="zh-CN" altLang="zh-CN" sz="2800" kern="100" dirty="0" smtClean="0">
                <a:latin typeface="Times New Roman"/>
                <a:ea typeface="华文细黑"/>
                <a:cs typeface="Times New Roman"/>
              </a:rPr>
              <a:t>的</a:t>
            </a:r>
            <a:r>
              <a:rPr lang="en-US" altLang="zh-CN" sz="2800" kern="100" dirty="0">
                <a:latin typeface="Times New Roman"/>
                <a:ea typeface="华文细黑"/>
                <a:cs typeface="Times New Roman"/>
              </a:rPr>
              <a:t>_____</a:t>
            </a:r>
            <a:endParaRPr lang="en-US" altLang="zh-CN" sz="2800" u="sng"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454199" y="5249044"/>
            <a:ext cx="1233952"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特征</a:t>
            </a:r>
            <a:endParaRPr lang="zh-CN" altLang="en-US" dirty="0">
              <a:solidFill>
                <a:srgbClr val="C00000"/>
              </a:solidFill>
            </a:endParaRPr>
          </a:p>
        </p:txBody>
      </p:sp>
      <p:sp>
        <p:nvSpPr>
          <p:cNvPr id="3" name="矩形 2"/>
          <p:cNvSpPr/>
          <p:nvPr/>
        </p:nvSpPr>
        <p:spPr>
          <a:xfrm>
            <a:off x="4338439" y="1404045"/>
            <a:ext cx="1620957"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一一列举</a:t>
            </a:r>
          </a:p>
        </p:txBody>
      </p:sp>
      <p:sp>
        <p:nvSpPr>
          <p:cNvPr id="4" name="矩形 3"/>
          <p:cNvSpPr/>
          <p:nvPr/>
        </p:nvSpPr>
        <p:spPr>
          <a:xfrm>
            <a:off x="6517729" y="2680971"/>
            <a:ext cx="1620957"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共同特征</a:t>
            </a:r>
          </a:p>
        </p:txBody>
      </p:sp>
      <p:sp>
        <p:nvSpPr>
          <p:cNvPr id="5" name="矩形 4"/>
          <p:cNvSpPr/>
          <p:nvPr/>
        </p:nvSpPr>
        <p:spPr>
          <a:xfrm>
            <a:off x="8064127" y="3986808"/>
            <a:ext cx="3854202" cy="523220"/>
          </a:xfrm>
          <a:prstGeom prst="rect">
            <a:avLst/>
          </a:prstGeom>
        </p:spPr>
        <p:txBody>
          <a:bodyPr wrap="square">
            <a:spAutoFit/>
          </a:bodyPr>
          <a:lstStyle/>
          <a:p>
            <a:r>
              <a:rPr lang="zh-CN" altLang="zh-CN" sz="2800" kern="100" dirty="0">
                <a:solidFill>
                  <a:srgbClr val="C00000"/>
                </a:solidFill>
                <a:latin typeface="Times New Roman"/>
                <a:ea typeface="华文细黑"/>
                <a:cs typeface="Times New Roman"/>
              </a:rPr>
              <a:t>一般符号及取值</a:t>
            </a:r>
            <a:r>
              <a:rPr lang="en-US" altLang="zh-CN" sz="2800" kern="100" dirty="0">
                <a:solidFill>
                  <a:srgbClr val="C00000"/>
                </a:solidFill>
                <a:latin typeface="Times New Roman"/>
                <a:ea typeface="华文细黑"/>
                <a:cs typeface="Courier New"/>
              </a:rPr>
              <a:t>(</a:t>
            </a:r>
            <a:r>
              <a:rPr lang="zh-CN" altLang="zh-CN" sz="2800" kern="100" dirty="0" smtClean="0">
                <a:solidFill>
                  <a:srgbClr val="C00000"/>
                </a:solidFill>
                <a:latin typeface="Times New Roman"/>
                <a:ea typeface="华文细黑"/>
                <a:cs typeface="Times New Roman"/>
              </a:rPr>
              <a:t>或</a:t>
            </a:r>
            <a:r>
              <a:rPr lang="zh-CN" altLang="zh-CN" sz="2800" kern="100" dirty="0">
                <a:solidFill>
                  <a:srgbClr val="C00000"/>
                </a:solidFill>
                <a:latin typeface="Times New Roman"/>
                <a:ea typeface="华文细黑"/>
                <a:cs typeface="Times New Roman"/>
              </a:rPr>
              <a:t>变</a:t>
            </a:r>
            <a:endParaRPr lang="zh-CN" altLang="en-US" dirty="0"/>
          </a:p>
        </p:txBody>
      </p:sp>
      <p:sp>
        <p:nvSpPr>
          <p:cNvPr id="8" name="矩形 7"/>
          <p:cNvSpPr/>
          <p:nvPr/>
        </p:nvSpPr>
        <p:spPr>
          <a:xfrm>
            <a:off x="425624" y="4591447"/>
            <a:ext cx="1382110" cy="523220"/>
          </a:xfrm>
          <a:prstGeom prst="rect">
            <a:avLst/>
          </a:prstGeom>
        </p:spPr>
        <p:txBody>
          <a:bodyPr wrap="none">
            <a:spAutoFit/>
          </a:bodyPr>
          <a:lstStyle/>
          <a:p>
            <a:pPr lvl="0"/>
            <a:r>
              <a:rPr lang="zh-CN" altLang="zh-CN" sz="2800" kern="100" dirty="0" smtClean="0">
                <a:solidFill>
                  <a:srgbClr val="C00000"/>
                </a:solidFill>
                <a:latin typeface="Times New Roman"/>
                <a:ea typeface="华文细黑"/>
                <a:cs typeface="Times New Roman"/>
              </a:rPr>
              <a:t>化</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范围</a:t>
            </a:r>
          </a:p>
        </p:txBody>
      </p:sp>
      <p:sp>
        <p:nvSpPr>
          <p:cNvPr id="10" name="矩形 9"/>
          <p:cNvSpPr/>
          <p:nvPr/>
        </p:nvSpPr>
        <p:spPr>
          <a:xfrm>
            <a:off x="10660285" y="463476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共同</a:t>
            </a:r>
            <a:endParaRPr lang="zh-CN" altLang="en-US" dirty="0"/>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 grpId="0"/>
      <p:bldP spid="2" grpId="1"/>
      <p:bldP spid="3" grpId="0"/>
      <p:bldP spid="3" grpId="1"/>
      <p:bldP spid="4" grpId="0"/>
      <p:bldP spid="4" grpId="1"/>
      <p:bldP spid="5" grpId="0"/>
      <p:bldP spid="5" grpId="1"/>
      <p:bldP spid="8" grpId="0"/>
      <p:bldP spid="8" grpId="1"/>
      <p:bldP spid="10"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矩形 7"/>
          <p:cNvSpPr/>
          <p:nvPr/>
        </p:nvSpPr>
        <p:spPr>
          <a:xfrm>
            <a:off x="382191" y="26368"/>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由方程</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的实数根组成的集合，怎样表示较好？</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列举法表示为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，描述法表示为</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，列举法较好</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集合</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|4</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&lt;5}</a:t>
            </a:r>
            <a:r>
              <a:rPr lang="zh-CN" altLang="zh-CN" sz="2800" kern="100" dirty="0">
                <a:latin typeface="Times New Roman"/>
                <a:ea typeface="华文细黑"/>
                <a:cs typeface="Times New Roman"/>
              </a:rPr>
              <a:t>可以用列举法表示吗？</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不能，因为这个集合中的元素不能够一一列举出来</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列举法可以表示无限集吗？</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列举法可以表示有限集，也可以表示无限集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若集合中元素个数较多或无限多，但呈现出一定的规律性，在不致发生误解的情况下，也可列出几个元素作为代表，其他的元素用省略号表示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例如正偶数集合可以表示为</a:t>
            </a:r>
            <a:r>
              <a:rPr lang="en-US" altLang="zh-CN" sz="2800" kern="100" dirty="0">
                <a:latin typeface="Times New Roman"/>
                <a:ea typeface="华文细黑"/>
                <a:cs typeface="Courier New"/>
              </a:rPr>
              <a:t>{2,4,6,8</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777846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linds(horizontal)">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blinds(horizontal)">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blinds(horizontal)">
                                      <p:cBhvr>
                                        <p:cTn id="17" dur="500"/>
                                        <p:tgtEl>
                                          <p:spTgt spid="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6" end="6"/>
                                            </p:txEl>
                                          </p:spTgt>
                                        </p:tgtEl>
                                        <p:attrNameLst>
                                          <p:attrName>style.visibility</p:attrName>
                                        </p:attrNameLst>
                                      </p:cBhvr>
                                      <p:to>
                                        <p:strVal val="visible"/>
                                      </p:to>
                                    </p:set>
                                    <p:animEffect transition="in" filter="blinds(horizontal)">
                                      <p:cBhvr>
                                        <p:cTn id="22" dur="500"/>
                                        <p:tgtEl>
                                          <p:spTgt spid="8">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8">
                                            <p:txEl>
                                              <p:pRg st="1" end="1"/>
                                            </p:txEl>
                                          </p:spTgt>
                                        </p:tgtEl>
                                      </p:cBhvr>
                                    </p:animEffect>
                                    <p:set>
                                      <p:cBhvr>
                                        <p:cTn id="27" dur="1" fill="hold">
                                          <p:stCondLst>
                                            <p:cond delay="499"/>
                                          </p:stCondLst>
                                        </p:cTn>
                                        <p:tgtEl>
                                          <p:spTgt spid="8">
                                            <p:txEl>
                                              <p:pRg st="1" end="1"/>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8">
                                            <p:txEl>
                                              <p:pRg st="2" end="2"/>
                                            </p:txEl>
                                          </p:spTgt>
                                        </p:tgtEl>
                                      </p:cBhvr>
                                    </p:animEffect>
                                    <p:set>
                                      <p:cBhvr>
                                        <p:cTn id="30" dur="1" fill="hold">
                                          <p:stCondLst>
                                            <p:cond delay="499"/>
                                          </p:stCondLst>
                                        </p:cTn>
                                        <p:tgtEl>
                                          <p:spTgt spid="8">
                                            <p:txEl>
                                              <p:pRg st="2" end="2"/>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8">
                                            <p:txEl>
                                              <p:pRg st="4" end="4"/>
                                            </p:txEl>
                                          </p:spTgt>
                                        </p:tgtEl>
                                      </p:cBhvr>
                                    </p:animEffect>
                                    <p:set>
                                      <p:cBhvr>
                                        <p:cTn id="33" dur="1" fill="hold">
                                          <p:stCondLst>
                                            <p:cond delay="499"/>
                                          </p:stCondLst>
                                        </p:cTn>
                                        <p:tgtEl>
                                          <p:spTgt spid="8">
                                            <p:txEl>
                                              <p:pRg st="4" end="4"/>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8">
                                            <p:txEl>
                                              <p:pRg st="6" end="6"/>
                                            </p:txEl>
                                          </p:spTgt>
                                        </p:tgtEl>
                                      </p:cBhvr>
                                    </p:animEffect>
                                    <p:set>
                                      <p:cBhvr>
                                        <p:cTn id="36" dur="1" fill="hold">
                                          <p:stCondLst>
                                            <p:cond delay="499"/>
                                          </p:stCondLst>
                                        </p:cTn>
                                        <p:tgtEl>
                                          <p:spTgt spid="8">
                                            <p:txEl>
                                              <p:pRg st="6" end="6"/>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664409"/>
            <a:ext cx="11412000"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用列举法表示集合</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用列举法表示下列集合：</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小于</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的所有自然数组成的集合；</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zh-CN" altLang="zh-CN" sz="2800" kern="100" spc="-70" dirty="0">
                <a:latin typeface="Times New Roman"/>
                <a:ea typeface="华文细黑"/>
                <a:cs typeface="Times New Roman"/>
              </a:rPr>
              <a:t>设小于</a:t>
            </a:r>
            <a:r>
              <a:rPr lang="en-US" altLang="zh-CN" sz="2800" kern="100" spc="-70" dirty="0">
                <a:latin typeface="Times New Roman"/>
                <a:ea typeface="华文细黑"/>
                <a:cs typeface="Courier New"/>
              </a:rPr>
              <a:t>10</a:t>
            </a:r>
            <a:r>
              <a:rPr lang="zh-CN" altLang="zh-CN" sz="2800" kern="100" spc="-70" dirty="0">
                <a:latin typeface="Times New Roman"/>
                <a:ea typeface="华文细黑"/>
                <a:cs typeface="Times New Roman"/>
              </a:rPr>
              <a:t>的所有自然数组成的集合为</a:t>
            </a:r>
            <a:r>
              <a:rPr lang="en-US" altLang="zh-CN" sz="2800" i="1" kern="100" spc="-70" dirty="0">
                <a:latin typeface="Times New Roman"/>
                <a:ea typeface="华文细黑"/>
                <a:cs typeface="Courier New"/>
              </a:rPr>
              <a:t>A</a:t>
            </a:r>
            <a:r>
              <a:rPr lang="zh-CN" altLang="zh-CN" sz="2800" kern="100" spc="-70" dirty="0">
                <a:latin typeface="Times New Roman"/>
                <a:ea typeface="华文细黑"/>
                <a:cs typeface="Times New Roman"/>
              </a:rPr>
              <a:t>，那么</a:t>
            </a:r>
            <a:r>
              <a:rPr lang="en-US" altLang="zh-CN" sz="2800" i="1" kern="100" spc="-70" dirty="0">
                <a:latin typeface="Times New Roman"/>
                <a:ea typeface="华文细黑"/>
                <a:cs typeface="Courier New"/>
              </a:rPr>
              <a:t>A</a:t>
            </a:r>
            <a:r>
              <a:rPr lang="zh-CN" altLang="zh-CN" sz="2800" kern="100" spc="-70" dirty="0">
                <a:latin typeface="Times New Roman"/>
                <a:ea typeface="华文细黑"/>
                <a:cs typeface="Times New Roman"/>
              </a:rPr>
              <a:t>＝</a:t>
            </a:r>
            <a:r>
              <a:rPr lang="en-US" altLang="zh-CN" sz="2800" kern="100" spc="-70" dirty="0">
                <a:latin typeface="Times New Roman"/>
                <a:ea typeface="华文细黑"/>
                <a:cs typeface="Courier New"/>
              </a:rPr>
              <a:t>{</a:t>
            </a:r>
            <a:r>
              <a:rPr lang="en-US" altLang="zh-CN" sz="2800" kern="100" spc="-70" dirty="0" smtClean="0">
                <a:latin typeface="Times New Roman"/>
                <a:ea typeface="华文细黑"/>
                <a:cs typeface="Courier New"/>
              </a:rPr>
              <a:t>0,1,2,3,4,5,6,7,8,9</a:t>
            </a:r>
            <a:r>
              <a:rPr lang="en-US" altLang="zh-CN" sz="2800" kern="100" spc="-70" dirty="0">
                <a:latin typeface="Times New Roman"/>
                <a:ea typeface="华文细黑"/>
                <a:cs typeface="Courier New"/>
              </a:rPr>
              <a:t>}.</a:t>
            </a:r>
            <a:endParaRPr lang="zh-CN" altLang="zh-CN" sz="2800" kern="100" spc="-7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方程</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的所有实数根组成的集合；</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设方程</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的所有实数根组成的集合为</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，那么</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{0,1}.</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由</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以内的所有质数组成的集合</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zh-CN" altLang="zh-CN" sz="2800" kern="100" spc="-130" dirty="0">
                <a:latin typeface="Times New Roman"/>
                <a:ea typeface="华文细黑"/>
                <a:cs typeface="Times New Roman"/>
              </a:rPr>
              <a:t>设由</a:t>
            </a:r>
            <a:r>
              <a:rPr lang="en-US" altLang="zh-CN" sz="2800" kern="100" spc="-130" dirty="0">
                <a:latin typeface="Times New Roman"/>
                <a:ea typeface="华文细黑"/>
                <a:cs typeface="Courier New"/>
              </a:rPr>
              <a:t>1</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20</a:t>
            </a:r>
            <a:r>
              <a:rPr lang="zh-CN" altLang="zh-CN" sz="2800" kern="100" spc="-130" dirty="0">
                <a:latin typeface="Times New Roman"/>
                <a:ea typeface="华文细黑"/>
                <a:cs typeface="Times New Roman"/>
              </a:rPr>
              <a:t>以内的所有质数组成的集合为</a:t>
            </a:r>
            <a:r>
              <a:rPr lang="en-US" altLang="zh-CN" sz="2800" i="1" kern="100" spc="-130" dirty="0">
                <a:latin typeface="Times New Roman"/>
                <a:ea typeface="华文细黑"/>
                <a:cs typeface="Courier New"/>
              </a:rPr>
              <a:t>C</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那么</a:t>
            </a:r>
            <a:r>
              <a:rPr lang="en-US" altLang="zh-CN" sz="2800" i="1" kern="100" spc="-130" dirty="0">
                <a:latin typeface="Times New Roman"/>
                <a:ea typeface="华文细黑"/>
                <a:cs typeface="Courier New"/>
              </a:rPr>
              <a:t>C</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a:t>
            </a:r>
            <a:r>
              <a:rPr lang="en-US" altLang="zh-CN" sz="2800" kern="100" spc="-130" dirty="0" smtClean="0">
                <a:latin typeface="Times New Roman"/>
                <a:ea typeface="华文细黑"/>
                <a:cs typeface="Courier New"/>
              </a:rPr>
              <a:t>2,3,5,7,11,13,17,19</a:t>
            </a:r>
            <a:r>
              <a:rPr lang="en-US" altLang="zh-CN" sz="2800" kern="100" spc="-130" dirty="0">
                <a:latin typeface="Times New Roman"/>
                <a:ea typeface="华文细黑"/>
                <a:cs typeface="Courier New"/>
              </a:rPr>
              <a:t>}.</a:t>
            </a:r>
            <a:endParaRPr lang="zh-CN" altLang="zh-CN" sz="2800" kern="100" spc="-13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圆角矩形 5">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3" end="3"/>
                                            </p:txEl>
                                          </p:spTgt>
                                        </p:tgtEl>
                                        <p:attrNameLst>
                                          <p:attrName>style.visibility</p:attrName>
                                        </p:attrNameLst>
                                      </p:cBhvr>
                                      <p:to>
                                        <p:strVal val="visible"/>
                                      </p:to>
                                    </p:set>
                                    <p:animEffect transition="in" filter="blinds(horizontal)">
                                      <p:cBhvr>
                                        <p:cTn id="7" dur="500"/>
                                        <p:tgtEl>
                                          <p:spTgt spid="11">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5" end="5"/>
                                            </p:txEl>
                                          </p:spTgt>
                                        </p:tgtEl>
                                        <p:attrNameLst>
                                          <p:attrName>style.visibility</p:attrName>
                                        </p:attrNameLst>
                                      </p:cBhvr>
                                      <p:to>
                                        <p:strVal val="visible"/>
                                      </p:to>
                                    </p:set>
                                    <p:animEffect transition="in" filter="blinds(horizontal)">
                                      <p:cBhvr>
                                        <p:cTn id="12" dur="500"/>
                                        <p:tgtEl>
                                          <p:spTgt spid="11">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7" end="7"/>
                                            </p:txEl>
                                          </p:spTgt>
                                        </p:tgtEl>
                                        <p:attrNameLst>
                                          <p:attrName>style.visibility</p:attrName>
                                        </p:attrNameLst>
                                      </p:cBhvr>
                                      <p:to>
                                        <p:strVal val="visible"/>
                                      </p:to>
                                    </p:set>
                                    <p:animEffect transition="in" filter="blinds(horizontal)">
                                      <p:cBhvr>
                                        <p:cTn id="17" dur="500"/>
                                        <p:tgtEl>
                                          <p:spTgt spid="11">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xEl>
                                              <p:pRg st="3" end="3"/>
                                            </p:txEl>
                                          </p:spTgt>
                                        </p:tgtEl>
                                      </p:cBhvr>
                                    </p:animEffect>
                                    <p:set>
                                      <p:cBhvr>
                                        <p:cTn id="22" dur="1" fill="hold">
                                          <p:stCondLst>
                                            <p:cond delay="499"/>
                                          </p:stCondLst>
                                        </p:cTn>
                                        <p:tgtEl>
                                          <p:spTgt spid="11">
                                            <p:txEl>
                                              <p:pRg st="3" end="3"/>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1">
                                            <p:txEl>
                                              <p:pRg st="5" end="5"/>
                                            </p:txEl>
                                          </p:spTgt>
                                        </p:tgtEl>
                                      </p:cBhvr>
                                    </p:animEffect>
                                    <p:set>
                                      <p:cBhvr>
                                        <p:cTn id="25" dur="1" fill="hold">
                                          <p:stCondLst>
                                            <p:cond delay="499"/>
                                          </p:stCondLst>
                                        </p:cTn>
                                        <p:tgtEl>
                                          <p:spTgt spid="11">
                                            <p:txEl>
                                              <p:pRg st="5" end="5"/>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1">
                                            <p:txEl>
                                              <p:pRg st="7" end="7"/>
                                            </p:txEl>
                                          </p:spTgt>
                                        </p:tgtEl>
                                      </p:cBhvr>
                                    </p:animEffect>
                                    <p:set>
                                      <p:cBhvr>
                                        <p:cTn id="28" dur="1" fill="hold">
                                          <p:stCondLst>
                                            <p:cond delay="499"/>
                                          </p:stCondLst>
                                        </p:cTn>
                                        <p:tgtEl>
                                          <p:spTgt spid="11">
                                            <p:txEl>
                                              <p:pRg st="7" end="7"/>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1"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095" y="2008684"/>
            <a:ext cx="12190413" cy="244827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425624" y="2141662"/>
            <a:ext cx="11305256"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对于元素个数较少的集合或元素个数不确定但元素间存在明显规律的集合，可采用列举法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应用列举法时要注意：</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元素之间用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而不是用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隔开；</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元素不能重复</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31406"/>
            <a:ext cx="11412000" cy="2668783"/>
          </a:xfrm>
          <a:prstGeom prst="rect">
            <a:avLst/>
          </a:prstGeom>
        </p:spPr>
        <p:txBody>
          <a:bodyPr wrap="square" lIns="121898" tIns="60948" rIns="121898" bIns="60948">
            <a:spAutoFit/>
          </a:bodyPr>
          <a:lstStyle/>
          <a:p>
            <a:pPr algn="just">
              <a:lnSpc>
                <a:spcPct val="130000"/>
              </a:lnSpc>
              <a:spcAft>
                <a:spcPts val="0"/>
              </a:spcAft>
              <a:tabLst>
                <a:tab pos="2070735" algn="l"/>
              </a:tabLst>
            </a:pPr>
            <a:r>
              <a:rPr lang="zh-CN" altLang="zh-CN" sz="2600" b="1" kern="100" dirty="0">
                <a:solidFill>
                  <a:srgbClr val="00B050"/>
                </a:solidFill>
                <a:latin typeface="Times New Roman"/>
                <a:ea typeface="微软雅黑"/>
                <a:cs typeface="Times New Roman"/>
              </a:rPr>
              <a:t>跟踪训练</a:t>
            </a:r>
            <a:r>
              <a:rPr lang="en-US" altLang="zh-CN" sz="2600" b="1" kern="100" dirty="0">
                <a:solidFill>
                  <a:srgbClr val="00B050"/>
                </a:solidFill>
                <a:latin typeface="Times New Roman"/>
                <a:ea typeface="微软雅黑"/>
                <a:cs typeface="Courier New"/>
              </a:rPr>
              <a:t>1</a:t>
            </a:r>
            <a:r>
              <a:rPr lang="zh-CN" altLang="zh-CN" sz="2600" kern="100" dirty="0">
                <a:latin typeface="Times New Roman"/>
                <a:ea typeface="华文细黑"/>
                <a:cs typeface="Times New Roman"/>
              </a:rPr>
              <a:t>　用列举法表示下列集合：</a:t>
            </a:r>
            <a:endParaRPr lang="zh-CN" altLang="zh-CN" sz="2600" kern="100" dirty="0">
              <a:latin typeface="宋体"/>
              <a:cs typeface="Courier New"/>
            </a:endParaRPr>
          </a:p>
          <a:p>
            <a:pPr algn="just">
              <a:lnSpc>
                <a:spcPct val="130000"/>
              </a:lnSpc>
              <a:spcAft>
                <a:spcPts val="0"/>
              </a:spcAft>
              <a:tabLst>
                <a:tab pos="2070735" algn="l"/>
              </a:tabLs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绝对值小于</a:t>
            </a:r>
            <a:r>
              <a:rPr lang="en-US" altLang="zh-CN" sz="2600" kern="100" dirty="0">
                <a:latin typeface="Times New Roman"/>
                <a:ea typeface="华文细黑"/>
                <a:cs typeface="Courier New"/>
              </a:rPr>
              <a:t>5</a:t>
            </a:r>
            <a:r>
              <a:rPr lang="zh-CN" altLang="zh-CN" sz="2600" kern="100" dirty="0">
                <a:latin typeface="Times New Roman"/>
                <a:ea typeface="华文细黑"/>
                <a:cs typeface="Times New Roman"/>
              </a:rPr>
              <a:t>的偶数；</a:t>
            </a:r>
            <a:endParaRPr lang="zh-CN" altLang="zh-CN" sz="2600" kern="100" dirty="0">
              <a:latin typeface="宋体"/>
              <a:cs typeface="Courier New"/>
            </a:endParaRPr>
          </a:p>
          <a:p>
            <a:pPr algn="just">
              <a:lnSpc>
                <a:spcPct val="130000"/>
              </a:lnSpc>
              <a:spcAft>
                <a:spcPts val="0"/>
              </a:spcAft>
              <a:tabLst>
                <a:tab pos="2070735" algn="l"/>
              </a:tabLst>
            </a:pPr>
            <a:r>
              <a:rPr lang="zh-CN" altLang="zh-CN" sz="2600" b="1" kern="100" dirty="0">
                <a:solidFill>
                  <a:srgbClr val="0000FF"/>
                </a:solidFill>
                <a:latin typeface="Times New Roman"/>
                <a:ea typeface="微软雅黑"/>
                <a:cs typeface="Times New Roman"/>
              </a:rPr>
              <a:t>解</a:t>
            </a:r>
            <a:r>
              <a:rPr lang="zh-CN" altLang="zh-CN" sz="2600" kern="100" dirty="0">
                <a:latin typeface="Times New Roman"/>
                <a:ea typeface="华文细黑"/>
                <a:cs typeface="Times New Roman"/>
              </a:rPr>
              <a:t>　绝对值小于</a:t>
            </a:r>
            <a:r>
              <a:rPr lang="en-US" altLang="zh-CN" sz="2600" kern="100" dirty="0">
                <a:latin typeface="Times New Roman"/>
                <a:ea typeface="华文细黑"/>
                <a:cs typeface="Courier New"/>
              </a:rPr>
              <a:t>5</a:t>
            </a:r>
            <a:r>
              <a:rPr lang="zh-CN" altLang="zh-CN" sz="2600" kern="100" dirty="0">
                <a:latin typeface="Times New Roman"/>
                <a:ea typeface="华文细黑"/>
                <a:cs typeface="Times New Roman"/>
              </a:rPr>
              <a:t>的偶数集为</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4,0,2,4}</a:t>
            </a:r>
            <a:r>
              <a:rPr lang="zh-CN" altLang="zh-CN" sz="2600" kern="100" dirty="0">
                <a:latin typeface="Times New Roman"/>
                <a:ea typeface="华文细黑"/>
                <a:cs typeface="Times New Roman"/>
              </a:rPr>
              <a:t>，是有限集</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30000"/>
              </a:lnSpc>
              <a:spcAft>
                <a:spcPts val="0"/>
              </a:spcAft>
              <a:tabLst>
                <a:tab pos="2070735" algn="l"/>
              </a:tabLst>
            </a:pPr>
            <a:r>
              <a:rPr lang="en-US" altLang="zh-CN" sz="2600" kern="100" dirty="0">
                <a:latin typeface="Times New Roman"/>
                <a:ea typeface="华文细黑"/>
                <a:cs typeface="Courier New"/>
              </a:rPr>
              <a:t>(2)24</a:t>
            </a:r>
            <a:r>
              <a:rPr lang="zh-CN" altLang="zh-CN" sz="2600" kern="100" dirty="0">
                <a:latin typeface="Times New Roman"/>
                <a:ea typeface="华文细黑"/>
                <a:cs typeface="Times New Roman"/>
              </a:rPr>
              <a:t>与</a:t>
            </a:r>
            <a:r>
              <a:rPr lang="en-US" altLang="zh-CN" sz="2600" kern="100" dirty="0">
                <a:latin typeface="Times New Roman"/>
                <a:ea typeface="华文细黑"/>
                <a:cs typeface="Courier New"/>
              </a:rPr>
              <a:t>36</a:t>
            </a:r>
            <a:r>
              <a:rPr lang="zh-CN" altLang="zh-CN" sz="2600" kern="100" dirty="0">
                <a:latin typeface="Times New Roman"/>
                <a:ea typeface="华文细黑"/>
                <a:cs typeface="Times New Roman"/>
              </a:rPr>
              <a:t>的公约数；</a:t>
            </a:r>
            <a:endParaRPr lang="zh-CN" altLang="zh-CN" sz="2600" kern="100" dirty="0">
              <a:latin typeface="宋体"/>
              <a:cs typeface="Courier New"/>
            </a:endParaRPr>
          </a:p>
          <a:p>
            <a:pPr algn="just">
              <a:lnSpc>
                <a:spcPct val="130000"/>
              </a:lnSpc>
              <a:spcAft>
                <a:spcPts val="0"/>
              </a:spcAft>
              <a:tabLst>
                <a:tab pos="2070735" algn="l"/>
              </a:tabLst>
            </a:pPr>
            <a:r>
              <a:rPr lang="zh-CN" altLang="zh-CN" sz="2600" b="1" kern="100" dirty="0">
                <a:solidFill>
                  <a:srgbClr val="0000FF"/>
                </a:solidFill>
                <a:latin typeface="Times New Roman"/>
                <a:ea typeface="微软雅黑"/>
                <a:cs typeface="Times New Roman"/>
              </a:rPr>
              <a:t>解</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{1,2,3,4,6,12}</a:t>
            </a:r>
            <a:r>
              <a:rPr lang="zh-CN" altLang="zh-CN" sz="2600" kern="100" dirty="0">
                <a:latin typeface="Times New Roman"/>
                <a:ea typeface="华文细黑"/>
                <a:cs typeface="Times New Roman"/>
              </a:rPr>
              <a:t>，是有限集</a:t>
            </a:r>
            <a:r>
              <a:rPr lang="en-US" altLang="zh-CN" sz="2600" kern="100" dirty="0">
                <a:latin typeface="Times New Roman"/>
                <a:ea typeface="华文细黑"/>
                <a:cs typeface="Courier New"/>
              </a:rPr>
              <a:t>.</a:t>
            </a:r>
            <a:endParaRPr lang="zh-CN" altLang="zh-CN" sz="260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893754339"/>
              </p:ext>
            </p:extLst>
          </p:nvPr>
        </p:nvGraphicFramePr>
        <p:xfrm>
          <a:off x="495300" y="2719239"/>
          <a:ext cx="11210925" cy="1076325"/>
        </p:xfrm>
        <a:graphic>
          <a:graphicData uri="http://schemas.openxmlformats.org/presentationml/2006/ole">
            <mc:AlternateContent xmlns:mc="http://schemas.openxmlformats.org/markup-compatibility/2006">
              <mc:Choice xmlns:v="urn:schemas-microsoft-com:vml" Requires="v">
                <p:oleObj spid="_x0000_s24764" name="文档" r:id="rId4" imgW="11212766" imgH="1084433" progId="Word.Document.12">
                  <p:embed/>
                </p:oleObj>
              </mc:Choice>
              <mc:Fallback>
                <p:oleObj name="文档" r:id="rId4" imgW="11212766" imgH="1084433" progId="Word.Document.12">
                  <p:embed/>
                  <p:pic>
                    <p:nvPicPr>
                      <p:cNvPr id="0" name=""/>
                      <p:cNvPicPr/>
                      <p:nvPr/>
                    </p:nvPicPr>
                    <p:blipFill>
                      <a:blip r:embed="rId5"/>
                      <a:stretch>
                        <a:fillRect/>
                      </a:stretch>
                    </p:blipFill>
                    <p:spPr>
                      <a:xfrm>
                        <a:off x="495300" y="2719239"/>
                        <a:ext cx="11210925" cy="10763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697794624"/>
              </p:ext>
            </p:extLst>
          </p:nvPr>
        </p:nvGraphicFramePr>
        <p:xfrm>
          <a:off x="495300" y="3789834"/>
          <a:ext cx="11210925" cy="1076325"/>
        </p:xfrm>
        <a:graphic>
          <a:graphicData uri="http://schemas.openxmlformats.org/presentationml/2006/ole">
            <mc:AlternateContent xmlns:mc="http://schemas.openxmlformats.org/markup-compatibility/2006">
              <mc:Choice xmlns:v="urn:schemas-microsoft-com:vml" Requires="v">
                <p:oleObj spid="_x0000_s24765" name="文档" r:id="rId7" imgW="11212766" imgH="1085875" progId="Word.Document.12">
                  <p:embed/>
                </p:oleObj>
              </mc:Choice>
              <mc:Fallback>
                <p:oleObj name="文档" r:id="rId7" imgW="11212766" imgH="1085875" progId="Word.Document.12">
                  <p:embed/>
                  <p:pic>
                    <p:nvPicPr>
                      <p:cNvPr id="0" name=""/>
                      <p:cNvPicPr/>
                      <p:nvPr/>
                    </p:nvPicPr>
                    <p:blipFill>
                      <a:blip r:embed="rId8"/>
                      <a:stretch>
                        <a:fillRect/>
                      </a:stretch>
                    </p:blipFill>
                    <p:spPr>
                      <a:xfrm>
                        <a:off x="495300" y="3789834"/>
                        <a:ext cx="11210925" cy="1076325"/>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6443555"/>
              </p:ext>
            </p:extLst>
          </p:nvPr>
        </p:nvGraphicFramePr>
        <p:xfrm>
          <a:off x="495300" y="4924425"/>
          <a:ext cx="11210925" cy="1638300"/>
        </p:xfrm>
        <a:graphic>
          <a:graphicData uri="http://schemas.openxmlformats.org/presentationml/2006/ole">
            <mc:AlternateContent xmlns:mc="http://schemas.openxmlformats.org/markup-compatibility/2006">
              <mc:Choice xmlns:v="urn:schemas-microsoft-com:vml" Requires="v">
                <p:oleObj spid="_x0000_s24766" name="文档" r:id="rId10" imgW="11212766" imgH="1641069" progId="Word.Document.12">
                  <p:embed/>
                </p:oleObj>
              </mc:Choice>
              <mc:Fallback>
                <p:oleObj name="文档" r:id="rId10" imgW="11212766" imgH="1641069" progId="Word.Document.12">
                  <p:embed/>
                  <p:pic>
                    <p:nvPicPr>
                      <p:cNvPr id="0" name=""/>
                      <p:cNvPicPr/>
                      <p:nvPr/>
                    </p:nvPicPr>
                    <p:blipFill>
                      <a:blip r:embed="rId11"/>
                      <a:stretch>
                        <a:fillRect/>
                      </a:stretch>
                    </p:blipFill>
                    <p:spPr>
                      <a:xfrm>
                        <a:off x="495300" y="4924425"/>
                        <a:ext cx="11210925" cy="1638300"/>
                      </a:xfrm>
                      <a:prstGeom prst="rect">
                        <a:avLst/>
                      </a:prstGeom>
                    </p:spPr>
                  </p:pic>
                </p:oleObj>
              </mc:Fallback>
            </mc:AlternateContent>
          </a:graphicData>
        </a:graphic>
      </p:graphicFrame>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blinds(horizontal)">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blinds(horizontal)">
                                      <p:cBhvr>
                                        <p:cTn id="12" dur="500"/>
                                        <p:tgtEl>
                                          <p:spTgt spid="8">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8">
                                            <p:txEl>
                                              <p:pRg st="2" end="2"/>
                                            </p:txEl>
                                          </p:spTgt>
                                        </p:tgtEl>
                                      </p:cBhvr>
                                    </p:animEffect>
                                    <p:set>
                                      <p:cBhvr>
                                        <p:cTn id="27" dur="1" fill="hold">
                                          <p:stCondLst>
                                            <p:cond delay="499"/>
                                          </p:stCondLst>
                                        </p:cTn>
                                        <p:tgtEl>
                                          <p:spTgt spid="8">
                                            <p:txEl>
                                              <p:pRg st="2" end="2"/>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8">
                                            <p:txEl>
                                              <p:pRg st="4" end="4"/>
                                            </p:txEl>
                                          </p:spTgt>
                                        </p:tgtEl>
                                      </p:cBhvr>
                                    </p:animEffect>
                                    <p:set>
                                      <p:cBhvr>
                                        <p:cTn id="30" dur="1" fill="hold">
                                          <p:stCondLst>
                                            <p:cond delay="499"/>
                                          </p:stCondLst>
                                        </p:cTn>
                                        <p:tgtEl>
                                          <p:spTgt spid="8">
                                            <p:txEl>
                                              <p:pRg st="4" end="4"/>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8"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82191" y="64468"/>
            <a:ext cx="11412000" cy="6456102"/>
          </a:xfrm>
          <a:prstGeom prst="rect">
            <a:avLst/>
          </a:prstGeom>
        </p:spPr>
        <p:txBody>
          <a:bodyPr wrap="square" lIns="121898" tIns="60948" rIns="121898" bIns="60948">
            <a:spAutoFit/>
          </a:bodyPr>
          <a:lstStyle/>
          <a:p>
            <a:pPr algn="just">
              <a:lnSpc>
                <a:spcPct val="135000"/>
              </a:lnSpc>
              <a:spcAft>
                <a:spcPts val="0"/>
              </a:spcAft>
              <a:tabLst>
                <a:tab pos="2070735" algn="l"/>
              </a:tabLst>
            </a:pPr>
            <a:r>
              <a:rPr lang="zh-CN" altLang="zh-CN" sz="2800" b="1" kern="100" dirty="0">
                <a:solidFill>
                  <a:srgbClr val="0000FF"/>
                </a:solidFill>
                <a:latin typeface="Times New Roman"/>
                <a:ea typeface="微软雅黑"/>
                <a:cs typeface="Times New Roman"/>
              </a:rPr>
              <a:t>题型二　用描述法表示集合</a:t>
            </a:r>
            <a:endParaRPr lang="zh-CN" altLang="zh-CN" sz="2800" kern="100" dirty="0">
              <a:latin typeface="宋体"/>
              <a:cs typeface="Courier New"/>
            </a:endParaRPr>
          </a:p>
          <a:p>
            <a:pPr algn="just">
              <a:lnSpc>
                <a:spcPct val="135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用描述法表示下列集合：</a:t>
            </a:r>
            <a:endParaRPr lang="zh-CN" altLang="zh-CN" sz="2800" kern="100" dirty="0">
              <a:latin typeface="宋体"/>
              <a:cs typeface="Courier New"/>
            </a:endParaRPr>
          </a:p>
          <a:p>
            <a:pPr algn="just">
              <a:lnSpc>
                <a:spcPct val="135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正偶数集；</a:t>
            </a:r>
            <a:endParaRPr lang="zh-CN" altLang="zh-CN" sz="2800" kern="100" dirty="0">
              <a:latin typeface="宋体"/>
              <a:cs typeface="Courier New"/>
            </a:endParaRPr>
          </a:p>
          <a:p>
            <a:pPr algn="just">
              <a:lnSpc>
                <a:spcPct val="135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zh-CN" altLang="zh-CN" sz="2800" kern="100" spc="-100" dirty="0">
                <a:latin typeface="Times New Roman"/>
                <a:ea typeface="华文细黑"/>
                <a:cs typeface="Times New Roman"/>
              </a:rPr>
              <a:t>偶数可用式子</a:t>
            </a:r>
            <a:r>
              <a:rPr lang="en-US" altLang="zh-CN" sz="2800" i="1" kern="100" spc="-100" dirty="0">
                <a:latin typeface="Times New Roman"/>
                <a:ea typeface="华文细黑"/>
                <a:cs typeface="Courier New"/>
              </a:rPr>
              <a:t>x</a:t>
            </a:r>
            <a:r>
              <a:rPr lang="zh-CN" altLang="zh-CN" sz="2800" kern="100" spc="-100" dirty="0">
                <a:latin typeface="Times New Roman"/>
                <a:ea typeface="华文细黑"/>
                <a:cs typeface="Times New Roman"/>
              </a:rPr>
              <a:t>＝</a:t>
            </a:r>
            <a:r>
              <a:rPr lang="en-US" altLang="zh-CN" sz="2800" kern="100" spc="-100" dirty="0" err="1">
                <a:latin typeface="Times New Roman"/>
                <a:ea typeface="华文细黑"/>
                <a:cs typeface="Courier New"/>
              </a:rPr>
              <a:t>2</a:t>
            </a:r>
            <a:r>
              <a:rPr lang="en-US" altLang="zh-CN" sz="2800" i="1" kern="100" spc="-100" dirty="0" err="1">
                <a:latin typeface="Times New Roman"/>
                <a:ea typeface="华文细黑"/>
                <a:cs typeface="Courier New"/>
              </a:rPr>
              <a:t>n</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n</a:t>
            </a:r>
            <a:r>
              <a:rPr lang="en-US" altLang="zh-CN" sz="2800" kern="100" spc="-100" dirty="0" err="1">
                <a:latin typeface="宋体"/>
                <a:ea typeface="华文细黑"/>
                <a:cs typeface="Times New Roman"/>
              </a:rPr>
              <a:t>∈</a:t>
            </a:r>
            <a:r>
              <a:rPr lang="en-US" altLang="zh-CN" sz="2800" b="1" kern="100" spc="-100" dirty="0" err="1">
                <a:latin typeface="Times New Roman"/>
                <a:ea typeface="华文细黑"/>
                <a:cs typeface="Courier New"/>
              </a:rPr>
              <a:t>Z</a:t>
            </a:r>
            <a:r>
              <a:rPr lang="zh-CN" altLang="zh-CN" sz="2800" kern="100" spc="-100" dirty="0">
                <a:latin typeface="Times New Roman"/>
                <a:ea typeface="华文细黑"/>
                <a:cs typeface="Times New Roman"/>
              </a:rPr>
              <a:t>表示，但此题要求为正偶数，故限定</a:t>
            </a:r>
            <a:r>
              <a:rPr lang="en-US" altLang="zh-CN" sz="2800" i="1" kern="100" spc="-100" dirty="0" err="1" smtClean="0">
                <a:latin typeface="Times New Roman"/>
                <a:ea typeface="华文细黑"/>
                <a:cs typeface="Courier New"/>
              </a:rPr>
              <a:t>n</a:t>
            </a:r>
            <a:r>
              <a:rPr lang="en-US" altLang="zh-CN" sz="2800" kern="100" spc="-100" dirty="0" err="1" smtClean="0">
                <a:latin typeface="宋体"/>
                <a:ea typeface="华文细黑"/>
                <a:cs typeface="Times New Roman"/>
              </a:rPr>
              <a:t>∈</a:t>
            </a:r>
            <a:r>
              <a:rPr lang="en-US" altLang="zh-CN" sz="2800" b="1" kern="100" spc="-100" dirty="0" err="1" smtClean="0">
                <a:latin typeface="Times New Roman"/>
                <a:ea typeface="华文细黑"/>
                <a:cs typeface="Courier New"/>
              </a:rPr>
              <a:t>N</a:t>
            </a:r>
            <a:r>
              <a:rPr lang="en-US" altLang="zh-CN" sz="2800" kern="100" spc="-100" baseline="30000" dirty="0">
                <a:latin typeface="Times New Roman"/>
                <a:ea typeface="华文细黑"/>
                <a:cs typeface="Courier New"/>
              </a:rPr>
              <a:t>*</a:t>
            </a:r>
            <a:r>
              <a:rPr lang="zh-CN" altLang="zh-CN" sz="2800" kern="100" spc="-100" dirty="0">
                <a:latin typeface="Times New Roman"/>
                <a:ea typeface="华文细黑"/>
                <a:cs typeface="Times New Roman"/>
              </a:rPr>
              <a:t>，</a:t>
            </a:r>
            <a:r>
              <a:rPr lang="zh-CN" altLang="zh-CN" sz="2800" kern="100" dirty="0">
                <a:latin typeface="Times New Roman"/>
                <a:ea typeface="华文细黑"/>
                <a:cs typeface="Times New Roman"/>
              </a:rPr>
              <a:t>所以正偶数集可表示为</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n</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kern="100" baseline="30000" dirty="0">
                <a:latin typeface="Times New Roman"/>
                <a:ea typeface="华文细黑"/>
                <a:cs typeface="Courier New"/>
              </a:rPr>
              <a:t>*</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5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被</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除余</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的正整数的集合；</a:t>
            </a:r>
            <a:endParaRPr lang="zh-CN" altLang="zh-CN" sz="2800" kern="100" dirty="0">
              <a:latin typeface="宋体"/>
              <a:cs typeface="Courier New"/>
            </a:endParaRPr>
          </a:p>
          <a:p>
            <a:pPr algn="just">
              <a:lnSpc>
                <a:spcPct val="135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zh-CN" altLang="zh-CN" sz="2800" kern="100" spc="-100" dirty="0">
                <a:latin typeface="Times New Roman"/>
                <a:ea typeface="华文细黑"/>
                <a:cs typeface="Times New Roman"/>
              </a:rPr>
              <a:t>设被</a:t>
            </a:r>
            <a:r>
              <a:rPr lang="en-US" altLang="zh-CN" sz="2800" kern="100" spc="-100" dirty="0">
                <a:latin typeface="Times New Roman"/>
                <a:ea typeface="华文细黑"/>
                <a:cs typeface="Courier New"/>
              </a:rPr>
              <a:t>3</a:t>
            </a:r>
            <a:r>
              <a:rPr lang="zh-CN" altLang="zh-CN" sz="2800" kern="100" spc="-100" dirty="0">
                <a:latin typeface="Times New Roman"/>
                <a:ea typeface="华文细黑"/>
                <a:cs typeface="Times New Roman"/>
              </a:rPr>
              <a:t>除余</a:t>
            </a: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的数为</a:t>
            </a:r>
            <a:r>
              <a:rPr lang="en-US" altLang="zh-CN" sz="2800" i="1" kern="100" spc="-100" dirty="0">
                <a:latin typeface="Times New Roman"/>
                <a:ea typeface="华文细黑"/>
                <a:cs typeface="Courier New"/>
              </a:rPr>
              <a:t>x</a:t>
            </a:r>
            <a:r>
              <a:rPr lang="zh-CN" altLang="zh-CN" sz="2800" kern="100" spc="-100" dirty="0">
                <a:latin typeface="Times New Roman"/>
                <a:ea typeface="华文细黑"/>
                <a:cs typeface="Times New Roman"/>
              </a:rPr>
              <a:t>，则</a:t>
            </a:r>
            <a:r>
              <a:rPr lang="en-US" altLang="zh-CN" sz="2800" i="1" kern="100" spc="-100" dirty="0">
                <a:latin typeface="Times New Roman"/>
                <a:ea typeface="华文细黑"/>
                <a:cs typeface="Courier New"/>
              </a:rPr>
              <a:t>x</a:t>
            </a:r>
            <a:r>
              <a:rPr lang="zh-CN" altLang="zh-CN" sz="2800" kern="100" spc="-100" dirty="0">
                <a:latin typeface="Times New Roman"/>
                <a:ea typeface="华文细黑"/>
                <a:cs typeface="Times New Roman"/>
              </a:rPr>
              <a:t>＝</a:t>
            </a:r>
            <a:r>
              <a:rPr lang="en-US" altLang="zh-CN" sz="2800" kern="100" spc="-100" dirty="0" err="1">
                <a:latin typeface="Times New Roman"/>
                <a:ea typeface="华文细黑"/>
                <a:cs typeface="Courier New"/>
              </a:rPr>
              <a:t>3</a:t>
            </a:r>
            <a:r>
              <a:rPr lang="en-US" altLang="zh-CN" sz="2800" i="1" kern="100" spc="-100" dirty="0" err="1">
                <a:latin typeface="Times New Roman"/>
                <a:ea typeface="华文细黑"/>
                <a:cs typeface="Courier New"/>
              </a:rPr>
              <a:t>n</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n</a:t>
            </a:r>
            <a:r>
              <a:rPr lang="en-US" altLang="zh-CN" sz="2800" kern="100" spc="-100" dirty="0" err="1">
                <a:latin typeface="宋体"/>
                <a:ea typeface="华文细黑"/>
                <a:cs typeface="Times New Roman"/>
              </a:rPr>
              <a:t>∈</a:t>
            </a:r>
            <a:r>
              <a:rPr lang="en-US" altLang="zh-CN" sz="2800" b="1" kern="100" spc="-100" dirty="0" err="1">
                <a:latin typeface="Times New Roman"/>
                <a:ea typeface="华文细黑"/>
                <a:cs typeface="Courier New"/>
              </a:rPr>
              <a:t>Z</a:t>
            </a:r>
            <a:r>
              <a:rPr lang="zh-CN" altLang="zh-CN" sz="2800" kern="100" spc="-100" dirty="0">
                <a:latin typeface="Times New Roman"/>
                <a:ea typeface="华文细黑"/>
                <a:cs typeface="Times New Roman"/>
              </a:rPr>
              <a:t>，但元素为正整数，故</a:t>
            </a:r>
            <a:r>
              <a:rPr lang="en-US" altLang="zh-CN" sz="2800" i="1" kern="100" spc="-100" dirty="0">
                <a:latin typeface="Times New Roman"/>
                <a:ea typeface="华文细黑"/>
                <a:cs typeface="Courier New"/>
              </a:rPr>
              <a:t>x</a:t>
            </a:r>
            <a:r>
              <a:rPr lang="zh-CN" altLang="zh-CN" sz="2800" kern="100" spc="-100" dirty="0">
                <a:latin typeface="Times New Roman"/>
                <a:ea typeface="华文细黑"/>
                <a:cs typeface="Times New Roman"/>
              </a:rPr>
              <a:t>＝</a:t>
            </a:r>
            <a:r>
              <a:rPr lang="en-US" altLang="zh-CN" sz="2800" kern="100" spc="-100" dirty="0" err="1">
                <a:latin typeface="Times New Roman"/>
                <a:ea typeface="华文细黑"/>
                <a:cs typeface="Courier New"/>
              </a:rPr>
              <a:t>3</a:t>
            </a:r>
            <a:r>
              <a:rPr lang="en-US" altLang="zh-CN" sz="2800" i="1" kern="100" spc="-100" dirty="0" err="1">
                <a:latin typeface="Times New Roman"/>
                <a:ea typeface="华文细黑"/>
                <a:cs typeface="Courier New"/>
              </a:rPr>
              <a:t>n</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n</a:t>
            </a:r>
            <a:r>
              <a:rPr lang="en-US" altLang="zh-CN" sz="2800" kern="100" spc="-100" dirty="0" err="1">
                <a:latin typeface="宋体"/>
                <a:ea typeface="华文细黑"/>
                <a:cs typeface="Times New Roman"/>
              </a:rPr>
              <a:t>∈</a:t>
            </a:r>
            <a:r>
              <a:rPr lang="en-US" altLang="zh-CN" sz="2800" b="1" kern="100" spc="-100" dirty="0" err="1">
                <a:latin typeface="Times New Roman"/>
                <a:ea typeface="华文细黑"/>
                <a:cs typeface="Courier New"/>
              </a:rPr>
              <a:t>N</a:t>
            </a:r>
            <a:r>
              <a:rPr lang="zh-CN" altLang="zh-CN" sz="2800" kern="100" spc="-100" dirty="0">
                <a:latin typeface="Times New Roman"/>
                <a:ea typeface="华文细黑"/>
                <a:cs typeface="Times New Roman"/>
              </a:rPr>
              <a:t>，所以被</a:t>
            </a:r>
            <a:r>
              <a:rPr lang="en-US" altLang="zh-CN" sz="2800" kern="100" spc="-100" dirty="0">
                <a:latin typeface="Times New Roman"/>
                <a:ea typeface="华文细黑"/>
                <a:cs typeface="Courier New"/>
              </a:rPr>
              <a:t>3</a:t>
            </a:r>
            <a:r>
              <a:rPr lang="zh-CN" altLang="zh-CN" sz="2800" kern="100" spc="-100" dirty="0">
                <a:latin typeface="Times New Roman"/>
                <a:ea typeface="华文细黑"/>
                <a:cs typeface="Times New Roman"/>
              </a:rPr>
              <a:t>除余</a:t>
            </a: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的正整数集合可表示为</a:t>
            </a:r>
            <a:r>
              <a:rPr lang="en-US" altLang="zh-CN" sz="2800" kern="100" spc="-100" dirty="0">
                <a:latin typeface="Times New Roman"/>
                <a:ea typeface="华文细黑"/>
                <a:cs typeface="Courier New"/>
              </a:rPr>
              <a:t>{</a:t>
            </a:r>
            <a:r>
              <a:rPr lang="en-US" altLang="zh-CN" sz="2800" i="1" kern="100" spc="-100" dirty="0" err="1">
                <a:latin typeface="Times New Roman"/>
                <a:ea typeface="华文细黑"/>
                <a:cs typeface="Courier New"/>
              </a:rPr>
              <a:t>x</a:t>
            </a:r>
            <a:r>
              <a:rPr lang="en-US" altLang="zh-CN" sz="2800" kern="100" spc="-100" dirty="0" err="1">
                <a:latin typeface="Times New Roman"/>
                <a:ea typeface="华文细黑"/>
                <a:cs typeface="Courier New"/>
              </a:rPr>
              <a:t>|</a:t>
            </a:r>
            <a:r>
              <a:rPr lang="en-US" altLang="zh-CN" sz="2800" i="1" kern="100" spc="-100" dirty="0" err="1">
                <a:latin typeface="Times New Roman"/>
                <a:ea typeface="华文细黑"/>
                <a:cs typeface="Courier New"/>
              </a:rPr>
              <a:t>x</a:t>
            </a:r>
            <a:r>
              <a:rPr lang="zh-CN" altLang="zh-CN" sz="2800" kern="100" spc="-100" dirty="0">
                <a:latin typeface="Times New Roman"/>
                <a:ea typeface="华文细黑"/>
                <a:cs typeface="Times New Roman"/>
              </a:rPr>
              <a:t>＝</a:t>
            </a:r>
            <a:r>
              <a:rPr lang="en-US" altLang="zh-CN" sz="2800" kern="100" spc="-100" dirty="0" err="1">
                <a:latin typeface="Times New Roman"/>
                <a:ea typeface="华文细黑"/>
                <a:cs typeface="Courier New"/>
              </a:rPr>
              <a:t>3</a:t>
            </a:r>
            <a:r>
              <a:rPr lang="en-US" altLang="zh-CN" sz="2800" i="1" kern="100" spc="-100" dirty="0" err="1">
                <a:latin typeface="Times New Roman"/>
                <a:ea typeface="华文细黑"/>
                <a:cs typeface="Courier New"/>
              </a:rPr>
              <a:t>n</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n</a:t>
            </a:r>
            <a:r>
              <a:rPr lang="en-US" altLang="zh-CN" sz="2800" kern="100" spc="-100" dirty="0" err="1">
                <a:latin typeface="宋体"/>
                <a:ea typeface="华文细黑"/>
                <a:cs typeface="Times New Roman"/>
              </a:rPr>
              <a:t>∈</a:t>
            </a:r>
            <a:r>
              <a:rPr lang="en-US" altLang="zh-CN" sz="2800" b="1" kern="100" spc="-100" dirty="0" err="1">
                <a:latin typeface="Times New Roman"/>
                <a:ea typeface="华文细黑"/>
                <a:cs typeface="Courier New"/>
              </a:rPr>
              <a:t>N</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35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平面直角坐标系中坐标轴上的点组成的集合</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5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坐标轴上的点</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的特点是横、纵坐标中至少有一个为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，即</a:t>
            </a:r>
            <a:r>
              <a:rPr lang="en-US" altLang="zh-CN" sz="2800" i="1" kern="100" dirty="0" err="1">
                <a:latin typeface="Times New Roman"/>
                <a:ea typeface="华文细黑"/>
                <a:cs typeface="Courier New"/>
              </a:rPr>
              <a:t>xy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，故坐标轴上的点的集合可表示为</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blinds(horizontal)">
                                      <p:cBhvr>
                                        <p:cTn id="7" dur="500"/>
                                        <p:tgtEl>
                                          <p:spTgt spid="7">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blinds(horizontal)">
                                      <p:cBhvr>
                                        <p:cTn id="12" dur="500"/>
                                        <p:tgtEl>
                                          <p:spTgt spid="7">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7" end="7"/>
                                            </p:txEl>
                                          </p:spTgt>
                                        </p:tgtEl>
                                        <p:attrNameLst>
                                          <p:attrName>style.visibility</p:attrName>
                                        </p:attrNameLst>
                                      </p:cBhvr>
                                      <p:to>
                                        <p:strVal val="visible"/>
                                      </p:to>
                                    </p:set>
                                    <p:animEffect transition="in" filter="blinds(horizontal)">
                                      <p:cBhvr>
                                        <p:cTn id="17" dur="500"/>
                                        <p:tgtEl>
                                          <p:spTgt spid="7">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xEl>
                                              <p:pRg st="3" end="3"/>
                                            </p:txEl>
                                          </p:spTgt>
                                        </p:tgtEl>
                                      </p:cBhvr>
                                    </p:animEffect>
                                    <p:set>
                                      <p:cBhvr>
                                        <p:cTn id="22" dur="1" fill="hold">
                                          <p:stCondLst>
                                            <p:cond delay="499"/>
                                          </p:stCondLst>
                                        </p:cTn>
                                        <p:tgtEl>
                                          <p:spTgt spid="7">
                                            <p:txEl>
                                              <p:pRg st="3" end="3"/>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7">
                                            <p:txEl>
                                              <p:pRg st="5" end="5"/>
                                            </p:txEl>
                                          </p:spTgt>
                                        </p:tgtEl>
                                      </p:cBhvr>
                                    </p:animEffect>
                                    <p:set>
                                      <p:cBhvr>
                                        <p:cTn id="25" dur="1" fill="hold">
                                          <p:stCondLst>
                                            <p:cond delay="499"/>
                                          </p:stCondLst>
                                        </p:cTn>
                                        <p:tgtEl>
                                          <p:spTgt spid="7">
                                            <p:txEl>
                                              <p:pRg st="5" end="5"/>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7">
                                            <p:txEl>
                                              <p:pRg st="7" end="7"/>
                                            </p:txEl>
                                          </p:spTgt>
                                        </p:tgtEl>
                                      </p:cBhvr>
                                    </p:animEffect>
                                    <p:set>
                                      <p:cBhvr>
                                        <p:cTn id="28" dur="1" fill="hold">
                                          <p:stCondLst>
                                            <p:cond delay="499"/>
                                          </p:stCondLst>
                                        </p:cTn>
                                        <p:tgtEl>
                                          <p:spTgt spid="7">
                                            <p:txEl>
                                              <p:pRg st="7" end="7"/>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7"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1872</TotalTime>
  <Words>841</Words>
  <Application>Microsoft Office PowerPoint</Application>
  <PresentationFormat>自定义</PresentationFormat>
  <Paragraphs>181</Paragraphs>
  <Slides>25</Slides>
  <Notes>0</Notes>
  <HiddenSlides>5</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dreamsummit</cp:lastModifiedBy>
  <cp:revision>1001</cp:revision>
  <dcterms:created xsi:type="dcterms:W3CDTF">2014-10-15T07:25:01Z</dcterms:created>
  <dcterms:modified xsi:type="dcterms:W3CDTF">2016-05-20T08:28:19Z</dcterms:modified>
</cp:coreProperties>
</file>