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78" r:id="rId6"/>
    <p:sldId id="453" r:id="rId7"/>
    <p:sldId id="455" r:id="rId8"/>
    <p:sldId id="278" r:id="rId9"/>
    <p:sldId id="480" r:id="rId10"/>
    <p:sldId id="309" r:id="rId11"/>
    <p:sldId id="457" r:id="rId12"/>
    <p:sldId id="459" r:id="rId13"/>
    <p:sldId id="461" r:id="rId14"/>
    <p:sldId id="462" r:id="rId15"/>
    <p:sldId id="463" r:id="rId16"/>
    <p:sldId id="465" r:id="rId17"/>
    <p:sldId id="466" r:id="rId18"/>
    <p:sldId id="468" r:id="rId19"/>
    <p:sldId id="469" r:id="rId20"/>
    <p:sldId id="482" r:id="rId21"/>
    <p:sldId id="483" r:id="rId22"/>
    <p:sldId id="361" r:id="rId23"/>
    <p:sldId id="424" r:id="rId24"/>
    <p:sldId id="447" r:id="rId25"/>
    <p:sldId id="448" r:id="rId26"/>
    <p:sldId id="423" r:id="rId27"/>
    <p:sldId id="475" r:id="rId28"/>
    <p:sldId id="451" r:id="rId29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861" autoAdjust="0"/>
  </p:normalViewPr>
  <p:slideViewPr>
    <p:cSldViewPr>
      <p:cViewPr>
        <p:scale>
          <a:sx n="100" d="100"/>
          <a:sy n="100" d="100"/>
        </p:scale>
        <p:origin x="-588" y="-39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4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13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Relationship Id="rId9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9.emf"/><Relationship Id="rId5" Type="http://schemas.openxmlformats.org/officeDocument/2006/relationships/image" Target="../media/image7.emf"/><Relationship Id="rId10" Type="http://schemas.openxmlformats.org/officeDocument/2006/relationships/package" Target="../embeddings/Microsoft_Word___7.docx"/><Relationship Id="rId4" Type="http://schemas.openxmlformats.org/officeDocument/2006/relationships/package" Target="../embeddings/Microsoft_Word___5.docx"/><Relationship Id="rId9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13" Type="http://schemas.openxmlformats.org/officeDocument/2006/relationships/oleObject" Target="../embeddings/oleObject12.bin"/><Relationship Id="rId3" Type="http://schemas.openxmlformats.org/officeDocument/2006/relationships/slide" Target="slide20.xml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emf"/><Relationship Id="rId11" Type="http://schemas.openxmlformats.org/officeDocument/2006/relationships/package" Target="../embeddings/Microsoft_Word___11.docx"/><Relationship Id="rId5" Type="http://schemas.openxmlformats.org/officeDocument/2006/relationships/package" Target="../embeddings/Microsoft_Word___9.docx"/><Relationship Id="rId15" Type="http://schemas.openxmlformats.org/officeDocument/2006/relationships/image" Target="../media/image14.e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2.emf"/><Relationship Id="rId14" Type="http://schemas.openxmlformats.org/officeDocument/2006/relationships/package" Target="../embeddings/Microsoft_Word___12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13.docx"/><Relationship Id="rId4" Type="http://schemas.openxmlformats.org/officeDocument/2006/relationships/oleObject" Target="../embeddings/oleObject1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10" Type="http://schemas.openxmlformats.org/officeDocument/2006/relationships/image" Target="../media/image16.emf"/><Relationship Id="rId4" Type="http://schemas.openxmlformats.org/officeDocument/2006/relationships/slide" Target="slide23.xml"/><Relationship Id="rId9" Type="http://schemas.openxmlformats.org/officeDocument/2006/relationships/package" Target="../embeddings/Microsoft_Word___14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18.emf"/><Relationship Id="rId3" Type="http://schemas.openxmlformats.org/officeDocument/2006/relationships/slide" Target="slide22.xml"/><Relationship Id="rId7" Type="http://schemas.openxmlformats.org/officeDocument/2006/relationships/slide" Target="slide26.xml"/><Relationship Id="rId12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slide" Target="slide25.xml"/><Relationship Id="rId11" Type="http://schemas.openxmlformats.org/officeDocument/2006/relationships/oleObject" Target="../embeddings/oleObject16.bin"/><Relationship Id="rId5" Type="http://schemas.openxmlformats.org/officeDocument/2006/relationships/slide" Target="slide24.xml"/><Relationship Id="rId10" Type="http://schemas.openxmlformats.org/officeDocument/2006/relationships/image" Target="../media/image17.emf"/><Relationship Id="rId4" Type="http://schemas.openxmlformats.org/officeDocument/2006/relationships/slide" Target="slide23.xml"/><Relationship Id="rId9" Type="http://schemas.openxmlformats.org/officeDocument/2006/relationships/package" Target="../embeddings/Microsoft_Word___15.docx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10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456706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1.1.1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集合的含义与表示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56706" y="2711406"/>
            <a:ext cx="80717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课时　集合的含义</a:t>
            </a:r>
          </a:p>
        </p:txBody>
      </p:sp>
      <p:pic>
        <p:nvPicPr>
          <p:cNvPr id="13314" name="Picture 2" descr="C:\Users\Administrator\Desktop\创新图片\数学创新必修1\t01d119901d40b1a635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" t="7461" r="368" b="7799"/>
          <a:stretch/>
        </p:blipFill>
        <p:spPr bwMode="auto">
          <a:xfrm>
            <a:off x="8039422" y="4311998"/>
            <a:ext cx="4150990" cy="254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2008684"/>
            <a:ext cx="12190413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624" y="2141662"/>
            <a:ext cx="11305256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判断一组对象能否构成集合的关键在于看是否有明确的判断标准，使给定的对象是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确定无疑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的还是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模棱两可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确定无疑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的，就可以构成集合；如果是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模棱两可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的，就不能构成集合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26368"/>
            <a:ext cx="11412000" cy="66162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有下列各组对象：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的数的全体；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比较小的正整数的全体；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平面直角坐标系上到点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的点的全体；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直角三角形的全体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其中能构成集合的个数是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C.4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D.5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不能构成集合，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的概念模糊，无明确标准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不能构成集合，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也是不明确的，小的精确度没明确标准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均可构成集合，因为任取一个元素是否是此集合的元素有明确的标准可依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5521" y="310785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112576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元素与集合的关系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下列所给关系正确的个数是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289957"/>
              </p:ext>
            </p:extLst>
          </p:nvPr>
        </p:nvGraphicFramePr>
        <p:xfrm>
          <a:off x="495300" y="3698776"/>
          <a:ext cx="112109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0" name="文档" r:id="rId5" imgW="11212766" imgH="581513" progId="Word.Document.12">
                  <p:embed/>
                </p:oleObj>
              </mc:Choice>
              <mc:Fallback>
                <p:oleObj name="文档" r:id="rId5" imgW="11212766" imgH="581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5300" y="3698776"/>
                        <a:ext cx="11210925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2123412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D.4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是实数，所以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693908"/>
              </p:ext>
            </p:extLst>
          </p:nvPr>
        </p:nvGraphicFramePr>
        <p:xfrm>
          <a:off x="495300" y="1624633"/>
          <a:ext cx="112109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1" name="文档" r:id="rId8" imgW="11212766" imgH="562766" progId="Word.Document.12">
                  <p:embed/>
                </p:oleObj>
              </mc:Choice>
              <mc:Fallback>
                <p:oleObj name="文档" r:id="rId8" imgW="11212766" imgH="5627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5300" y="1624633"/>
                        <a:ext cx="1121092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5868666" y="94330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423674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不是正整数，所以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为正整数，所以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5|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uiExpand="1" build="allAtOnce"/>
      <p:bldP spid="2" grpId="0"/>
      <p:bldP spid="2" grpId="1"/>
      <p:bldP spid="14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989634"/>
            <a:ext cx="12190413" cy="241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122612"/>
            <a:ext cx="11305256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熟记常见的数集符号是解题的关键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解题时应正确区分各个符号所包含的范围，特别是弄清正整数集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与自然数集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的区别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元素与集合的关系是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属于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不属于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138879"/>
              </p:ext>
            </p:extLst>
          </p:nvPr>
        </p:nvGraphicFramePr>
        <p:xfrm>
          <a:off x="495300" y="2527598"/>
          <a:ext cx="112109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5" name="文档" r:id="rId4" imgW="11212766" imgH="934458" progId="Word.Document.12">
                  <p:embed/>
                </p:oleObj>
              </mc:Choice>
              <mc:Fallback>
                <p:oleObj name="文档" r:id="rId4" imgW="11212766" imgH="9344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5300" y="2527598"/>
                        <a:ext cx="11210925" cy="933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555590"/>
              </p:ext>
            </p:extLst>
          </p:nvPr>
        </p:nvGraphicFramePr>
        <p:xfrm>
          <a:off x="495300" y="261442"/>
          <a:ext cx="112109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6" name="文档" r:id="rId7" imgW="11212766" imgH="1585910" progId="Word.Document.12">
                  <p:embed/>
                </p:oleObj>
              </mc:Choice>
              <mc:Fallback>
                <p:oleObj name="文档" r:id="rId7" imgW="11212766" imgH="1585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5300" y="261442"/>
                        <a:ext cx="11210925" cy="158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170160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D.4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93976" y="122181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594144"/>
              </p:ext>
            </p:extLst>
          </p:nvPr>
        </p:nvGraphicFramePr>
        <p:xfrm>
          <a:off x="495300" y="3590206"/>
          <a:ext cx="112109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7" name="文档" r:id="rId10" imgW="11212766" imgH="610354" progId="Word.Document.12">
                  <p:embed/>
                </p:oleObj>
              </mc:Choice>
              <mc:Fallback>
                <p:oleObj name="文档" r:id="rId10" imgW="11212766" imgH="6103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5300" y="3590206"/>
                        <a:ext cx="11210925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82191" y="418378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是自然数，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是自然数，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不正确，故答案为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2576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集合中元素的特性及应用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含有两个元素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含有两个元素－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，符合题意；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含有两个元素－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综上所述，满足题意的实数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764085"/>
            <a:ext cx="12190413" cy="306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897063"/>
            <a:ext cx="11305256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解决含有字母的问题，常用到分类讨论的思想，在进行分类讨论时，务必明确分类标准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含有两个元素，－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，故本题以－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是否等于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为标准，进行分类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本题在解方程求得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的值后，常因忘记验证集合中元素的互异性，而造成过程性失分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257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三个元素组成的集合，且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B.2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时，不合题意，舍去；当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，不合题意，舍去；当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42048" y="93378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9177" y="157160"/>
            <a:ext cx="10645756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忽略集合中元素的互异性出错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97157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易错警示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058088"/>
              </p:ext>
            </p:extLst>
          </p:nvPr>
        </p:nvGraphicFramePr>
        <p:xfrm>
          <a:off x="495300" y="1197546"/>
          <a:ext cx="1121092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1" name="文档" r:id="rId6" imgW="11212766" imgH="1664503" progId="Word.Document.12">
                  <p:embed/>
                </p:oleObj>
              </mc:Choice>
              <mc:Fallback>
                <p:oleObj name="文档" r:id="rId6" imgW="11212766" imgH="16645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5300" y="1197546"/>
                        <a:ext cx="11210925" cy="165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易错警示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592608"/>
              </p:ext>
            </p:extLst>
          </p:nvPr>
        </p:nvGraphicFramePr>
        <p:xfrm>
          <a:off x="495300" y="151334"/>
          <a:ext cx="112109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8" name="文档" r:id="rId5" imgW="11212766" imgH="829548" progId="Word.Document.12">
                  <p:embed/>
                </p:oleObj>
              </mc:Choice>
              <mc:Fallback>
                <p:oleObj name="文档" r:id="rId5" imgW="11212766" imgH="8295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5300" y="151334"/>
                        <a:ext cx="11210925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82191" y="5282952"/>
            <a:ext cx="11412000" cy="12474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由集合中元素的互异性，得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626570"/>
              </p:ext>
            </p:extLst>
          </p:nvPr>
        </p:nvGraphicFramePr>
        <p:xfrm>
          <a:off x="495300" y="981522"/>
          <a:ext cx="11210925" cy="176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9" name="文档" r:id="rId8" imgW="11212766" imgH="1767611" progId="Word.Document.12">
                  <p:embed/>
                </p:oleObj>
              </mc:Choice>
              <mc:Fallback>
                <p:oleObj name="文档" r:id="rId8" imgW="11212766" imgH="17676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5300" y="981522"/>
                        <a:ext cx="11210925" cy="176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85314"/>
              </p:ext>
            </p:extLst>
          </p:nvPr>
        </p:nvGraphicFramePr>
        <p:xfrm>
          <a:off x="495300" y="2772197"/>
          <a:ext cx="112109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0" name="文档" r:id="rId11" imgW="11212766" imgH="831350" progId="Word.Document.12">
                  <p:embed/>
                </p:oleObj>
              </mc:Choice>
              <mc:Fallback>
                <p:oleObj name="文档" r:id="rId11" imgW="11212766" imgH="8313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5300" y="2772197"/>
                        <a:ext cx="11210925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228065"/>
              </p:ext>
            </p:extLst>
          </p:nvPr>
        </p:nvGraphicFramePr>
        <p:xfrm>
          <a:off x="495300" y="3602385"/>
          <a:ext cx="11210925" cy="176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1" name="文档" r:id="rId14" imgW="11212766" imgH="1769413" progId="Word.Document.12">
                  <p:embed/>
                </p:oleObj>
              </mc:Choice>
              <mc:Fallback>
                <p:oleObj name="文档" r:id="rId14" imgW="11212766" imgH="17694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5300" y="3602385"/>
                        <a:ext cx="11210925" cy="176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055" y="1639119"/>
            <a:ext cx="10440000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通过实例了解集合的含义，并掌握集合中元素的三个特性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体会元素与集合间的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从属关系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记住常用数集的表示符号并会应用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易错警示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250504"/>
            <a:ext cx="12190413" cy="43014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22717"/>
              </p:ext>
            </p:extLst>
          </p:nvPr>
        </p:nvGraphicFramePr>
        <p:xfrm>
          <a:off x="670223" y="1682552"/>
          <a:ext cx="10801200" cy="3388534"/>
        </p:xfrm>
        <a:graphic>
          <a:graphicData uri="http://schemas.openxmlformats.org/drawingml/2006/table">
            <a:tbl>
              <a:tblPr/>
              <a:tblGrid>
                <a:gridCol w="4176464"/>
                <a:gridCol w="6624736"/>
              </a:tblGrid>
              <a:tr h="4919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错误原因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纠错心得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84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错解忽略了集合中元素的互异性，当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时，在一个集合中出现了两个相同的元素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含有参数的集合问题，涉及的内容多为元素与集合的关系、集合相等，解题时需要根据集合中元素的互异性对参数的取值进行分类讨论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34407"/>
              </p:ext>
            </p:extLst>
          </p:nvPr>
        </p:nvGraphicFramePr>
        <p:xfrm>
          <a:off x="504825" y="2133650"/>
          <a:ext cx="112109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文档" r:id="rId5" imgW="11212766" imgH="1774460" progId="Word.Document.12">
                  <p:embed/>
                </p:oleObj>
              </mc:Choice>
              <mc:Fallback>
                <p:oleObj name="文档" r:id="rId5" imgW="11212766" imgH="17744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4825" y="2133650"/>
                        <a:ext cx="11210925" cy="177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112576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2,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a,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构成一个集合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个元素，则实数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的值可以是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C.6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D.2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3824055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所以当实数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时，满足题意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94806" y="95045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81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 uiExpand="1" build="allAtOnce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73467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下列能构成集合的是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中央电视台著名节目主持人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我市跑得快的汽车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上海市所有的中学生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香港的高楼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中研究的对象不确定，因此不能构成集合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72594" y="93808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2907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下列三个命题：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中最小的数是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其中正确命题的个数是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D.3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根据自然数的特点，显然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5481" y="332909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899039"/>
              </p:ext>
            </p:extLst>
          </p:nvPr>
        </p:nvGraphicFramePr>
        <p:xfrm>
          <a:off x="504825" y="5302002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文档" r:id="rId9" imgW="11212766" imgH="886870" progId="Word.Document.12">
                  <p:embed/>
                </p:oleObj>
              </mc:Choice>
              <mc:Fallback>
                <p:oleObj name="文档" r:id="rId9" imgW="11212766" imgH="886870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302002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290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下列选项正确的是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B.π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C.1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 smtClean="0">
                <a:latin typeface="Times New Roman"/>
                <a:ea typeface="华文细黑"/>
                <a:cs typeface="Courier New"/>
              </a:rPr>
              <a:t>Z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41129" y="79929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2191" y="592907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含有两个元素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，则有－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，不成立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，此时集合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中的两个元素是－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35430" y="7845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1" grpId="0" uiExpand="1" build="allAtOnce"/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59290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用符号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“∈”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994195"/>
              </p:ext>
            </p:extLst>
          </p:nvPr>
        </p:nvGraphicFramePr>
        <p:xfrm>
          <a:off x="504825" y="1404045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43" name="文档" r:id="rId9" imgW="11212766" imgH="888672" progId="Word.Document.12">
                  <p:embed/>
                </p:oleObj>
              </mc:Choice>
              <mc:Fallback>
                <p:oleObj name="文档" r:id="rId9" imgW="11212766" imgH="88867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404045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382191" y="2268141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只要熟记常用数集的记法所对应的含义就很容易判断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295597"/>
              </p:ext>
            </p:extLst>
          </p:nvPr>
        </p:nvGraphicFramePr>
        <p:xfrm>
          <a:off x="504825" y="3861842"/>
          <a:ext cx="112109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44" name="文档" r:id="rId12" imgW="11212766" imgH="543658" progId="Word.Document.12">
                  <p:embed/>
                </p:oleObj>
              </mc:Choice>
              <mc:Fallback>
                <p:oleObj name="文档" r:id="rId12" imgW="11212766" imgH="54365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861842"/>
                        <a:ext cx="11210925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237933" y="157663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∉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076233" y="157663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58072" y="15766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∈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6854557" y="157663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∉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8264971" y="15766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∈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3061345" y="24407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∈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6883132" y="244073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9" grpId="0" uiExpand="1" build="allAtOnce"/>
      <p:bldP spid="3" grpId="0"/>
      <p:bldP spid="3" grpId="1"/>
      <p:bldP spid="23" grpId="0"/>
      <p:bldP spid="23" grpId="1"/>
      <p:bldP spid="6" grpId="0"/>
      <p:bldP spid="6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6465" y="736923"/>
            <a:ext cx="11592000" cy="58325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4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研究对象能否构成集合，就是要看是否有一个确定的标准，能确定一个个体是否属于这个总体，如果有，能构成集合，如果没有，就不能构成集合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30" dirty="0">
              <a:latin typeface="宋体"/>
              <a:cs typeface="Courier New"/>
            </a:endParaRPr>
          </a:p>
          <a:p>
            <a:pPr algn="just">
              <a:lnSpc>
                <a:spcPct val="134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集合中元素的三个特征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4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确定性：给定的集合，它的元素必须是确定的，即按照明确的判断标准判断给定的元素，或者在这个集合里，或者不在这个集合里，二者必居其一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30" dirty="0">
              <a:latin typeface="宋体"/>
              <a:cs typeface="Courier New"/>
            </a:endParaRPr>
          </a:p>
          <a:p>
            <a:pPr algn="just">
              <a:lnSpc>
                <a:spcPct val="134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互异性：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对于给定的一个集合，它的任何两个元素都是不同的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是一个集合，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的任意两个元素，则一定有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4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无序性：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集合中的元素是没有顺序的，集合与其中元素的排列次序无关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如由元素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与由元素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组成的集合是相等的集合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这个性质通常用来判断两个集合的关系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创新图片\数学创新必修1\t01d119901d40b1a635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" t="7461" r="368" b="7799"/>
          <a:stretch/>
        </p:blipFill>
        <p:spPr bwMode="auto">
          <a:xfrm>
            <a:off x="8039422" y="4311998"/>
            <a:ext cx="4150990" cy="254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595884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集合的概念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元素与集合的概念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元素：一般地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统称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为元素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集合：把一些元素组成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简称为集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，通常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集合中元素的特性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集合相等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只要构成两个集合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一样的，我们就称这两个集合是相等的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4101" y="5834633"/>
            <a:ext cx="14144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元素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75509" y="19704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研究对象</a:t>
            </a:r>
          </a:p>
        </p:txBody>
      </p:sp>
      <p:sp>
        <p:nvSpPr>
          <p:cNvPr id="11" name="矩形 10"/>
          <p:cNvSpPr/>
          <p:nvPr/>
        </p:nvSpPr>
        <p:spPr>
          <a:xfrm>
            <a:off x="8381251" y="200868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小写拉丁字母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25727" y="2618542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</a:t>
            </a:r>
          </a:p>
        </p:txBody>
      </p:sp>
      <p:sp>
        <p:nvSpPr>
          <p:cNvPr id="16" name="矩形 15"/>
          <p:cNvSpPr/>
          <p:nvPr/>
        </p:nvSpPr>
        <p:spPr>
          <a:xfrm>
            <a:off x="10046121" y="32857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大写拉丁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80411" y="3876586"/>
            <a:ext cx="3017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字母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</a:t>
            </a:r>
          </a:p>
        </p:txBody>
      </p:sp>
      <p:sp>
        <p:nvSpPr>
          <p:cNvPr id="19" name="矩形 18"/>
          <p:cNvSpPr/>
          <p:nvPr/>
        </p:nvSpPr>
        <p:spPr>
          <a:xfrm>
            <a:off x="3959701" y="453848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确定性</a:t>
            </a:r>
          </a:p>
        </p:txBody>
      </p:sp>
      <p:sp>
        <p:nvSpPr>
          <p:cNvPr id="20" name="矩形 19"/>
          <p:cNvSpPr/>
          <p:nvPr/>
        </p:nvSpPr>
        <p:spPr>
          <a:xfrm>
            <a:off x="5682208" y="453848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互异性</a:t>
            </a:r>
          </a:p>
        </p:txBody>
      </p:sp>
      <p:sp>
        <p:nvSpPr>
          <p:cNvPr id="23" name="矩形 22"/>
          <p:cNvSpPr/>
          <p:nvPr/>
        </p:nvSpPr>
        <p:spPr>
          <a:xfrm>
            <a:off x="7353602" y="453418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无序性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7389" y="32761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总体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13" grpId="0"/>
      <p:bldP spid="13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3" grpId="0"/>
      <p:bldP spid="23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0438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某班所有的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帅哥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能否构成一个集合？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某班所有的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帅哥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不能构成集合，因为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帅哥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没有明确的标准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某班身高高于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厘米的男生能否构成一个集合？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某班身高高于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厘米的男生能构成一个集合，因为标准确定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元素确定性的含义是：集合中的元素必须是明确的，不能含糊不清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因此，若一组对象没有明确的判定标准，即元素不确定，则不能构成集合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565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2191" y="107901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元素与集合的关系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408335"/>
              </p:ext>
            </p:extLst>
          </p:nvPr>
        </p:nvGraphicFramePr>
        <p:xfrm>
          <a:off x="488374" y="1010097"/>
          <a:ext cx="11223456" cy="2406651"/>
        </p:xfrm>
        <a:graphic>
          <a:graphicData uri="http://schemas.openxmlformats.org/drawingml/2006/table">
            <a:tbl>
              <a:tblPr/>
              <a:tblGrid>
                <a:gridCol w="1224136"/>
                <a:gridCol w="6480720"/>
                <a:gridCol w="1142336"/>
                <a:gridCol w="2376264"/>
              </a:tblGrid>
              <a:tr h="71299"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关系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概念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记法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读法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99"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属于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如果</a:t>
                      </a:r>
                      <a:r>
                        <a:rPr lang="en-US" sz="2800" i="1" u="sng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元素，就说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属于集合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latin typeface="Times New Roman"/>
                          <a:ea typeface="华文细黑"/>
                          <a:cs typeface="Times New Roman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属于集合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99"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不属于</a:t>
                      </a:r>
                      <a:endParaRPr lang="zh-CN" sz="2800" kern="100" spc="-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如果</a:t>
                      </a:r>
                      <a:r>
                        <a:rPr lang="en-US" sz="2800" i="1" u="sng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 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的元素，就说</a:t>
                      </a:r>
                      <a:r>
                        <a:rPr lang="en-US" sz="2800" i="1" kern="100" spc="-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</a:t>
                      </a:r>
                      <a:r>
                        <a:rPr lang="zh-CN" sz="2800" kern="100" spc="-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属于</a:t>
                      </a:r>
                      <a:endParaRPr lang="en-US" altLang="zh-CN" sz="2800" kern="100" spc="-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just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latin typeface="Times New Roman"/>
                          <a:ea typeface="华文细黑"/>
                          <a:cs typeface="Times New Roman"/>
                        </a:rPr>
                        <a:t>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1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不属于集合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82191" y="3520852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以内的所有素数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3,4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这两个元素与集合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有什么关系？如何用数学语言表示？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中的元素，即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属于集合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，记作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中的元素，即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不属于集合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，记作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9462" y="2575109"/>
            <a:ext cx="1179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i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60898" y="1610544"/>
            <a:ext cx="1661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是集合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11146" y="1667694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/>
                <a:ea typeface="华文细黑"/>
              </a:rPr>
              <a:t>∈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41848" y="2215183"/>
            <a:ext cx="2020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不是集合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8308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5" grpId="0"/>
      <p:bldP spid="5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257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常用数集及表示符号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782398"/>
              </p:ext>
            </p:extLst>
          </p:nvPr>
        </p:nvGraphicFramePr>
        <p:xfrm>
          <a:off x="541065" y="1034480"/>
          <a:ext cx="9357360" cy="1280160"/>
        </p:xfrm>
        <a:graphic>
          <a:graphicData uri="http://schemas.openxmlformats.org/drawingml/2006/table">
            <a:tbl>
              <a:tblPr/>
              <a:tblGrid>
                <a:gridCol w="1026160"/>
                <a:gridCol w="1737360"/>
                <a:gridCol w="1915160"/>
                <a:gridCol w="1381760"/>
                <a:gridCol w="1915160"/>
                <a:gridCol w="13817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名称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自然数集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latin typeface="Times New Roman"/>
                          <a:ea typeface="华文细黑"/>
                          <a:cs typeface="Times New Roman"/>
                        </a:rPr>
                        <a:t>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整数集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latin typeface="Times New Roman"/>
                          <a:ea typeface="华文细黑"/>
                          <a:cs typeface="Times New Roman"/>
                        </a:rPr>
                        <a:t>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实数集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latin typeface="Times New Roman"/>
                          <a:ea typeface="华文细黑"/>
                          <a:cs typeface="Times New Roman"/>
                        </a:rPr>
                        <a:t>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*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 baseline="-25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Z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Q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latin typeface="Times New Roman"/>
                          <a:ea typeface="华文细黑"/>
                          <a:cs typeface="Times New Roman"/>
                        </a:rPr>
                        <a:t>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422704" y="10873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正整数集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6497" y="10873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有理数集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84945" y="178313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N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53697" y="179254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64409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对集合概念的理解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下列每组对象能否构成一个集合：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我们班的所有高个子同学；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高个子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没有明确的标准，因此不能构成集合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的非负数；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任给一个实数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，可以明确地判断是不是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的非负数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，两者必居其一，且仅居其一，故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的非负数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能构成集合；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112576"/>
            <a:ext cx="1141200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直角坐标平面内第一象限的一些点；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一些点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无明确的标准，对于某个点是否在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一些点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中无法确定，因此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直角坐标平面内第一象限的一些点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不能构成集合；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087056"/>
              </p:ext>
            </p:extLst>
          </p:nvPr>
        </p:nvGraphicFramePr>
        <p:xfrm>
          <a:off x="497632" y="2291755"/>
          <a:ext cx="813276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0" name="文档" r:id="rId5" imgW="8131972" imgH="571305" progId="Word.Document.12">
                  <p:embed/>
                </p:oleObj>
              </mc:Choice>
              <mc:Fallback>
                <p:oleObj name="文档" r:id="rId5" imgW="8131972" imgH="5713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7632" y="2291755"/>
                        <a:ext cx="8132763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76617"/>
              </p:ext>
            </p:extLst>
          </p:nvPr>
        </p:nvGraphicFramePr>
        <p:xfrm>
          <a:off x="495300" y="2981325"/>
          <a:ext cx="11210925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1" name="文档" r:id="rId8" imgW="11212766" imgH="1443507" progId="Word.Document.12">
                  <p:embed/>
                </p:oleObj>
              </mc:Choice>
              <mc:Fallback>
                <p:oleObj name="文档" r:id="rId8" imgW="11212766" imgH="14435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5300" y="2981325"/>
                        <a:ext cx="11210925" cy="143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066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</TotalTime>
  <Words>1085</Words>
  <Application>Microsoft Office PowerPoint</Application>
  <PresentationFormat>自定义</PresentationFormat>
  <Paragraphs>229</Paragraphs>
  <Slides>28</Slides>
  <Notes>0</Notes>
  <HiddenSlides>5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933</cp:revision>
  <dcterms:created xsi:type="dcterms:W3CDTF">2014-10-15T07:25:01Z</dcterms:created>
  <dcterms:modified xsi:type="dcterms:W3CDTF">2016-05-26T08:20:32Z</dcterms:modified>
</cp:coreProperties>
</file>